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2"/>
  </p:notesMasterIdLst>
  <p:handoutMasterIdLst>
    <p:handoutMasterId r:id="rId33"/>
  </p:handoutMasterIdLst>
  <p:sldIdLst>
    <p:sldId id="259" r:id="rId5"/>
    <p:sldId id="367" r:id="rId6"/>
    <p:sldId id="369" r:id="rId7"/>
    <p:sldId id="368" r:id="rId8"/>
    <p:sldId id="370" r:id="rId9"/>
    <p:sldId id="336" r:id="rId10"/>
    <p:sldId id="337" r:id="rId11"/>
    <p:sldId id="338" r:id="rId12"/>
    <p:sldId id="376" r:id="rId13"/>
    <p:sldId id="330" r:id="rId14"/>
    <p:sldId id="377" r:id="rId15"/>
    <p:sldId id="366" r:id="rId16"/>
    <p:sldId id="374" r:id="rId17"/>
    <p:sldId id="375" r:id="rId18"/>
    <p:sldId id="373" r:id="rId19"/>
    <p:sldId id="354" r:id="rId20"/>
    <p:sldId id="378" r:id="rId21"/>
    <p:sldId id="352" r:id="rId22"/>
    <p:sldId id="355" r:id="rId23"/>
    <p:sldId id="356" r:id="rId24"/>
    <p:sldId id="357" r:id="rId25"/>
    <p:sldId id="360" r:id="rId26"/>
    <p:sldId id="358" r:id="rId27"/>
    <p:sldId id="361" r:id="rId28"/>
    <p:sldId id="364" r:id="rId29"/>
    <p:sldId id="365" r:id="rId30"/>
    <p:sldId id="303" r:id="rId31"/>
  </p:sldIdLst>
  <p:sldSz cx="9144000" cy="6858000" type="screen4x3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ABFF"/>
    <a:srgbClr val="BDDEFF"/>
    <a:srgbClr val="2D5EC1"/>
    <a:srgbClr val="008000"/>
    <a:srgbClr val="CC3300"/>
    <a:srgbClr val="00FF00"/>
    <a:srgbClr val="33CC33"/>
    <a:srgbClr val="FF8000"/>
    <a:srgbClr val="808000"/>
    <a:srgbClr val="FF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25" autoAdjust="0"/>
    <p:restoredTop sz="94629" autoAdjust="0"/>
  </p:normalViewPr>
  <p:slideViewPr>
    <p:cSldViewPr>
      <p:cViewPr>
        <p:scale>
          <a:sx n="66" d="100"/>
          <a:sy n="66" d="100"/>
        </p:scale>
        <p:origin x="-2934" y="-10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0313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4736" y="9360313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7DB7664F-84D8-448C-B582-F8AACC99FE3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316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9775"/>
            <a:ext cx="4926012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6" y="4680945"/>
            <a:ext cx="5375268" cy="443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0313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4736" y="9360313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37959B77-D09E-441A-B6FB-5D0CB179957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7808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59B77-D09E-441A-B6FB-5D0CB179957D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9024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4434" indent="-285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6492" indent="-227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5089" indent="-227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63685" indent="-227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6000" indent="-2277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68314" indent="-2277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0629" indent="-2277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72944" indent="-2277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0A1B279-EA58-448F-91BD-5E6202D07BD8}" type="slidenum">
              <a:rPr lang="en-GB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GB" altLang="en-US" smtClean="0"/>
          </a:p>
        </p:txBody>
      </p:sp>
      <p:sp>
        <p:nvSpPr>
          <p:cNvPr id="28677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4434" indent="-285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6492" indent="-227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5089" indent="-227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63685" indent="-227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6000" indent="-2277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68314" indent="-2277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0629" indent="-2277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72944" indent="-2277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30 October 2014</a:t>
            </a:r>
            <a:endParaRPr lang="en-GB" altLang="en-US" smtClean="0"/>
          </a:p>
        </p:txBody>
      </p:sp>
      <p:sp>
        <p:nvSpPr>
          <p:cNvPr id="28678" name="Header Placeholder 5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4434" indent="-285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6492" indent="-227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5089" indent="-227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63685" indent="-227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6000" indent="-2277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68314" indent="-2277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0629" indent="-2277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72944" indent="-2277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mtClean="0"/>
              <a:t>Horizon 2020 - ENoF - Presentation</a:t>
            </a:r>
          </a:p>
        </p:txBody>
      </p:sp>
      <p:sp>
        <p:nvSpPr>
          <p:cNvPr id="28679" name="Footer Placeholder 6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4434" indent="-285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6492" indent="-227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5089" indent="-227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63685" indent="-227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6000" indent="-2277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68314" indent="-2277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0629" indent="-2277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72944" indent="-2277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mtClean="0"/>
              <a:t>Corinna Amting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sz="1600" dirty="0">
              <a:latin typeface="+mn-lt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5011" indent="-2826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2358" indent="-2261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84672" indent="-2261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36987" indent="-2261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89301" indent="-2261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41616" indent="-2261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93931" indent="-2261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46246" indent="-2261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DC10E2-78AF-4747-A781-BAAED5511895}" type="slidenum">
              <a:rPr lang="en-GB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4434" indent="-285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6492" indent="-227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5089" indent="-227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63685" indent="-227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6000" indent="-2277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68314" indent="-2277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0629" indent="-2277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72944" indent="-2277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FCD09E7-5C3C-43D4-8E79-7B249147A206}" type="slidenum">
              <a:rPr lang="en-GB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/>
          </a:p>
        </p:txBody>
      </p:sp>
      <p:sp>
        <p:nvSpPr>
          <p:cNvPr id="29701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4434" indent="-285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6492" indent="-227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5089" indent="-227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63685" indent="-227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6000" indent="-2277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68314" indent="-2277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0629" indent="-2277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72944" indent="-2277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30 October 2014</a:t>
            </a:r>
            <a:endParaRPr lang="en-GB" altLang="en-US" smtClean="0"/>
          </a:p>
        </p:txBody>
      </p:sp>
      <p:sp>
        <p:nvSpPr>
          <p:cNvPr id="29702" name="Header Placeholder 5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4434" indent="-285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6492" indent="-227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5089" indent="-227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63685" indent="-227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6000" indent="-2277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68314" indent="-2277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0629" indent="-2277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72944" indent="-2277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mtClean="0"/>
              <a:t>Horizon 2020 - ENoF - Presentation</a:t>
            </a:r>
          </a:p>
        </p:txBody>
      </p:sp>
      <p:sp>
        <p:nvSpPr>
          <p:cNvPr id="29703" name="Footer Placeholder 6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4434" indent="-285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6492" indent="-227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5089" indent="-227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63685" indent="-227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6000" indent="-2277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68314" indent="-2277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0629" indent="-2277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72944" indent="-2277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mtClean="0"/>
              <a:t>Corinna Amting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z="1600" dirty="0">
              <a:latin typeface="+mn-lt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6201" indent="-2870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8002" indent="-229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7203" indent="-229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66404" indent="-229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25605" indent="-229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84805" indent="-229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44006" indent="-229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903207" indent="-229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067173FD-19B0-4B01-97DC-9CC0288C3326}" type="slidenum">
              <a:rPr lang="en-GB" altLang="en-US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5</a:t>
            </a:fld>
            <a:endParaRPr lang="en-GB" alt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994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6201" indent="-2870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8002" indent="-229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7203" indent="-229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66404" indent="-229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25605" indent="-229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84805" indent="-229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44006" indent="-229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903207" indent="-229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prstClr val="black"/>
                </a:solidFill>
                <a:latin typeface="Arial" pitchFamily="34" charset="0"/>
              </a:rPr>
              <a:t>30 October 2014</a:t>
            </a:r>
            <a:endParaRPr lang="en-GB" alt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9942" name="Header Placeholder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6201" indent="-2870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8002" indent="-229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7203" indent="-229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66404" indent="-229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25605" indent="-229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84805" indent="-229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44006" indent="-229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903207" indent="-229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altLang="en-US" smtClean="0">
                <a:solidFill>
                  <a:prstClr val="black"/>
                </a:solidFill>
                <a:latin typeface="Arial" pitchFamily="34" charset="0"/>
              </a:rPr>
              <a:t>Horizon 2020 - ENoF - Presentation</a:t>
            </a:r>
          </a:p>
        </p:txBody>
      </p:sp>
      <p:sp>
        <p:nvSpPr>
          <p:cNvPr id="39943" name="Footer Placeholder 6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6201" indent="-2870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8002" indent="-229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7203" indent="-229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66404" indent="-229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25605" indent="-229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84805" indent="-229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44006" indent="-229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903207" indent="-229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altLang="en-US" smtClean="0">
                <a:solidFill>
                  <a:prstClr val="black"/>
                </a:solidFill>
                <a:latin typeface="Arial" pitchFamily="34" charset="0"/>
              </a:rPr>
              <a:t>Corinna Amting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MSCA: 8% of total H2020 budget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9661" indent="-288331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53325" indent="-23066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14656" indent="-23066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75985" indent="-23066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37315" indent="-23066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98646" indent="-23066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59976" indent="-23066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921305" indent="-23066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30913DA6-0DB2-4D63-BE13-8159CA19E924}" type="slidenum">
              <a:rPr lang="en-GB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14</a:t>
            </a:fld>
            <a:endParaRPr lang="en-GB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pic>
        <p:nvPicPr>
          <p:cNvPr id="5" name="Picture 52" descr="logo_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261938"/>
            <a:ext cx="1439862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5" descr="logo_bot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6429375"/>
            <a:ext cx="63341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395788" y="2603500"/>
            <a:ext cx="330676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411663" y="3716338"/>
            <a:ext cx="4113212" cy="1728787"/>
          </a:xfrm>
        </p:spPr>
        <p:txBody>
          <a:bodyPr/>
          <a:lstStyle>
            <a:lvl1pPr marL="0" indent="118110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7486650" y="6388100"/>
            <a:ext cx="1495425" cy="25717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9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2E1DD-484A-49C9-8AAB-8130F67CB3D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689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8300" y="1339850"/>
            <a:ext cx="2106613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170612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8A6D6-E991-4E01-B3CA-7C32522ED23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08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title"/>
          </p:nvPr>
        </p:nvSpPr>
        <p:spPr>
          <a:xfrm>
            <a:off x="119063" y="160497"/>
            <a:ext cx="8901112" cy="944404"/>
          </a:xfrm>
          <a:prstGeom prst="rect">
            <a:avLst/>
          </a:prstGeom>
          <a:ln/>
        </p:spPr>
        <p:txBody>
          <a:bodyPr/>
          <a:lstStyle>
            <a:lvl1pPr marL="0" indent="0">
              <a:defRPr/>
            </a:lvl1pPr>
          </a:lstStyle>
          <a:p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14300" y="1238251"/>
            <a:ext cx="8921764" cy="4953000"/>
          </a:xfrm>
          <a:prstGeom prst="rect">
            <a:avLst/>
          </a:prstGeom>
          <a:ln/>
        </p:spPr>
        <p:txBody>
          <a:bodyPr/>
          <a:lstStyle>
            <a:lvl1pPr marL="0" indent="0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84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C0552-ABB0-4AE7-ABB2-DB8083E024D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4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2D9A3-2F31-4E10-9F9F-90220BD4DA6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521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" y="2492375"/>
            <a:ext cx="413385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492375"/>
            <a:ext cx="413385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95E3A-FFFD-497A-A38E-D0A3FDE437A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030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1CA4A-E9B2-4B12-82D6-ECA7446AF4F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374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C7350-58B7-4025-8FD6-3250BD853D0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989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F206D-DB33-47C7-B50B-94ECF36F68A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440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17CF7-1A6F-428E-9C26-B7B5E25A22B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350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137AA-D292-4CC4-8E58-8C445DEA0B9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614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42962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Verdana Bold (30pts)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2492375"/>
            <a:ext cx="84201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Verdana Italic (24pts)</a:t>
            </a:r>
            <a:endParaRPr lang="en-GB" altLang="en-US" smtClean="0"/>
          </a:p>
          <a:p>
            <a:pPr lvl="1"/>
            <a:r>
              <a:rPr lang="en-GB" altLang="en-US" smtClean="0"/>
              <a:t>Verdana Bold (20pts)</a:t>
            </a:r>
          </a:p>
          <a:p>
            <a:pPr lvl="2"/>
            <a:r>
              <a:rPr lang="en-GB" altLang="en-US" smtClean="0"/>
              <a:t>- Verdana Regular (14pts)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72DFA1E2-F2A3-4FB4-BDCE-AB9D9D5B7E8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032" name="Picture 40" descr="logo_bot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6424613"/>
            <a:ext cx="633413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44" descr="logo_top_whit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57175"/>
            <a:ext cx="1439863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69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1438275" indent="-257175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tabLst>
          <a:tab pos="1343025" algn="l"/>
        </a:tabLst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2152650" indent="-26670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tabLst>
          <a:tab pos="1343025" algn="l"/>
        </a:tabLst>
        <a:defRPr sz="2000" b="1">
          <a:solidFill>
            <a:srgbClr val="0F5494"/>
          </a:solidFill>
          <a:latin typeface="+mn-lt"/>
        </a:defRPr>
      </a:lvl2pPr>
      <a:lvl3pPr marL="2649538" indent="-49213" algn="l" rtl="0" eaLnBrk="0" fontAlgn="base" hangingPunct="0">
        <a:spcBef>
          <a:spcPct val="20000"/>
        </a:spcBef>
        <a:spcAft>
          <a:spcPct val="0"/>
        </a:spcAft>
        <a:tabLst>
          <a:tab pos="1343025" algn="l"/>
        </a:tabLst>
        <a:defRPr sz="1400">
          <a:solidFill>
            <a:srgbClr val="0F5494"/>
          </a:solidFill>
          <a:latin typeface="+mn-lt"/>
        </a:defRPr>
      </a:lvl3pPr>
      <a:lvl4pPr marL="3057525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4pPr>
      <a:lvl5pPr marL="3465513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5pPr>
      <a:lvl6pPr marL="39227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6pPr>
      <a:lvl7pPr marL="43799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7pPr>
      <a:lvl8pPr marL="48371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8pPr>
      <a:lvl9pPr marL="52943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707904" y="968375"/>
            <a:ext cx="5436097" cy="5889625"/>
          </a:xfrm>
        </p:spPr>
        <p:txBody>
          <a:bodyPr lIns="396000"/>
          <a:lstStyle/>
          <a:p>
            <a:pPr indent="0" algn="r" eaLnBrk="1" hangingPunct="1">
              <a:lnSpc>
                <a:spcPct val="90000"/>
              </a:lnSpc>
            </a:pPr>
            <a:endParaRPr lang="en-GB" altLang="en-US" b="0" dirty="0"/>
          </a:p>
          <a:p>
            <a:pPr indent="0" algn="r" eaLnBrk="1" hangingPunct="1">
              <a:lnSpc>
                <a:spcPct val="90000"/>
              </a:lnSpc>
            </a:pPr>
            <a:r>
              <a:rPr lang="en-GB" altLang="en-US" sz="2400" dirty="0" smtClean="0"/>
              <a:t>H2020</a:t>
            </a:r>
          </a:p>
          <a:p>
            <a:pPr indent="0" algn="r" eaLnBrk="1" hangingPunct="1">
              <a:lnSpc>
                <a:spcPct val="90000"/>
              </a:lnSpc>
            </a:pPr>
            <a:r>
              <a:rPr lang="en-GB" altLang="en-US" sz="2400" dirty="0" smtClean="0"/>
              <a:t>Societal Challenge 6:</a:t>
            </a:r>
          </a:p>
          <a:p>
            <a:pPr indent="0" algn="r" eaLnBrk="1" hangingPunct="1">
              <a:lnSpc>
                <a:spcPct val="90000"/>
              </a:lnSpc>
            </a:pPr>
            <a:endParaRPr lang="en-GB" altLang="en-US" sz="2400" dirty="0"/>
          </a:p>
          <a:p>
            <a:pPr indent="0" algn="r" eaLnBrk="1" hangingPunct="1">
              <a:lnSpc>
                <a:spcPct val="90000"/>
              </a:lnSpc>
            </a:pPr>
            <a:r>
              <a:rPr lang="en-GB" altLang="en-US" sz="2400" dirty="0" smtClean="0"/>
              <a:t>Europe </a:t>
            </a:r>
            <a:r>
              <a:rPr lang="en-GB" altLang="en-US" sz="2400" dirty="0"/>
              <a:t>in a changing </a:t>
            </a:r>
            <a:r>
              <a:rPr lang="en-GB" altLang="en-US" sz="2400" dirty="0" smtClean="0"/>
              <a:t>world </a:t>
            </a:r>
            <a:r>
              <a:rPr lang="en-GB" altLang="en-US" sz="2400" dirty="0"/>
              <a:t/>
            </a:r>
            <a:br>
              <a:rPr lang="en-GB" altLang="en-US" sz="2400" dirty="0"/>
            </a:br>
            <a:r>
              <a:rPr lang="en-GB" altLang="en-US" sz="2400" b="0" dirty="0" smtClean="0"/>
              <a:t>Inclusive</a:t>
            </a:r>
            <a:r>
              <a:rPr lang="en-GB" altLang="en-US" sz="2400" b="0" dirty="0"/>
              <a:t>, innovative &amp; </a:t>
            </a:r>
            <a:r>
              <a:rPr lang="en-GB" altLang="en-US" sz="2400" b="0" dirty="0" smtClean="0"/>
              <a:t>reflective societies</a:t>
            </a:r>
          </a:p>
          <a:p>
            <a:pPr indent="0" algn="r" eaLnBrk="1" hangingPunct="1">
              <a:lnSpc>
                <a:spcPct val="90000"/>
              </a:lnSpc>
            </a:pPr>
            <a:endParaRPr lang="de-DE" altLang="en-US" sz="2400" dirty="0" smtClean="0"/>
          </a:p>
          <a:p>
            <a:pPr indent="0" algn="r" eaLnBrk="1" hangingPunct="1">
              <a:lnSpc>
                <a:spcPct val="90000"/>
              </a:lnSpc>
            </a:pPr>
            <a:endParaRPr lang="de-DE" altLang="en-US" sz="2000" dirty="0" smtClean="0"/>
          </a:p>
          <a:p>
            <a:pPr indent="0" algn="r" eaLnBrk="1" hangingPunct="1">
              <a:lnSpc>
                <a:spcPct val="90000"/>
              </a:lnSpc>
            </a:pPr>
            <a:endParaRPr lang="de-DE" altLang="en-US" sz="2000" dirty="0"/>
          </a:p>
          <a:p>
            <a:pPr indent="0" algn="r" eaLnBrk="1" hangingPunct="1">
              <a:lnSpc>
                <a:spcPct val="90000"/>
              </a:lnSpc>
            </a:pPr>
            <a:endParaRPr lang="en-GB" altLang="en-US" sz="2000" dirty="0" smtClean="0"/>
          </a:p>
          <a:p>
            <a:pPr indent="0" algn="r" eaLnBrk="1" hangingPunct="1">
              <a:lnSpc>
                <a:spcPct val="90000"/>
              </a:lnSpc>
            </a:pPr>
            <a:r>
              <a:rPr lang="en-GB" altLang="en-US" sz="1800" dirty="0" smtClean="0"/>
              <a:t>Corinna AMTING</a:t>
            </a:r>
          </a:p>
          <a:p>
            <a:pPr indent="0" algn="r" eaLnBrk="1" hangingPunct="1">
              <a:lnSpc>
                <a:spcPct val="90000"/>
              </a:lnSpc>
            </a:pPr>
            <a:r>
              <a:rPr lang="en-GB" altLang="en-US" sz="1800" dirty="0" smtClean="0"/>
              <a:t>Research Executive Agency</a:t>
            </a:r>
          </a:p>
          <a:p>
            <a:pPr indent="0" algn="r" eaLnBrk="1" hangingPunct="1">
              <a:lnSpc>
                <a:spcPct val="90000"/>
              </a:lnSpc>
            </a:pPr>
            <a:r>
              <a:rPr lang="en-GB" altLang="en-US" sz="1800" dirty="0" smtClean="0"/>
              <a:t>Brussels, 11/03/2016</a:t>
            </a:r>
            <a:endParaRPr lang="en-GB" altLang="en-US" sz="2800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9"/>
            <a:ext cx="406794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9"/>
            <a:ext cx="4067944" cy="223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4067944" cy="1925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19816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en-US" dirty="0" smtClean="0"/>
              <a:t>societies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172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1 - B3\Presentations\NCP meetings\JH-Participations_16-03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460" y="980728"/>
            <a:ext cx="6009540" cy="586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484354"/>
            <a:ext cx="3563688" cy="4857403"/>
          </a:xfrm>
        </p:spPr>
        <p:txBody>
          <a:bodyPr/>
          <a:lstStyle/>
          <a:p>
            <a:r>
              <a:rPr lang="en-GB" sz="1600" b="1" i="0" dirty="0" smtClean="0"/>
              <a:t>2413 participants (incl. doubles)</a:t>
            </a:r>
            <a:endParaRPr lang="en-GB" sz="1600" i="0" dirty="0" smtClean="0"/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b="1" i="0" dirty="0" smtClean="0"/>
              <a:t>Member States - 28</a:t>
            </a:r>
            <a:r>
              <a:rPr lang="en-GB" sz="1600" i="0" dirty="0" smtClean="0"/>
              <a:t>:</a:t>
            </a:r>
            <a:r>
              <a:rPr lang="en-GB" sz="1600" b="1" i="0" dirty="0" smtClean="0"/>
              <a:t> </a:t>
            </a:r>
            <a:r>
              <a:rPr lang="en-GB" sz="1600" i="0" dirty="0" smtClean="0"/>
              <a:t> </a:t>
            </a:r>
          </a:p>
          <a:p>
            <a:pPr>
              <a:buClrTx/>
            </a:pPr>
            <a:r>
              <a:rPr lang="en-GB" sz="1600" i="0" dirty="0" smtClean="0"/>
              <a:t>    2236 participations (93%)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b="1" i="0" dirty="0" smtClean="0"/>
              <a:t>Associated Countries - 9</a:t>
            </a:r>
            <a:r>
              <a:rPr lang="en-GB" sz="1600" i="0" dirty="0" smtClean="0"/>
              <a:t>:  105 participations (4%)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b="1" i="0" dirty="0" smtClean="0"/>
              <a:t>Third Countries - 17</a:t>
            </a:r>
            <a:r>
              <a:rPr lang="en-GB" sz="1600" i="0" dirty="0" smtClean="0"/>
              <a:t>: </a:t>
            </a:r>
            <a:br>
              <a:rPr lang="en-GB" sz="1600" i="0" dirty="0" smtClean="0"/>
            </a:br>
            <a:r>
              <a:rPr lang="en-GB" sz="1600" i="0" dirty="0" smtClean="0"/>
              <a:t>72 participations (3%)</a:t>
            </a:r>
            <a:endParaRPr lang="en-GB" sz="1600" b="1" i="0" dirty="0" smtClean="0"/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en-GB" sz="1600" i="0" dirty="0"/>
          </a:p>
          <a:p>
            <a:pPr>
              <a:buClrTx/>
            </a:pPr>
            <a:r>
              <a:rPr lang="en-GB" sz="1600" b="1" i="0" dirty="0" smtClean="0"/>
              <a:t>Participations per call: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i="0" dirty="0" smtClean="0"/>
              <a:t>CO-CREATION: 400 (17%)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i="0" dirty="0" smtClean="0"/>
              <a:t>CULT-COOP: 902 (37%)</a:t>
            </a:r>
            <a:endParaRPr lang="en-GB" sz="1600" i="0" dirty="0"/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i="0" dirty="0" smtClean="0"/>
              <a:t>REV-INEQUAL: 1111 (46%)</a:t>
            </a:r>
            <a:endParaRPr lang="en-GB" sz="1600" i="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248295"/>
            <a:ext cx="36358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SC6 – 2016 Calls</a:t>
            </a:r>
            <a:endParaRPr 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508104" y="44624"/>
            <a:ext cx="36358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Country distribution of participants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40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222844" y="2626830"/>
            <a:ext cx="8568952" cy="88671"/>
          </a:xfrm>
          <a:prstGeom prst="rightArrow">
            <a:avLst>
              <a:gd name="adj1" fmla="val 50000"/>
              <a:gd name="adj2" fmla="val 92968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fr-BE" sz="1800" b="0" dirty="0"/>
          </a:p>
        </p:txBody>
      </p:sp>
      <p:sp>
        <p:nvSpPr>
          <p:cNvPr id="5" name="Right Arrow 4"/>
          <p:cNvSpPr/>
          <p:nvPr/>
        </p:nvSpPr>
        <p:spPr>
          <a:xfrm>
            <a:off x="222844" y="3481828"/>
            <a:ext cx="8568952" cy="177341"/>
          </a:xfrm>
          <a:prstGeom prst="rightArrow">
            <a:avLst>
              <a:gd name="adj1" fmla="val 50000"/>
              <a:gd name="adj2" fmla="val 92968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fr-BE" sz="1800" b="0" dirty="0"/>
          </a:p>
        </p:txBody>
      </p:sp>
      <p:sp>
        <p:nvSpPr>
          <p:cNvPr id="7" name="Oval 6"/>
          <p:cNvSpPr/>
          <p:nvPr/>
        </p:nvSpPr>
        <p:spPr>
          <a:xfrm>
            <a:off x="366860" y="3083105"/>
            <a:ext cx="1512168" cy="9361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Receipt of </a:t>
            </a:r>
            <a:br>
              <a:rPr lang="en-GB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proposals</a:t>
            </a:r>
            <a:endParaRPr lang="en-GB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023044" y="3083105"/>
            <a:ext cx="1512168" cy="936104"/>
          </a:xfrm>
          <a:prstGeom prst="ellipse">
            <a:avLst/>
          </a:prstGeom>
          <a:solidFill>
            <a:srgbClr val="84095B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Individual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evaluation</a:t>
            </a:r>
            <a:endParaRPr lang="en-GB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670819" y="3085784"/>
            <a:ext cx="1512168" cy="936104"/>
          </a:xfrm>
          <a:prstGeom prst="ellipse">
            <a:avLst/>
          </a:prstGeom>
          <a:solidFill>
            <a:srgbClr val="84095B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Consensus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</a:t>
            </a:r>
          </a:p>
        </p:txBody>
      </p:sp>
      <p:sp>
        <p:nvSpPr>
          <p:cNvPr id="10" name="Oval 9"/>
          <p:cNvSpPr/>
          <p:nvPr/>
        </p:nvSpPr>
        <p:spPr>
          <a:xfrm>
            <a:off x="5327003" y="3083105"/>
            <a:ext cx="1512168" cy="936104"/>
          </a:xfrm>
          <a:prstGeom prst="ellipse">
            <a:avLst/>
          </a:prstGeom>
          <a:solidFill>
            <a:srgbClr val="84095B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Panel </a:t>
            </a:r>
            <a:br>
              <a:rPr lang="fr-BE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BE" sz="16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</a:t>
            </a:r>
            <a:endParaRPr lang="fr-BE" sz="16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991596" y="3083105"/>
            <a:ext cx="1512168" cy="9361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Finalisation</a:t>
            </a:r>
            <a:endParaRPr lang="fr-BE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23044" y="2322136"/>
            <a:ext cx="4816127" cy="360040"/>
          </a:xfrm>
          <a:prstGeom prst="rect">
            <a:avLst/>
          </a:prstGeom>
          <a:solidFill>
            <a:srgbClr val="8409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Evaluators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30857" y="5001081"/>
            <a:ext cx="1206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ea typeface="Verdana" panose="020B0604030504040204" pitchFamily="34" charset="0"/>
                <a:cs typeface="Verdana" panose="020B0604030504040204" pitchFamily="34" charset="0"/>
              </a:rPr>
              <a:t>Individual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ea typeface="Verdana" panose="020B0604030504040204" pitchFamily="34" charset="0"/>
                <a:cs typeface="Verdana" panose="020B0604030504040204" pitchFamily="34" charset="0"/>
              </a:rPr>
              <a:t>Evaluation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Reports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2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(Usually done  remotely)</a:t>
            </a:r>
            <a:endParaRPr lang="en-GB" sz="12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200" b="1" dirty="0"/>
          </a:p>
        </p:txBody>
      </p:sp>
      <p:sp>
        <p:nvSpPr>
          <p:cNvPr id="14" name="Rectangle 13"/>
          <p:cNvSpPr/>
          <p:nvPr/>
        </p:nvSpPr>
        <p:spPr>
          <a:xfrm>
            <a:off x="3625882" y="5001081"/>
            <a:ext cx="15364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ea typeface="Verdana" panose="020B0604030504040204" pitchFamily="34" charset="0"/>
                <a:cs typeface="Verdana" panose="020B0604030504040204" pitchFamily="34" charset="0"/>
              </a:rPr>
              <a:t>Consensus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Report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2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/>
              <a:t>(May </a:t>
            </a:r>
            <a:r>
              <a:rPr lang="en-GB" sz="1200" b="1" dirty="0"/>
              <a:t>be done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/>
              <a:t>r</a:t>
            </a:r>
            <a:r>
              <a:rPr lang="en-GB" sz="1200" b="1" dirty="0" smtClean="0"/>
              <a:t>emotely)</a:t>
            </a:r>
            <a:endParaRPr lang="en-GB" sz="12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24122" y="5001081"/>
            <a:ext cx="1889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Panel </a:t>
            </a:r>
            <a:br>
              <a:rPr lang="en-GB" sz="1200" b="1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2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ranked </a:t>
            </a:r>
            <a:r>
              <a:rPr lang="en-GB" sz="1200" b="1" dirty="0">
                <a:ea typeface="Verdana" panose="020B0604030504040204" pitchFamily="34" charset="0"/>
                <a:cs typeface="Verdana" panose="020B0604030504040204" pitchFamily="34" charset="0"/>
              </a:rPr>
              <a:t>list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3735" y="4993530"/>
            <a:ext cx="16887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ea typeface="Verdana" panose="020B0604030504040204" pitchFamily="34" charset="0"/>
                <a:cs typeface="Verdana" panose="020B0604030504040204" pitchFamily="34" charset="0"/>
              </a:rPr>
              <a:t>Eligibility check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2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ea typeface="Verdana" panose="020B0604030504040204" pitchFamily="34" charset="0"/>
                <a:cs typeface="Verdana" panose="020B0604030504040204" pitchFamily="34" charset="0"/>
              </a:rPr>
              <a:t>Allocation of proposals to evaluators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113517" y="4371795"/>
            <a:ext cx="0" cy="57208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2769701" y="4395989"/>
            <a:ext cx="0" cy="57208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389881" y="4353009"/>
            <a:ext cx="0" cy="57208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6046065" y="4377203"/>
            <a:ext cx="0" cy="57208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6878471" y="5001081"/>
            <a:ext cx="1889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Evaluation</a:t>
            </a:r>
            <a:br>
              <a:rPr lang="en-GB" sz="1200" b="1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2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Summary </a:t>
            </a:r>
            <a:br>
              <a:rPr lang="en-GB" sz="1200" b="1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2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Reports</a:t>
            </a:r>
            <a:endParaRPr lang="en-GB" sz="12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7800414" y="4353009"/>
            <a:ext cx="0" cy="57208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72446" y="1259646"/>
            <a:ext cx="834888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GB" sz="3200" b="1" dirty="0" smtClean="0">
                <a:latin typeface="+mj-lt"/>
                <a:ea typeface="ＭＳ Ｐゴシック" pitchFamily="34" charset="-128"/>
              </a:rPr>
              <a:t>Overview of evaluation process</a:t>
            </a:r>
            <a:endParaRPr lang="en-GB" sz="3200" b="1" dirty="0">
              <a:latin typeface="+mj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130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01799"/>
            <a:ext cx="4752528" cy="4936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 bwMode="auto">
          <a:xfrm>
            <a:off x="15459" y="1077532"/>
            <a:ext cx="8229600" cy="84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altLang="en-US" sz="2800" kern="1200" dirty="0" smtClean="0">
                <a:solidFill>
                  <a:schemeClr val="tx1"/>
                </a:solidFill>
                <a:cs typeface="Arial" charset="0"/>
              </a:rPr>
              <a:t>Experts and Monitors</a:t>
            </a:r>
            <a:endParaRPr lang="en-GB" altLang="en-US" sz="2800" kern="12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056" y="0"/>
            <a:ext cx="38519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GB" altLang="en-US" dirty="0"/>
              <a:t>Societal </a:t>
            </a:r>
            <a:endParaRPr lang="en-GB" altLang="en-US" dirty="0" smtClean="0"/>
          </a:p>
          <a:p>
            <a:r>
              <a:rPr lang="en-GB" altLang="en-US" dirty="0" smtClean="0"/>
              <a:t>Challenge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91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 bwMode="auto">
          <a:xfrm>
            <a:off x="539552" y="1484784"/>
            <a:ext cx="8229600" cy="84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GB" altLang="en-US" sz="2800" kern="1200" smtClean="0">
                <a:solidFill>
                  <a:schemeClr val="tx1"/>
                </a:solidFill>
                <a:cs typeface="Arial" charset="0"/>
              </a:rPr>
              <a:t>Work Programme information</a:t>
            </a:r>
            <a:endParaRPr lang="en-GB" altLang="en-US" sz="2800" kern="12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340668" y="2333317"/>
            <a:ext cx="8229600" cy="3273610"/>
          </a:xfrm>
          <a:prstGeom prst="rect">
            <a:avLst/>
          </a:prstGeom>
        </p:spPr>
        <p:txBody>
          <a:bodyPr/>
          <a:lstStyle>
            <a:lvl1pPr marL="14382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tabLst>
                <a:tab pos="1343025" algn="l"/>
              </a:tabLst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2152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tabLst>
                <a:tab pos="1343025" algn="l"/>
              </a:tabLst>
              <a:defRPr sz="2000" b="1">
                <a:solidFill>
                  <a:srgbClr val="0F5494"/>
                </a:solidFill>
                <a:latin typeface="+mn-lt"/>
              </a:defRPr>
            </a:lvl2pPr>
            <a:lvl3pPr marL="2649538" indent="-49213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43025" algn="l"/>
              </a:tabLst>
              <a:defRPr sz="1400">
                <a:solidFill>
                  <a:srgbClr val="0F5494"/>
                </a:solidFill>
                <a:latin typeface="+mn-lt"/>
              </a:defRPr>
            </a:lvl3pPr>
            <a:lvl4pPr marL="3057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34655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39227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43799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48371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52943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0" defTabSz="449437" eaLnBrk="1" hangingPunct="1"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None/>
              <a:defRPr/>
            </a:pPr>
            <a:r>
              <a:rPr lang="en-GB" sz="1800" b="1" i="0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 Calls and 39 Topics for 2016 and 2017</a:t>
            </a:r>
          </a:p>
          <a:p>
            <a:pPr indent="0" defTabSz="449437" eaLnBrk="1" hangingPunct="1"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None/>
              <a:defRPr/>
            </a:pPr>
            <a:endParaRPr lang="en-GB" sz="1800" b="1" i="0" kern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97725" indent="-285750" algn="just" defTabSz="449437" eaLnBrk="1" hangingPunct="1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1800" i="0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Co-creation for growth and inclusion</a:t>
            </a:r>
          </a:p>
          <a:p>
            <a:pPr marL="697725" indent="-285750" algn="just" defTabSz="449437" eaLnBrk="1" hangingPunct="1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1800" i="0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Reversing inequalities and promoting fairness</a:t>
            </a:r>
          </a:p>
          <a:p>
            <a:pPr marL="697725" indent="-285750" algn="just" defTabSz="449437" eaLnBrk="1" hangingPunct="1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1800" i="0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Engaging together globally</a:t>
            </a:r>
          </a:p>
          <a:p>
            <a:pPr marL="697725" indent="-285750" algn="just" defTabSz="449437" eaLnBrk="1" hangingPunct="1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1800" i="0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Understanding Europe – promoting the European public and cultural space</a:t>
            </a:r>
          </a:p>
          <a:p>
            <a:pPr marL="754875" indent="-342900" algn="just" defTabSz="449437" eaLnBrk="1" hangingPunct="1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1800" i="0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Fast track to innovation</a:t>
            </a:r>
          </a:p>
          <a:p>
            <a:pPr marL="754875" indent="-342900" algn="just" defTabSz="449437" eaLnBrk="1" hangingPunct="1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1800" i="0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SME instrument</a:t>
            </a:r>
          </a:p>
          <a:p>
            <a:pPr marL="754875" indent="-342900" algn="just" defTabSz="449437" eaLnBrk="1" hangingPunct="1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1800" i="0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Other Actions to support ERA and IU</a:t>
            </a:r>
            <a:r>
              <a:rPr lang="hu-HU" sz="1800" i="0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													   </a:t>
            </a:r>
            <a:endParaRPr lang="en-GB" i="0" kern="0" dirty="0" smtClean="0"/>
          </a:p>
          <a:p>
            <a:pPr marL="411975" indent="0" defTabSz="449437" eaLnBrk="1" hangingPunct="1">
              <a:buFont typeface="Arial" pitchFamily="34" charset="0"/>
              <a:buNone/>
              <a:defRPr/>
            </a:pPr>
            <a:endParaRPr lang="en-GB" i="0" kern="0" dirty="0" smtClean="0"/>
          </a:p>
          <a:p>
            <a:pPr marL="411975" indent="0" defTabSz="449437" eaLnBrk="1" hangingPunct="1">
              <a:buFont typeface="Arial" pitchFamily="34" charset="0"/>
              <a:buNone/>
              <a:defRPr/>
            </a:pPr>
            <a:r>
              <a:rPr lang="en-GB" i="0" kern="0" dirty="0" smtClean="0"/>
              <a:t> </a:t>
            </a:r>
            <a:endParaRPr lang="en-GB" i="0" kern="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16632"/>
            <a:ext cx="36358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SC6 – </a:t>
            </a:r>
          </a:p>
          <a:p>
            <a:r>
              <a:rPr lang="en-US" dirty="0" smtClean="0"/>
              <a:t>2016 &amp; 2017 Calls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94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ounded Rectangle 4"/>
          <p:cNvSpPr>
            <a:spLocks noChangeArrowheads="1"/>
          </p:cNvSpPr>
          <p:nvPr/>
        </p:nvSpPr>
        <p:spPr bwMode="auto">
          <a:xfrm>
            <a:off x="1126108" y="1844824"/>
            <a:ext cx="7154366" cy="4348538"/>
          </a:xfrm>
          <a:prstGeom prst="roundRect">
            <a:avLst>
              <a:gd name="adj" fmla="val 2563"/>
            </a:avLst>
          </a:prstGeom>
          <a:solidFill>
            <a:srgbClr val="57ABFF">
              <a:alpha val="21569"/>
            </a:srgbClr>
          </a:solidFill>
          <a:ln>
            <a:noFill/>
          </a:ln>
          <a:extLst/>
        </p:spPr>
        <p:txBody>
          <a:bodyPr anchor="ctr"/>
          <a:lstStyle/>
          <a:p>
            <a:pPr marL="3175" algn="ctr"/>
            <a:endParaRPr lang="en-US" sz="2800" b="1">
              <a:solidFill>
                <a:srgbClr val="C00000"/>
              </a:solidFill>
            </a:endParaRPr>
          </a:p>
        </p:txBody>
      </p:sp>
      <p:sp>
        <p:nvSpPr>
          <p:cNvPr id="11267" name="Rounded Rectangle 1"/>
          <p:cNvSpPr>
            <a:spLocks noChangeArrowheads="1"/>
          </p:cNvSpPr>
          <p:nvPr/>
        </p:nvSpPr>
        <p:spPr bwMode="auto">
          <a:xfrm>
            <a:off x="1054224" y="1992108"/>
            <a:ext cx="7226250" cy="704850"/>
          </a:xfrm>
          <a:prstGeom prst="roundRect">
            <a:avLst>
              <a:gd name="adj" fmla="val 12613"/>
            </a:avLst>
          </a:prstGeom>
          <a:solidFill>
            <a:srgbClr val="2D5EC1"/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marL="3175" algn="ctr"/>
            <a:r>
              <a:rPr lang="fr-BE" sz="2800" b="1" dirty="0" err="1" smtClean="0">
                <a:solidFill>
                  <a:schemeClr val="bg1"/>
                </a:solidFill>
              </a:rPr>
              <a:t>Societal</a:t>
            </a:r>
            <a:r>
              <a:rPr lang="fr-BE" sz="2800" b="1" dirty="0" smtClean="0">
                <a:solidFill>
                  <a:schemeClr val="bg1"/>
                </a:solidFill>
              </a:rPr>
              <a:t> Challenge 6</a:t>
            </a:r>
            <a:endParaRPr lang="en-GB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902663"/>
              </p:ext>
            </p:extLst>
          </p:nvPr>
        </p:nvGraphicFramePr>
        <p:xfrm>
          <a:off x="1233097" y="3004933"/>
          <a:ext cx="7047377" cy="31866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3041"/>
                <a:gridCol w="936104"/>
                <a:gridCol w="936104"/>
                <a:gridCol w="1152128"/>
              </a:tblGrid>
              <a:tr h="605053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marL="91444" marR="91444" marT="45725" marB="45725" anchor="ctr"/>
                </a:tc>
              </a:tr>
              <a:tr h="605053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</a:rPr>
                        <a:t>CO-CREATION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 smtClean="0">
                          <a:solidFill>
                            <a:schemeClr val="tx1"/>
                          </a:solidFill>
                        </a:rPr>
                        <a:t>€ 23.5</a:t>
                      </a:r>
                      <a:endParaRPr lang="en-GB" sz="1800" b="0" kern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 smtClean="0">
                          <a:solidFill>
                            <a:schemeClr val="tx1"/>
                          </a:solidFill>
                        </a:rPr>
                        <a:t>€ 33.2</a:t>
                      </a:r>
                      <a:endParaRPr lang="en-GB" sz="1800" b="0" kern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</a:rPr>
                        <a:t>€ 56.65</a:t>
                      </a:r>
                    </a:p>
                  </a:txBody>
                  <a:tcPr marL="91444" marR="91444" marT="45725" marB="45725" anchor="ctr"/>
                </a:tc>
              </a:tr>
              <a:tr h="6423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</a:rPr>
                        <a:t>REV-INEQUAL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€ 43.5</a:t>
                      </a:r>
                      <a:endParaRPr lang="en-GB" sz="18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€</a:t>
                      </a:r>
                      <a:r>
                        <a:rPr lang="de-DE" sz="18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3.0</a:t>
                      </a:r>
                      <a:endParaRPr lang="en-GB" sz="18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€ 46.5</a:t>
                      </a:r>
                    </a:p>
                  </a:txBody>
                  <a:tcPr marL="91444" marR="91444" marT="45725" marB="45725" anchor="ctr"/>
                </a:tc>
              </a:tr>
              <a:tr h="642388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</a:rPr>
                        <a:t>ENG-GLOBALLY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€ 11.5</a:t>
                      </a:r>
                      <a:endParaRPr lang="en-GB" sz="18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€ 30.5</a:t>
                      </a:r>
                      <a:endParaRPr lang="en-GB" sz="18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€ 42</a:t>
                      </a:r>
                    </a:p>
                  </a:txBody>
                  <a:tcPr marL="91444" marR="91444" marT="45725" marB="45725" anchor="ctr"/>
                </a:tc>
              </a:tr>
              <a:tr h="691803">
                <a:tc>
                  <a:txBody>
                    <a:bodyPr/>
                    <a:lstStyle/>
                    <a:p>
                      <a:pPr defTabSz="457200"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rgbClr val="0F5494"/>
                        </a:buClr>
                        <a:defRPr/>
                      </a:pPr>
                      <a:r>
                        <a:rPr lang="en-GB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CULT-COOP</a:t>
                      </a: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de-DE" sz="1800" b="0" dirty="0" smtClean="0">
                          <a:solidFill>
                            <a:schemeClr val="tx1"/>
                          </a:solidFill>
                        </a:rPr>
                        <a:t>€ 19.5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de-DE" sz="1800" b="0" dirty="0" smtClean="0">
                          <a:solidFill>
                            <a:schemeClr val="tx1"/>
                          </a:solidFill>
                        </a:rPr>
                        <a:t>€ 47.5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BE" sz="1800" b="0" dirty="0" smtClean="0">
                          <a:solidFill>
                            <a:schemeClr val="tx1"/>
                          </a:solidFill>
                        </a:rPr>
                        <a:t>€ 67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5" marB="45725" anchor="ctr"/>
                </a:tc>
              </a:tr>
            </a:tbl>
          </a:graphicData>
        </a:graphic>
      </p:graphicFrame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1183995" y="3678151"/>
            <a:ext cx="7158310" cy="713716"/>
          </a:xfrm>
          <a:prstGeom prst="roundRect">
            <a:avLst>
              <a:gd name="adj" fmla="val 10759"/>
            </a:avLst>
          </a:prstGeom>
          <a:solidFill>
            <a:srgbClr val="57ABFF">
              <a:alpha val="21569"/>
            </a:srgbClr>
          </a:solidFill>
          <a:ln>
            <a:noFill/>
          </a:ln>
          <a:extLst/>
        </p:spPr>
        <p:txBody>
          <a:bodyPr anchor="ctr"/>
          <a:lstStyle/>
          <a:p>
            <a:pPr marL="3175" algn="ctr"/>
            <a:endParaRPr lang="en-US" sz="2800" b="1">
              <a:solidFill>
                <a:srgbClr val="C00000"/>
              </a:solidFill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1141051" y="4797762"/>
            <a:ext cx="7139423" cy="713716"/>
          </a:xfrm>
          <a:prstGeom prst="roundRect">
            <a:avLst>
              <a:gd name="adj" fmla="val 10759"/>
            </a:avLst>
          </a:prstGeom>
          <a:solidFill>
            <a:srgbClr val="57ABFF">
              <a:alpha val="21569"/>
            </a:srgbClr>
          </a:solidFill>
          <a:ln>
            <a:noFill/>
          </a:ln>
          <a:extLst/>
        </p:spPr>
        <p:txBody>
          <a:bodyPr anchor="ctr"/>
          <a:lstStyle/>
          <a:p>
            <a:pPr marL="3175" algn="ctr"/>
            <a:endParaRPr lang="en-US" sz="2800" b="1">
              <a:solidFill>
                <a:srgbClr val="C00000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539552" y="1268760"/>
            <a:ext cx="8229600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GB" altLang="en-US" sz="2800" kern="1200" dirty="0" smtClean="0">
                <a:solidFill>
                  <a:schemeClr val="tx1"/>
                </a:solidFill>
                <a:cs typeface="Arial" charset="0"/>
              </a:rPr>
              <a:t>Calls and budgets</a:t>
            </a:r>
            <a:endParaRPr lang="en-GB" altLang="en-US" sz="2800" kern="12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116632"/>
            <a:ext cx="36358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SC6 – </a:t>
            </a:r>
          </a:p>
          <a:p>
            <a:r>
              <a:rPr lang="en-US" dirty="0" smtClean="0"/>
              <a:t>2016 &amp; 2017 Calls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6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611560" y="1268760"/>
            <a:ext cx="8229600" cy="524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altLang="en-US" sz="2800" kern="1200" smtClean="0">
                <a:solidFill>
                  <a:schemeClr val="tx1"/>
                </a:solidFill>
                <a:cs typeface="Arial" charset="0"/>
              </a:rPr>
              <a:t>H2020 calls – guidance &amp; support</a:t>
            </a:r>
            <a:endParaRPr lang="en-GB" altLang="en-US" sz="2800" kern="12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553150"/>
            <a:ext cx="2133600" cy="476250"/>
          </a:xfrm>
        </p:spPr>
        <p:txBody>
          <a:bodyPr/>
          <a:lstStyle/>
          <a:p>
            <a:pPr>
              <a:defRPr/>
            </a:pPr>
            <a:fld id="{2BB59E6E-B967-488E-B209-8B7FA0D7AF99}" type="slidenum">
              <a:rPr lang="en-GB" sz="1400" smtClean="0"/>
              <a:pPr>
                <a:defRPr/>
              </a:pPr>
              <a:t>15</a:t>
            </a:fld>
            <a:endParaRPr lang="en-GB" sz="1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25" y="2132856"/>
            <a:ext cx="2085748" cy="122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68" y="3645024"/>
            <a:ext cx="2091464" cy="126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53" y="5085183"/>
            <a:ext cx="2107122" cy="1179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332" y="1916832"/>
            <a:ext cx="5381584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72545"/>
            <a:ext cx="5247076" cy="157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749" y="4992543"/>
            <a:ext cx="5097668" cy="136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83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844824"/>
            <a:ext cx="7848872" cy="2242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marL="358775" indent="-358775" algn="ctr"/>
            <a:r>
              <a:rPr lang="en-GB" altLang="en-US" sz="4000" b="1" dirty="0" smtClean="0">
                <a:solidFill>
                  <a:schemeClr val="tx1"/>
                </a:solidFill>
                <a:latin typeface="+mj-lt"/>
                <a:ea typeface="+mj-ea"/>
                <a:cs typeface="Arial" charset="0"/>
              </a:rPr>
              <a:t>Annex: </a:t>
            </a:r>
          </a:p>
          <a:p>
            <a:pPr marL="358775" indent="-358775" algn="ctr"/>
            <a:r>
              <a:rPr lang="en-GB" altLang="en-US" sz="4000" b="1" dirty="0" smtClean="0">
                <a:solidFill>
                  <a:schemeClr val="tx1"/>
                </a:solidFill>
                <a:latin typeface="+mj-lt"/>
                <a:ea typeface="+mj-ea"/>
                <a:cs typeface="Arial" charset="0"/>
              </a:rPr>
              <a:t>calls overview and examples</a:t>
            </a:r>
            <a:endParaRPr lang="en-GB" altLang="en-US" sz="4000" b="1" dirty="0">
              <a:solidFill>
                <a:schemeClr val="tx1"/>
              </a:solidFill>
              <a:latin typeface="+mj-lt"/>
              <a:ea typeface="+mj-ea"/>
              <a:cs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056" y="0"/>
            <a:ext cx="38519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GB" altLang="en-US" dirty="0"/>
              <a:t>Societal </a:t>
            </a:r>
            <a:endParaRPr lang="en-GB" altLang="en-US" dirty="0" smtClean="0"/>
          </a:p>
          <a:p>
            <a:r>
              <a:rPr lang="en-GB" altLang="en-US" dirty="0" smtClean="0"/>
              <a:t>Challenge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19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449335"/>
              </p:ext>
            </p:extLst>
          </p:nvPr>
        </p:nvGraphicFramePr>
        <p:xfrm>
          <a:off x="325424" y="1988840"/>
          <a:ext cx="8784976" cy="4104462"/>
        </p:xfrm>
        <a:graphic>
          <a:graphicData uri="http://schemas.openxmlformats.org/drawingml/2006/table">
            <a:tbl>
              <a:tblPr bandRow="1">
                <a:tableStyleId>{5202B0CA-FC54-4496-8BCA-5EF66A818D29}</a:tableStyleId>
              </a:tblPr>
              <a:tblGrid>
                <a:gridCol w="2774202"/>
                <a:gridCol w="6010774"/>
              </a:tblGrid>
              <a:tr h="561428">
                <a:tc>
                  <a:txBody>
                    <a:bodyPr/>
                    <a:lstStyle/>
                    <a:p>
                      <a:r>
                        <a:rPr lang="en-GB" sz="1400" b="0" dirty="0" smtClean="0"/>
                        <a:t>ENG-GLOBALLY-01-2017</a:t>
                      </a:r>
                      <a:endParaRPr lang="en-GB" sz="1400" b="0" dirty="0"/>
                    </a:p>
                  </a:txBody>
                  <a:tcPr marL="91441" marR="91441" marT="45710" marB="45710"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Strengthening Europe's position in the global context: science diplomacy and intercultural relations </a:t>
                      </a:r>
                      <a:endParaRPr lang="en-GB" sz="1400" b="1" dirty="0"/>
                    </a:p>
                  </a:txBody>
                  <a:tcPr marL="91441" marR="91441" marT="45710" marB="45710"/>
                </a:tc>
              </a:tr>
              <a:tr h="561428">
                <a:tc>
                  <a:txBody>
                    <a:bodyPr/>
                    <a:lstStyle/>
                    <a:p>
                      <a:r>
                        <a:rPr lang="en-GB" sz="1400" b="0" dirty="0" smtClean="0"/>
                        <a:t>ENG-GLOBALLY-02-2017</a:t>
                      </a:r>
                      <a:endParaRPr lang="en-GB" sz="1400" b="0" dirty="0"/>
                    </a:p>
                  </a:txBody>
                  <a:tcPr marL="91441" marR="91441" marT="45710" marB="45710"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Shifting global geopolitics and Europe's preparedness for managing risks, mitigation actions and fostering peace </a:t>
                      </a:r>
                      <a:endParaRPr lang="en-GB" sz="1400" b="1" dirty="0"/>
                    </a:p>
                  </a:txBody>
                  <a:tcPr marL="91441" marR="91441" marT="45710" marB="45710"/>
                </a:tc>
              </a:tr>
              <a:tr h="403363">
                <a:tc>
                  <a:txBody>
                    <a:bodyPr/>
                    <a:lstStyle/>
                    <a:p>
                      <a:r>
                        <a:rPr lang="en-GB" sz="1400" b="0" dirty="0" smtClean="0"/>
                        <a:t>ENG-GLOBALLY-03-2017</a:t>
                      </a:r>
                      <a:endParaRPr lang="en-GB" sz="1400" b="0" dirty="0"/>
                    </a:p>
                  </a:txBody>
                  <a:tcPr marL="91441" marR="91441" marT="45710" marB="45710"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The European Union and the global challenge of migration</a:t>
                      </a:r>
                      <a:endParaRPr lang="en-GB" sz="1400" b="1" dirty="0"/>
                    </a:p>
                  </a:txBody>
                  <a:tcPr marL="91441" marR="91441" marT="45710" marB="45710"/>
                </a:tc>
              </a:tr>
              <a:tr h="403363">
                <a:tc>
                  <a:txBody>
                    <a:bodyPr/>
                    <a:lstStyle/>
                    <a:p>
                      <a:r>
                        <a:rPr lang="en-GB" sz="1400" b="0" dirty="0" smtClean="0"/>
                        <a:t>ENG-GLOBALLY-04-2017</a:t>
                      </a:r>
                      <a:endParaRPr lang="en-GB" sz="1400" b="0" dirty="0"/>
                    </a:p>
                  </a:txBody>
                  <a:tcPr marL="91441" marR="91441" marT="45710" marB="45710"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Science diplomacy for EU neighbourhood policies </a:t>
                      </a:r>
                      <a:endParaRPr lang="en-GB" sz="1400" b="1" dirty="0"/>
                    </a:p>
                  </a:txBody>
                  <a:tcPr marL="91441" marR="91441" marT="45710" marB="45710"/>
                </a:tc>
              </a:tr>
              <a:tr h="403363">
                <a:tc>
                  <a:txBody>
                    <a:bodyPr/>
                    <a:lstStyle/>
                    <a:p>
                      <a:r>
                        <a:rPr lang="en-GB" sz="1400" b="0" dirty="0" smtClean="0"/>
                        <a:t>ENG-GLOBALLY-05-2017</a:t>
                      </a:r>
                      <a:endParaRPr lang="en-GB" sz="1400" b="0" dirty="0"/>
                    </a:p>
                  </a:txBody>
                  <a:tcPr marL="91441" marR="91441" marT="45710" marB="45710"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The strategic potential of EU external trade policy </a:t>
                      </a:r>
                      <a:endParaRPr lang="en-GB" sz="1400" b="1" dirty="0"/>
                    </a:p>
                  </a:txBody>
                  <a:tcPr marL="91441" marR="91441" marT="45710" marB="45710"/>
                </a:tc>
              </a:tr>
              <a:tr h="403363">
                <a:tc>
                  <a:txBody>
                    <a:bodyPr/>
                    <a:lstStyle/>
                    <a:p>
                      <a:r>
                        <a:rPr lang="en-GB" sz="1400" b="0" dirty="0" smtClean="0"/>
                        <a:t>ENG-GLOBALLY-06-2017</a:t>
                      </a:r>
                      <a:endParaRPr lang="en-GB" sz="1400" b="0" dirty="0"/>
                    </a:p>
                  </a:txBody>
                  <a:tcPr marL="91441" marR="91441" marT="45710" marB="45710"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The Asia-Pacific as a strategic region for Europe </a:t>
                      </a:r>
                      <a:endParaRPr lang="en-GB" sz="1400" b="1" dirty="0"/>
                    </a:p>
                  </a:txBody>
                  <a:tcPr marL="91441" marR="91441" marT="45710" marB="45710"/>
                </a:tc>
              </a:tr>
              <a:tr h="403363">
                <a:tc>
                  <a:txBody>
                    <a:bodyPr/>
                    <a:lstStyle/>
                    <a:p>
                      <a:r>
                        <a:rPr lang="en-GB" sz="1400" b="0" dirty="0" smtClean="0"/>
                        <a:t>ENG-GLOBALLY-07-2017</a:t>
                      </a:r>
                      <a:endParaRPr lang="en-GB" sz="1400" b="0" dirty="0"/>
                    </a:p>
                  </a:txBody>
                  <a:tcPr marL="91441" marR="91441" marT="45710" marB="45710"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The European Union and Central Asia </a:t>
                      </a:r>
                      <a:endParaRPr lang="en-GB" sz="1400" b="1" dirty="0"/>
                    </a:p>
                  </a:txBody>
                  <a:tcPr marL="91441" marR="91441" marT="45710" marB="45710"/>
                </a:tc>
              </a:tr>
              <a:tr h="561428">
                <a:tc>
                  <a:txBody>
                    <a:bodyPr/>
                    <a:lstStyle/>
                    <a:p>
                      <a:r>
                        <a:rPr lang="en-GB" sz="1400" b="0" dirty="0" smtClean="0"/>
                        <a:t>ENG-GLOBALLY-08-2016/17</a:t>
                      </a:r>
                      <a:endParaRPr lang="en-GB" sz="1400" b="0" dirty="0"/>
                    </a:p>
                  </a:txBody>
                  <a:tcPr marL="91441" marR="91441" marT="45710" marB="45710"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EU-China cooperation on sustainable urbanisation</a:t>
                      </a:r>
                      <a:endParaRPr lang="en-GB" sz="1400" b="1" dirty="0"/>
                    </a:p>
                  </a:txBody>
                  <a:tcPr marL="91441" marR="91441" marT="45710" marB="45710"/>
                </a:tc>
              </a:tr>
              <a:tr h="403363">
                <a:tc>
                  <a:txBody>
                    <a:bodyPr/>
                    <a:lstStyle/>
                    <a:p>
                      <a:r>
                        <a:rPr lang="en-GB" sz="1400" b="0" dirty="0" smtClean="0"/>
                        <a:t>ENG-GLOBALLY-09-2016</a:t>
                      </a:r>
                      <a:endParaRPr lang="en-GB" sz="1400" b="0" dirty="0"/>
                    </a:p>
                  </a:txBody>
                  <a:tcPr marL="91441" marR="91441" marT="45710" marB="45710"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Centres/Networks of European research and innovation</a:t>
                      </a:r>
                      <a:endParaRPr lang="en-GB" sz="1400" b="1" dirty="0"/>
                    </a:p>
                  </a:txBody>
                  <a:tcPr marL="91441" marR="91441" marT="45710" marB="45710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23528" y="1258853"/>
            <a:ext cx="78488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marL="358775" indent="-358775"/>
            <a:r>
              <a:rPr lang="en-GB" altLang="en-US" sz="2800" b="1" dirty="0">
                <a:solidFill>
                  <a:schemeClr val="tx1"/>
                </a:solidFill>
                <a:latin typeface="+mj-lt"/>
                <a:ea typeface="+mj-ea"/>
                <a:cs typeface="Arial" charset="0"/>
              </a:rPr>
              <a:t>Engaging together globally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056" y="0"/>
            <a:ext cx="38519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GB" altLang="en-US" dirty="0"/>
              <a:t>Societal </a:t>
            </a:r>
            <a:endParaRPr lang="en-GB" altLang="en-US" dirty="0" smtClean="0"/>
          </a:p>
          <a:p>
            <a:r>
              <a:rPr lang="en-GB" altLang="en-US" dirty="0" smtClean="0"/>
              <a:t>Challenge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19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 bwMode="auto">
          <a:xfrm>
            <a:off x="323528" y="1268760"/>
            <a:ext cx="8229600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/>
            <a:endParaRPr lang="en-GB" altLang="en-US" sz="2400" dirty="0">
              <a:solidFill>
                <a:schemeClr val="bg1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564095" y="1906781"/>
            <a:ext cx="8229600" cy="43581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14382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tabLst>
                <a:tab pos="1343025" algn="l"/>
              </a:tabLst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2152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tabLst>
                <a:tab pos="1343025" algn="l"/>
              </a:tabLst>
              <a:defRPr sz="2000" b="1">
                <a:solidFill>
                  <a:srgbClr val="0F5494"/>
                </a:solidFill>
                <a:latin typeface="+mn-lt"/>
              </a:defRPr>
            </a:lvl2pPr>
            <a:lvl3pPr marL="2649538" indent="-49213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43025" algn="l"/>
              </a:tabLst>
              <a:defRPr sz="1400">
                <a:solidFill>
                  <a:srgbClr val="0F5494"/>
                </a:solidFill>
                <a:latin typeface="+mn-lt"/>
              </a:defRPr>
            </a:lvl3pPr>
            <a:lvl4pPr marL="3057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34655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39227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43799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48371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52943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ts val="0"/>
              </a:spcBef>
              <a:buClrTx/>
              <a:buNone/>
            </a:pPr>
            <a:r>
              <a:rPr lang="en-GB" sz="1800" b="1" i="0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ENG-GLOBALLY-0</a:t>
            </a:r>
            <a:r>
              <a:rPr lang="hu-HU" sz="1800" b="1" i="0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GB" sz="1800" b="1" i="0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-2017</a:t>
            </a:r>
          </a:p>
          <a:p>
            <a:pPr marL="0" indent="0" algn="ctr">
              <a:spcBef>
                <a:spcPts val="0"/>
              </a:spcBef>
              <a:buClrTx/>
              <a:buNone/>
            </a:pPr>
            <a:r>
              <a:rPr lang="en-US" sz="1800" b="1" i="0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Shifting global geopolitics &amp; Europe's preparedness for managing risks, mitigation actions and fostering peace</a:t>
            </a:r>
          </a:p>
          <a:p>
            <a:pPr marL="0" indent="0">
              <a:buClrTx/>
              <a:buNone/>
            </a:pPr>
            <a:endParaRPr lang="en-US" sz="1800" i="0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ClrTx/>
              <a:buNone/>
            </a:pPr>
            <a:r>
              <a:rPr lang="en-US" sz="1800" i="0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Long-term transformations challenging the traditional predominance of the West and Union's capacity for guaranteeing its citizens' security:</a:t>
            </a:r>
          </a:p>
          <a:p>
            <a:pPr marL="342900" indent="-342900">
              <a:buSzPct val="100000"/>
              <a:buFont typeface="+mj-lt"/>
              <a:buAutoNum type="alphaLcPeriod"/>
            </a:pPr>
            <a:endParaRPr lang="en-US" sz="1800" i="0" kern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ClrTx/>
              <a:buSzPct val="100000"/>
              <a:buFont typeface="+mj-lt"/>
              <a:buAutoNum type="alphaLcPeriod"/>
            </a:pPr>
            <a:r>
              <a:rPr lang="en-US" sz="1800" i="0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Recent global geopolitical developments and their implications for the European Union</a:t>
            </a:r>
          </a:p>
          <a:p>
            <a:pPr marL="342900" indent="-342900">
              <a:buClrTx/>
              <a:buSzPct val="100000"/>
              <a:buFont typeface="+mj-lt"/>
              <a:buAutoNum type="alphaLcPeriod"/>
            </a:pPr>
            <a:r>
              <a:rPr lang="en-US" sz="1800" i="0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European Union's preparedness for managing risks and opportunities, fostering peace in a crisis-ridden context</a:t>
            </a:r>
          </a:p>
          <a:p>
            <a:pPr marL="0"/>
            <a:endParaRPr lang="en-US" sz="1800" i="0" kern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US" sz="1800" i="0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RIA – 2017: € 5 M</a:t>
            </a:r>
            <a:endParaRPr lang="en-US" sz="1800" i="0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76536" y="1298442"/>
            <a:ext cx="8229600" cy="608339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sz="2400" kern="0" dirty="0" smtClean="0">
                <a:solidFill>
                  <a:srgbClr val="EC9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</a:t>
            </a:r>
            <a:endParaRPr lang="en-GB" sz="24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4624"/>
            <a:ext cx="3168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altLang="en-US" sz="2400" b="1" dirty="0">
                <a:solidFill>
                  <a:srgbClr val="FFFFFF"/>
                </a:solidFill>
              </a:rPr>
              <a:t>Engaging </a:t>
            </a:r>
            <a:r>
              <a:rPr lang="en-GB" altLang="en-US" sz="2400" b="1" dirty="0" smtClean="0">
                <a:solidFill>
                  <a:srgbClr val="FFFFFF"/>
                </a:solidFill>
              </a:rPr>
              <a:t>together globally</a:t>
            </a:r>
            <a:endParaRPr lang="en-GB" alt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86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67544" y="2060848"/>
            <a:ext cx="8438592" cy="3384476"/>
          </a:xfrm>
          <a:prstGeom prst="rect">
            <a:avLst/>
          </a:prstGeom>
        </p:spPr>
        <p:txBody>
          <a:bodyPr/>
          <a:lstStyle>
            <a:lvl1pPr marL="14382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tabLst>
                <a:tab pos="1343025" algn="l"/>
              </a:tabLst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2152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tabLst>
                <a:tab pos="1343025" algn="l"/>
              </a:tabLst>
              <a:defRPr sz="2000" b="1">
                <a:solidFill>
                  <a:srgbClr val="0F5494"/>
                </a:solidFill>
                <a:latin typeface="+mn-lt"/>
              </a:defRPr>
            </a:lvl2pPr>
            <a:lvl3pPr marL="2649538" indent="-49213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43025" algn="l"/>
              </a:tabLst>
              <a:defRPr sz="1400">
                <a:solidFill>
                  <a:srgbClr val="0F5494"/>
                </a:solidFill>
                <a:latin typeface="+mn-lt"/>
              </a:defRPr>
            </a:lvl3pPr>
            <a:lvl4pPr marL="3057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34655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39227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43799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48371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52943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GB" sz="1800" b="1" i="0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ENG-GLOBALLY-0</a:t>
            </a:r>
            <a:r>
              <a:rPr lang="hu-HU" sz="1800" b="1" i="0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r>
              <a:rPr lang="en-GB" sz="1800" b="1" i="0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-2017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b="1" i="0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Science diplomacy for EU neighborhood policies </a:t>
            </a:r>
          </a:p>
          <a:p>
            <a:endParaRPr lang="en-US" sz="1800" i="0" kern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ClrTx/>
              <a:buFont typeface="Wingdings" panose="05000000000000000000" pitchFamily="2" charset="2"/>
              <a:buChar char="§"/>
            </a:pPr>
            <a:r>
              <a:rPr lang="en-US" sz="1800" i="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Consolidated the corpus of knowledge on science diplomacy in service of the European Neighborhood Policy</a:t>
            </a:r>
          </a:p>
          <a:p>
            <a:pPr marL="285750" indent="-285750">
              <a:buClrTx/>
              <a:buFont typeface="Wingdings" panose="05000000000000000000" pitchFamily="2" charset="2"/>
              <a:buChar char="§"/>
            </a:pPr>
            <a:r>
              <a:rPr lang="en-US" sz="1800" i="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Feed into future EU strategies vis-à-vis its neighbors</a:t>
            </a:r>
          </a:p>
          <a:p>
            <a:pPr marL="285750" indent="-285750">
              <a:buClrTx/>
              <a:buFont typeface="Wingdings" panose="05000000000000000000" pitchFamily="2" charset="2"/>
              <a:buChar char="§"/>
            </a:pPr>
            <a:r>
              <a:rPr lang="en-US" sz="1800" i="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Wide dissemination of these results to the relevant stakeholders</a:t>
            </a:r>
          </a:p>
          <a:p>
            <a:pPr marL="285750" indent="-285750">
              <a:buClrTx/>
              <a:buFont typeface="Wingdings" panose="05000000000000000000" pitchFamily="2" charset="2"/>
              <a:buChar char="§"/>
            </a:pPr>
            <a:endParaRPr lang="en-US" sz="1800" i="0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ClrTx/>
              <a:buNone/>
            </a:pPr>
            <a:r>
              <a:rPr lang="en-US" sz="1800" i="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CSA – 2017: € 1.5 M</a:t>
            </a:r>
          </a:p>
          <a:p>
            <a:endParaRPr lang="en-GB" i="0" kern="0" dirty="0"/>
          </a:p>
        </p:txBody>
      </p:sp>
      <p:sp>
        <p:nvSpPr>
          <p:cNvPr id="3" name="Rectangle 2"/>
          <p:cNvSpPr/>
          <p:nvPr/>
        </p:nvSpPr>
        <p:spPr>
          <a:xfrm>
            <a:off x="0" y="44624"/>
            <a:ext cx="3168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altLang="en-US" sz="2400" b="1" dirty="0">
                <a:solidFill>
                  <a:srgbClr val="FFFFFF"/>
                </a:solidFill>
              </a:rPr>
              <a:t>Engaging </a:t>
            </a:r>
            <a:r>
              <a:rPr lang="en-GB" altLang="en-US" sz="2400" b="1" dirty="0" smtClean="0">
                <a:solidFill>
                  <a:srgbClr val="FFFFFF"/>
                </a:solidFill>
              </a:rPr>
              <a:t>together globally</a:t>
            </a:r>
            <a:endParaRPr lang="en-GB" altLang="en-US" sz="2400" b="1" dirty="0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6536" y="1298442"/>
            <a:ext cx="8229600" cy="608339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sz="2400" kern="0" dirty="0" smtClean="0">
                <a:solidFill>
                  <a:srgbClr val="EC9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</a:t>
            </a:r>
            <a:endParaRPr lang="en-GB" sz="24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03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0"/>
          <p:cNvSpPr txBox="1">
            <a:spLocks/>
          </p:cNvSpPr>
          <p:nvPr/>
        </p:nvSpPr>
        <p:spPr bwMode="auto">
          <a:xfrm>
            <a:off x="0" y="0"/>
            <a:ext cx="5148064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kern="0" dirty="0" smtClean="0">
                <a:solidFill>
                  <a:schemeClr val="bg1"/>
                </a:solidFill>
              </a:rPr>
              <a:t>Research Executive Agency (REA)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1112986"/>
            <a:ext cx="75057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93C6E-9A19-4829-8E81-6E29AF3A3A9D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96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95536" y="1916832"/>
            <a:ext cx="8229600" cy="3384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14382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tabLst>
                <a:tab pos="1343025" algn="l"/>
              </a:tabLst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2152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tabLst>
                <a:tab pos="1343025" algn="l"/>
              </a:tabLst>
              <a:defRPr sz="2000" b="1">
                <a:solidFill>
                  <a:srgbClr val="0F5494"/>
                </a:solidFill>
                <a:latin typeface="+mn-lt"/>
              </a:defRPr>
            </a:lvl2pPr>
            <a:lvl3pPr marL="2649538" indent="-49213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43025" algn="l"/>
              </a:tabLst>
              <a:defRPr sz="1400">
                <a:solidFill>
                  <a:srgbClr val="0F5494"/>
                </a:solidFill>
                <a:latin typeface="+mn-lt"/>
              </a:defRPr>
            </a:lvl3pPr>
            <a:lvl4pPr marL="3057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34655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39227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43799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48371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52943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hu-HU" sz="1800" b="1" i="0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ENG-GLOBALLY-09-201</a:t>
            </a:r>
            <a:r>
              <a:rPr lang="fr-BE" sz="1800" b="1" i="0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</a:t>
            </a:r>
            <a:endParaRPr lang="hu-HU" sz="1800" b="1" i="0" kern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b="1" i="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Centres</a:t>
            </a:r>
            <a:r>
              <a:rPr lang="en-US" sz="1800" b="1" i="0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/ Networks of European R&amp;I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 i="0" kern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ClrTx/>
              <a:buFont typeface="Wingdings" panose="05000000000000000000" pitchFamily="2" charset="2"/>
              <a:buChar char="§"/>
            </a:pPr>
            <a:r>
              <a:rPr lang="en-US" sz="1800" i="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Establish new </a:t>
            </a:r>
            <a:r>
              <a:rPr lang="en-US" sz="1800" i="0" kern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centres</a:t>
            </a:r>
            <a:r>
              <a:rPr lang="en-US" sz="1800" i="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for support, promotion and awareness raising on European science, technology and innovation</a:t>
            </a:r>
          </a:p>
          <a:p>
            <a:pPr marL="285750" indent="-285750">
              <a:buClrTx/>
              <a:buFont typeface="Wingdings" panose="05000000000000000000" pitchFamily="2" charset="2"/>
              <a:buChar char="§"/>
            </a:pPr>
            <a:r>
              <a:rPr lang="en-US" sz="1800" i="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Reinforce the presence of European research and innovation actors in selected international partner countries and regions</a:t>
            </a:r>
          </a:p>
          <a:p>
            <a:pPr marL="285750" indent="-285750">
              <a:buClrTx/>
              <a:buFont typeface="Wingdings" panose="05000000000000000000" pitchFamily="2" charset="2"/>
              <a:buChar char="§"/>
            </a:pPr>
            <a:r>
              <a:rPr lang="en-US" sz="1800" i="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Stronger presence and visibility of EU </a:t>
            </a:r>
            <a:r>
              <a:rPr lang="en-US" sz="1800" i="0" kern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organisations</a:t>
            </a:r>
            <a:r>
              <a:rPr lang="en-US" sz="1800" i="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the science and innovation environment of the partner country</a:t>
            </a:r>
          </a:p>
          <a:p>
            <a:pPr marL="285750" indent="-285750">
              <a:buClrTx/>
              <a:buFont typeface="Wingdings" panose="05000000000000000000" pitchFamily="2" charset="2"/>
              <a:buChar char="§"/>
            </a:pPr>
            <a:r>
              <a:rPr lang="en-US" sz="1800" i="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Improved framework conditions for international cooperation in R&amp;I and enhanced impact of results from R&amp;I projects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 i="0" kern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i="0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CSA - 2016: € 10 M </a:t>
            </a:r>
            <a:endParaRPr lang="en-US" sz="1800" i="0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4624"/>
            <a:ext cx="3168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altLang="en-US" sz="2400" b="1" dirty="0">
                <a:solidFill>
                  <a:srgbClr val="FFFFFF"/>
                </a:solidFill>
              </a:rPr>
              <a:t>Engaging </a:t>
            </a:r>
            <a:r>
              <a:rPr lang="en-GB" altLang="en-US" sz="2400" b="1" dirty="0" smtClean="0">
                <a:solidFill>
                  <a:srgbClr val="FFFFFF"/>
                </a:solidFill>
              </a:rPr>
              <a:t>together globally</a:t>
            </a:r>
            <a:endParaRPr lang="en-GB" altLang="en-US" sz="2400" b="1" dirty="0">
              <a:solidFill>
                <a:srgbClr val="FFFFFF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6656" y="1298441"/>
            <a:ext cx="8229600" cy="608339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algn="ctr"/>
            <a:r>
              <a:rPr lang="en-US" altLang="en-US" sz="2400" kern="0" dirty="0" smtClean="0">
                <a:solidFill>
                  <a:srgbClr val="EC9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</a:t>
            </a:r>
            <a:endParaRPr lang="en-GB" sz="24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69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 bwMode="auto">
          <a:xfrm>
            <a:off x="539552" y="1268760"/>
            <a:ext cx="8229600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GB" altLang="en-US" sz="2400" kern="0" smtClean="0">
                <a:solidFill>
                  <a:srgbClr val="EC9640"/>
                </a:solidFill>
              </a:rPr>
              <a:t>Reversing inequalities and promoting fairness</a:t>
            </a:r>
            <a:endParaRPr lang="en-GB" altLang="en-US" b="0" kern="0" dirty="0" smtClean="0">
              <a:solidFill>
                <a:srgbClr val="EC964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244672"/>
              </p:ext>
            </p:extLst>
          </p:nvPr>
        </p:nvGraphicFramePr>
        <p:xfrm>
          <a:off x="179512" y="1844824"/>
          <a:ext cx="8712968" cy="487658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872208"/>
                <a:gridCol w="6840760"/>
              </a:tblGrid>
              <a:tr h="468052">
                <a:tc>
                  <a:txBody>
                    <a:bodyPr/>
                    <a:lstStyle/>
                    <a:p>
                      <a:r>
                        <a:rPr lang="en-GB" sz="1300" b="0" dirty="0" smtClean="0"/>
                        <a:t>REV-INEQUAL-01-2016</a:t>
                      </a:r>
                      <a:endParaRPr lang="en-GB" sz="1300" b="0" dirty="0"/>
                    </a:p>
                  </a:txBody>
                  <a:tcPr marL="91441" marR="91441" marT="45709" marB="45709"/>
                </a:tc>
                <a:tc>
                  <a:txBody>
                    <a:bodyPr/>
                    <a:lstStyle/>
                    <a:p>
                      <a:r>
                        <a:rPr lang="en-GB" sz="1300" b="1" dirty="0" smtClean="0"/>
                        <a:t>An empirically informed European theory of justice and fairness </a:t>
                      </a:r>
                      <a:endParaRPr lang="en-GB" sz="1300" b="1" dirty="0"/>
                    </a:p>
                  </a:txBody>
                  <a:tcPr marL="91441" marR="91441" marT="45709" marB="45709"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en-GB" sz="1300" b="0" dirty="0" smtClean="0"/>
                        <a:t>REV-INEQUAL-02-2016</a:t>
                      </a:r>
                      <a:endParaRPr lang="en-GB" sz="1300" b="0" dirty="0"/>
                    </a:p>
                  </a:txBody>
                  <a:tcPr marL="91441" marR="91441" marT="45709" marB="45709"/>
                </a:tc>
                <a:tc>
                  <a:txBody>
                    <a:bodyPr/>
                    <a:lstStyle/>
                    <a:p>
                      <a:r>
                        <a:rPr lang="en-GB" sz="1300" b="1" dirty="0" smtClean="0"/>
                        <a:t>Contemporary radicalisation trends and their implications for Europe</a:t>
                      </a:r>
                      <a:endParaRPr lang="en-GB" sz="1300" b="1" dirty="0"/>
                    </a:p>
                  </a:txBody>
                  <a:tcPr marL="91441" marR="91441" marT="45709" marB="45709"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en-GB" sz="1300" b="0" dirty="0" smtClean="0"/>
                        <a:t>REV-INEQUAL-03-2016</a:t>
                      </a:r>
                      <a:endParaRPr lang="en-GB" sz="1300" b="0" dirty="0"/>
                    </a:p>
                  </a:txBody>
                  <a:tcPr marL="91441" marR="91441" marT="45709" marB="45709"/>
                </a:tc>
                <a:tc>
                  <a:txBody>
                    <a:bodyPr/>
                    <a:lstStyle/>
                    <a:p>
                      <a:r>
                        <a:rPr lang="en-GB" sz="1300" b="1" dirty="0" smtClean="0"/>
                        <a:t>Dynamics of inequalities across the life-course </a:t>
                      </a:r>
                      <a:endParaRPr lang="en-GB" sz="1300" b="1" dirty="0"/>
                    </a:p>
                  </a:txBody>
                  <a:tcPr marL="91441" marR="91441" marT="45709" marB="45709"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en-GB" sz="1300" b="0" dirty="0" smtClean="0"/>
                        <a:t>REV-INEQUAL-04-2016</a:t>
                      </a:r>
                      <a:endParaRPr lang="en-GB" sz="1300" b="0" dirty="0"/>
                    </a:p>
                  </a:txBody>
                  <a:tcPr marL="91441" marR="91441" marT="45709" marB="45709"/>
                </a:tc>
                <a:tc>
                  <a:txBody>
                    <a:bodyPr/>
                    <a:lstStyle/>
                    <a:p>
                      <a:r>
                        <a:rPr lang="en-GB" sz="1300" b="1" dirty="0" smtClean="0"/>
                        <a:t>Intra-EU mobility and its impacts for social and economic systems </a:t>
                      </a:r>
                      <a:endParaRPr lang="en-GB" sz="1300" b="1" dirty="0"/>
                    </a:p>
                  </a:txBody>
                  <a:tcPr marL="91441" marR="91441" marT="45709" marB="45709"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en-GB" sz="1300" b="0" dirty="0" smtClean="0"/>
                        <a:t>REV-INEQUAL-05-2016</a:t>
                      </a:r>
                      <a:endParaRPr lang="en-GB" sz="1300" b="0" dirty="0"/>
                    </a:p>
                  </a:txBody>
                  <a:tcPr marL="91441" marR="91441" marT="45709" marB="45709"/>
                </a:tc>
                <a:tc>
                  <a:txBody>
                    <a:bodyPr/>
                    <a:lstStyle/>
                    <a:p>
                      <a:r>
                        <a:rPr lang="en-GB" sz="1300" b="1" dirty="0" smtClean="0"/>
                        <a:t>Inequalities in the EU and their consequences for democracy, social cohesion and inclusion </a:t>
                      </a:r>
                      <a:endParaRPr lang="en-GB" sz="1300" b="1" dirty="0"/>
                    </a:p>
                  </a:txBody>
                  <a:tcPr marL="91441" marR="91441" marT="45709" marB="45709"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en-GB" sz="1300" b="0" dirty="0" smtClean="0"/>
                        <a:t>REV-INEQUAL-06-2016</a:t>
                      </a:r>
                      <a:endParaRPr lang="en-GB" sz="1300" b="0" dirty="0"/>
                    </a:p>
                  </a:txBody>
                  <a:tcPr marL="91441" marR="91441" marT="45709" marB="45709"/>
                </a:tc>
                <a:tc>
                  <a:txBody>
                    <a:bodyPr/>
                    <a:lstStyle/>
                    <a:p>
                      <a:r>
                        <a:rPr lang="en-GB" sz="1300" b="1" dirty="0" smtClean="0"/>
                        <a:t>Tackling inequalities at their roots: new policies for fairness in education from early age </a:t>
                      </a:r>
                      <a:endParaRPr lang="en-GB" sz="1300" b="1" dirty="0"/>
                    </a:p>
                  </a:txBody>
                  <a:tcPr marL="91441" marR="91441" marT="45709" marB="45709"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en-GB" sz="1300" b="0" dirty="0" smtClean="0"/>
                        <a:t>REV-INEQUAL-07-2016</a:t>
                      </a:r>
                      <a:endParaRPr lang="en-GB" sz="1300" b="0" dirty="0"/>
                    </a:p>
                  </a:txBody>
                  <a:tcPr marL="91441" marR="91441" marT="45709" marB="45709"/>
                </a:tc>
                <a:tc>
                  <a:txBody>
                    <a:bodyPr/>
                    <a:lstStyle/>
                    <a:p>
                      <a:r>
                        <a:rPr lang="en-GB" sz="1300" b="1" dirty="0" smtClean="0"/>
                        <a:t>Spatial justice, social cohesion and territorial inequalities </a:t>
                      </a:r>
                      <a:endParaRPr lang="en-GB" sz="1300" b="1" dirty="0"/>
                    </a:p>
                  </a:txBody>
                  <a:tcPr marL="91441" marR="91441" marT="45709" marB="45709"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en-GB" sz="1300" b="0" dirty="0" smtClean="0"/>
                        <a:t>REV-INEQUAL-08-2016</a:t>
                      </a:r>
                      <a:endParaRPr lang="en-GB" sz="1300" b="0" dirty="0"/>
                    </a:p>
                  </a:txBody>
                  <a:tcPr marL="91441" marR="91441" marT="45709" marB="45709"/>
                </a:tc>
                <a:tc>
                  <a:txBody>
                    <a:bodyPr/>
                    <a:lstStyle/>
                    <a:p>
                      <a:r>
                        <a:rPr lang="en-GB" sz="1300" b="1" dirty="0" smtClean="0"/>
                        <a:t>Fighting inequalities through policies against tax fraud and tax evasion</a:t>
                      </a:r>
                      <a:endParaRPr lang="en-GB" sz="1300" b="1" dirty="0"/>
                    </a:p>
                  </a:txBody>
                  <a:tcPr marL="91441" marR="91441" marT="45709" marB="45709"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en-GB" sz="1300" b="0" dirty="0" smtClean="0"/>
                        <a:t>REV-INEQUAL-09-2017</a:t>
                      </a:r>
                      <a:endParaRPr lang="en-GB" sz="1300" b="0" dirty="0"/>
                    </a:p>
                  </a:txBody>
                  <a:tcPr marL="91441" marR="91441" marT="45709" marB="45709"/>
                </a:tc>
                <a:tc>
                  <a:txBody>
                    <a:bodyPr/>
                    <a:lstStyle/>
                    <a:p>
                      <a:r>
                        <a:rPr lang="en-GB" sz="1300" b="1" dirty="0" smtClean="0"/>
                        <a:t>Boosting inclusiveness of ICT-enabled research and innovation </a:t>
                      </a:r>
                      <a:endParaRPr lang="en-GB" sz="1300" b="1" dirty="0"/>
                    </a:p>
                  </a:txBody>
                  <a:tcPr marL="91441" marR="91441" marT="45709" marB="45709"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en-GB" sz="1300" b="0" dirty="0" smtClean="0"/>
                        <a:t>REV-INEQUAL-10-2016</a:t>
                      </a:r>
                      <a:endParaRPr lang="en-GB" sz="1300" b="0" dirty="0"/>
                    </a:p>
                  </a:txBody>
                  <a:tcPr marL="91441" marR="91441" marT="45709" marB="45709"/>
                </a:tc>
                <a:tc>
                  <a:txBody>
                    <a:bodyPr/>
                    <a:lstStyle/>
                    <a:p>
                      <a:r>
                        <a:rPr lang="en-GB" sz="1300" b="1" dirty="0" smtClean="0"/>
                        <a:t>Multi-stakeholder platform for enhancing youth digital opportunities</a:t>
                      </a:r>
                      <a:endParaRPr lang="en-GB" sz="1300" b="1" dirty="0"/>
                    </a:p>
                  </a:txBody>
                  <a:tcPr marL="91441" marR="91441" marT="45709" marB="45709"/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056" y="0"/>
            <a:ext cx="38519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GB" altLang="en-US" dirty="0"/>
              <a:t>Societal </a:t>
            </a:r>
            <a:endParaRPr lang="en-GB" altLang="en-US" dirty="0" smtClean="0"/>
          </a:p>
          <a:p>
            <a:r>
              <a:rPr lang="en-GB" altLang="en-US" dirty="0" smtClean="0"/>
              <a:t>Challenge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 txBox="1">
            <a:spLocks/>
          </p:cNvSpPr>
          <p:nvPr/>
        </p:nvSpPr>
        <p:spPr>
          <a:xfrm>
            <a:off x="467544" y="1916832"/>
            <a:ext cx="822960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14382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tabLst>
                <a:tab pos="1343025" algn="l"/>
              </a:tabLst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2152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tabLst>
                <a:tab pos="1343025" algn="l"/>
              </a:tabLst>
              <a:defRPr sz="2000" b="1">
                <a:solidFill>
                  <a:srgbClr val="0F5494"/>
                </a:solidFill>
                <a:latin typeface="+mn-lt"/>
              </a:defRPr>
            </a:lvl2pPr>
            <a:lvl3pPr marL="2649538" indent="-49213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43025" algn="l"/>
              </a:tabLst>
              <a:defRPr sz="1400">
                <a:solidFill>
                  <a:srgbClr val="0F5494"/>
                </a:solidFill>
                <a:latin typeface="+mn-lt"/>
              </a:defRPr>
            </a:lvl3pPr>
            <a:lvl4pPr marL="3057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34655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39227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43799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48371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52943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algn="ctr">
              <a:spcBef>
                <a:spcPts val="0"/>
              </a:spcBef>
            </a:pPr>
            <a:r>
              <a:rPr lang="en-GB" sz="1800" b="1" i="0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REV-INEQUAL-0</a:t>
            </a:r>
            <a:r>
              <a:rPr lang="hu-HU" sz="1800" b="1" i="0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GB" sz="1800" b="1" i="0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-2016</a:t>
            </a:r>
          </a:p>
          <a:p>
            <a:pPr marL="0" algn="ctr">
              <a:spcBef>
                <a:spcPts val="0"/>
              </a:spcBef>
            </a:pPr>
            <a:r>
              <a:rPr lang="en-US" sz="1800" b="1" i="0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Contemporary radicalization trends and their implications for Europe</a:t>
            </a:r>
          </a:p>
          <a:p>
            <a:pPr marL="285750" indent="-285750">
              <a:buClrTx/>
              <a:buFont typeface="Wingdings" panose="05000000000000000000" pitchFamily="2" charset="2"/>
              <a:buChar char="§"/>
            </a:pPr>
            <a:r>
              <a:rPr lang="en-US" sz="1800" i="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Enhance the knowledge base on the scope, origins, causes and dynamics of </a:t>
            </a:r>
            <a:r>
              <a:rPr lang="en-US" sz="1800" i="0" kern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radicalisation</a:t>
            </a:r>
            <a:r>
              <a:rPr lang="en-US" sz="1800" i="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in particular in relation to young people </a:t>
            </a:r>
          </a:p>
          <a:p>
            <a:pPr marL="285750" indent="-285750">
              <a:buClrTx/>
              <a:buFont typeface="Wingdings" panose="05000000000000000000" pitchFamily="2" charset="2"/>
              <a:buChar char="§"/>
            </a:pPr>
            <a:r>
              <a:rPr lang="en-US" sz="1800" i="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Evaluating policies with regard to their effects on </a:t>
            </a:r>
            <a:r>
              <a:rPr lang="en-US" sz="1800" i="0" kern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radicalisation</a:t>
            </a:r>
            <a:r>
              <a:rPr lang="en-US" sz="1800" i="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(dis)integration. Recommendations on how to address religious fundamentalism in and outside of Europe in particular </a:t>
            </a:r>
          </a:p>
          <a:p>
            <a:pPr marL="285750" indent="-285750">
              <a:buClrTx/>
              <a:buFont typeface="Wingdings" panose="05000000000000000000" pitchFamily="2" charset="2"/>
              <a:buChar char="§"/>
            </a:pPr>
            <a:r>
              <a:rPr lang="en-US" sz="1800" i="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Projects will produce profiles of recruiters and targeted individu</a:t>
            </a:r>
            <a:r>
              <a:rPr lang="en-US" sz="1800" i="0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als</a:t>
            </a:r>
          </a:p>
          <a:p>
            <a:pPr algn="just"/>
            <a:r>
              <a:rPr lang="hu-HU" sz="1800" i="0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a) </a:t>
            </a:r>
            <a:r>
              <a:rPr lang="en-US" sz="1800" i="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Radicalisation</a:t>
            </a:r>
            <a:r>
              <a:rPr lang="en-US" sz="1800" i="0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violence and hate crime</a:t>
            </a:r>
          </a:p>
          <a:p>
            <a:pPr algn="just"/>
            <a:r>
              <a:rPr lang="hu-HU" sz="1800" i="0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b) </a:t>
            </a:r>
            <a:r>
              <a:rPr lang="en-US" sz="1800" i="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Radicalisation</a:t>
            </a:r>
            <a:r>
              <a:rPr lang="en-US" sz="1800" i="0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and religious fundamentalism</a:t>
            </a:r>
          </a:p>
          <a:p>
            <a:pPr algn="just"/>
            <a:r>
              <a:rPr lang="en-US" sz="1800" i="0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0"/>
            <a:r>
              <a:rPr lang="en-GB" sz="1800" i="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RIA – 2016: € 5 M</a:t>
            </a:r>
            <a:endParaRPr lang="hu-HU" sz="1800" i="0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80367"/>
            <a:ext cx="8229600" cy="936625"/>
          </a:xfrm>
          <a:prstGeom prst="rect">
            <a:avLst/>
          </a:prstGeom>
        </p:spPr>
        <p:txBody>
          <a:bodyPr/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005FA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2pPr>
            <a:lvl3pPr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3pPr>
            <a:lvl4pPr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4pPr>
            <a:lvl5pPr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5pPr>
            <a:lvl6pPr marL="2457290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6pPr>
            <a:lvl7pPr marL="2858025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7pPr>
            <a:lvl8pPr marL="3258761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8pPr>
            <a:lvl9pPr marL="3659497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kern="0" dirty="0" smtClean="0">
                <a:solidFill>
                  <a:schemeClr val="bg1"/>
                </a:solidFill>
              </a:rPr>
              <a:t>Reversing inequalities </a:t>
            </a:r>
          </a:p>
          <a:p>
            <a:pPr algn="l"/>
            <a:r>
              <a:rPr lang="en-US" altLang="en-US" kern="0" dirty="0" smtClean="0">
                <a:solidFill>
                  <a:schemeClr val="bg1"/>
                </a:solidFill>
              </a:rPr>
              <a:t>and promoting fairness</a:t>
            </a:r>
            <a:r>
              <a:rPr lang="en-GB" altLang="en-US" kern="0" dirty="0" smtClean="0">
                <a:solidFill>
                  <a:schemeClr val="bg1"/>
                </a:solidFill>
              </a:rPr>
              <a:t/>
            </a:r>
            <a:br>
              <a:rPr lang="en-GB" altLang="en-US" kern="0" dirty="0" smtClean="0">
                <a:solidFill>
                  <a:schemeClr val="bg1"/>
                </a:solidFill>
              </a:rPr>
            </a:br>
            <a:endParaRPr lang="en-GB" kern="0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4100" y="1404765"/>
            <a:ext cx="8229600" cy="608339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sz="2400" kern="0" dirty="0" smtClean="0">
                <a:solidFill>
                  <a:srgbClr val="EC9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</a:t>
            </a:r>
            <a:endParaRPr lang="en-GB" sz="24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96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39552" y="1916832"/>
            <a:ext cx="8229600" cy="216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14382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tabLst>
                <a:tab pos="1343025" algn="l"/>
              </a:tabLst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2152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tabLst>
                <a:tab pos="1343025" algn="l"/>
              </a:tabLst>
              <a:defRPr sz="2000" b="1">
                <a:solidFill>
                  <a:srgbClr val="0F5494"/>
                </a:solidFill>
                <a:latin typeface="+mn-lt"/>
              </a:defRPr>
            </a:lvl2pPr>
            <a:lvl3pPr marL="2649538" indent="-49213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43025" algn="l"/>
              </a:tabLst>
              <a:defRPr sz="1400">
                <a:solidFill>
                  <a:srgbClr val="0F5494"/>
                </a:solidFill>
                <a:latin typeface="+mn-lt"/>
              </a:defRPr>
            </a:lvl3pPr>
            <a:lvl4pPr marL="3057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34655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39227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43799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48371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52943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Tx/>
              <a:buNone/>
            </a:pPr>
            <a:r>
              <a:rPr lang="hu-HU" sz="1800" b="1" i="0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REV-INEQUAL-03-2016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Tx/>
              <a:buNone/>
            </a:pPr>
            <a:r>
              <a:rPr lang="en-US" sz="1800" b="1" i="0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Dynamics of inequalities across the life-course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Tx/>
              <a:buNone/>
            </a:pPr>
            <a:endParaRPr lang="en-US" sz="1800" i="0" kern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ClrTx/>
              <a:buFont typeface="Wingdings" panose="05000000000000000000" pitchFamily="2" charset="2"/>
              <a:buChar char="§"/>
            </a:pPr>
            <a:r>
              <a:rPr lang="en-US" sz="1800" i="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Underlying mechanisms, structures and processes of inequality across life-courses and between generations</a:t>
            </a:r>
          </a:p>
          <a:p>
            <a:pPr marL="285750" indent="-285750">
              <a:buClrTx/>
              <a:buFont typeface="Wingdings" panose="05000000000000000000" pitchFamily="2" charset="2"/>
              <a:buChar char="§"/>
            </a:pPr>
            <a:r>
              <a:rPr lang="en-US" sz="1800" i="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Understanding most pressing problems related to inequality and social cohesion</a:t>
            </a:r>
          </a:p>
          <a:p>
            <a:pPr marL="285750" indent="-285750">
              <a:buClrTx/>
              <a:buFont typeface="Wingdings" panose="05000000000000000000" pitchFamily="2" charset="2"/>
              <a:buChar char="§"/>
            </a:pPr>
            <a:r>
              <a:rPr lang="en-US" sz="1800" i="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Engaging, bringing together and broadening the research community (north, south, east and west)</a:t>
            </a:r>
          </a:p>
          <a:p>
            <a:pPr marL="285750" indent="-285750">
              <a:buClrTx/>
              <a:buFont typeface="Wingdings" panose="05000000000000000000" pitchFamily="2" charset="2"/>
              <a:buChar char="§"/>
            </a:pPr>
            <a:r>
              <a:rPr lang="en-US" sz="1800" i="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Comparative and multi-disciplinary research (sociology, education, law, political science, economics, history, anthropology and psychology, demography and sustainability)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Tx/>
              <a:buNone/>
            </a:pPr>
            <a:endParaRPr lang="en-US" sz="1800" i="0" kern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Tx/>
              <a:buNone/>
            </a:pPr>
            <a:r>
              <a:rPr lang="en-US" sz="1800" i="0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ERA-NET </a:t>
            </a:r>
            <a:r>
              <a:rPr lang="en-US" sz="1800" i="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Cofund</a:t>
            </a:r>
            <a:r>
              <a:rPr lang="en-US" sz="1800" i="0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2016: € 5 M</a:t>
            </a:r>
            <a:endParaRPr lang="en-GB" sz="1800" i="0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6536" y="1298442"/>
            <a:ext cx="8229600" cy="608339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sz="2400" kern="0" dirty="0" smtClean="0">
                <a:solidFill>
                  <a:srgbClr val="EC9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</a:t>
            </a:r>
            <a:endParaRPr lang="en-GB" sz="24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80367"/>
            <a:ext cx="8229600" cy="936625"/>
          </a:xfrm>
          <a:prstGeom prst="rect">
            <a:avLst/>
          </a:prstGeom>
        </p:spPr>
        <p:txBody>
          <a:bodyPr/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005FA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2pPr>
            <a:lvl3pPr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3pPr>
            <a:lvl4pPr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4pPr>
            <a:lvl5pPr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5pPr>
            <a:lvl6pPr marL="2457290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6pPr>
            <a:lvl7pPr marL="2858025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7pPr>
            <a:lvl8pPr marL="3258761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8pPr>
            <a:lvl9pPr marL="3659497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kern="0" dirty="0" smtClean="0">
                <a:solidFill>
                  <a:schemeClr val="bg1"/>
                </a:solidFill>
              </a:rPr>
              <a:t>Reversing inequalities </a:t>
            </a:r>
          </a:p>
          <a:p>
            <a:pPr algn="l"/>
            <a:r>
              <a:rPr lang="en-US" altLang="en-US" kern="0" dirty="0" smtClean="0">
                <a:solidFill>
                  <a:schemeClr val="bg1"/>
                </a:solidFill>
              </a:rPr>
              <a:t>and promoting fairness</a:t>
            </a:r>
            <a:r>
              <a:rPr lang="en-GB" altLang="en-US" kern="0" dirty="0" smtClean="0">
                <a:solidFill>
                  <a:schemeClr val="bg1"/>
                </a:solidFill>
              </a:rPr>
              <a:t/>
            </a:r>
            <a:br>
              <a:rPr lang="en-GB" altLang="en-US" kern="0" dirty="0" smtClean="0">
                <a:solidFill>
                  <a:schemeClr val="bg1"/>
                </a:solidFill>
              </a:rPr>
            </a:br>
            <a:endParaRPr lang="en-GB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46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 bwMode="auto">
          <a:xfrm>
            <a:off x="539552" y="1268760"/>
            <a:ext cx="8229600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GB" altLang="en-US" sz="2000" kern="0" dirty="0" smtClean="0">
                <a:solidFill>
                  <a:srgbClr val="EC9640"/>
                </a:solidFill>
              </a:rPr>
              <a:t>Understanding Europe - </a:t>
            </a:r>
            <a:br>
              <a:rPr lang="en-GB" altLang="en-US" sz="2000" kern="0" dirty="0" smtClean="0">
                <a:solidFill>
                  <a:srgbClr val="EC9640"/>
                </a:solidFill>
              </a:rPr>
            </a:br>
            <a:r>
              <a:rPr lang="en-GB" altLang="en-US" sz="2000" kern="0" dirty="0" smtClean="0">
                <a:solidFill>
                  <a:srgbClr val="EC9640"/>
                </a:solidFill>
              </a:rPr>
              <a:t>promoting the European public and cultural space</a:t>
            </a:r>
            <a:endParaRPr lang="en-GB" altLang="en-US" b="0" kern="0" dirty="0" smtClean="0">
              <a:solidFill>
                <a:srgbClr val="EC964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331886"/>
              </p:ext>
            </p:extLst>
          </p:nvPr>
        </p:nvGraphicFramePr>
        <p:xfrm>
          <a:off x="251520" y="2132856"/>
          <a:ext cx="8568952" cy="4659118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2309892"/>
                <a:gridCol w="6259060"/>
              </a:tblGrid>
              <a:tr h="323508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 smtClean="0"/>
                        <a:t>CULT-COOP-01-2017</a:t>
                      </a:r>
                      <a:endParaRPr lang="en-GB" sz="1400" b="0" dirty="0"/>
                    </a:p>
                  </a:txBody>
                  <a:tcPr marL="91434" marR="91434" marT="45705" marB="4570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/>
                        <a:t>Democratic discourses and the rule of law </a:t>
                      </a:r>
                      <a:endParaRPr lang="en-GB" sz="1400" b="1" dirty="0"/>
                    </a:p>
                  </a:txBody>
                  <a:tcPr marL="91434" marR="91434" marT="45705" marB="45705"/>
                </a:tc>
              </a:tr>
              <a:tr h="549985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 smtClean="0"/>
                        <a:t>CULT-COOP-02-2017</a:t>
                      </a:r>
                      <a:endParaRPr lang="en-GB" sz="1400" b="0" dirty="0"/>
                    </a:p>
                  </a:txBody>
                  <a:tcPr marL="91434" marR="91434" marT="45705" marB="4570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/>
                        <a:t>Improving mutual understanding among Europeans by working through troubled pasts</a:t>
                      </a:r>
                      <a:endParaRPr lang="en-GB" sz="1400" b="1" dirty="0"/>
                    </a:p>
                  </a:txBody>
                  <a:tcPr marL="91434" marR="91434" marT="45705" marB="45705"/>
                </a:tc>
              </a:tr>
              <a:tr h="323508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 smtClean="0"/>
                        <a:t>CULT-COOP-03-2017</a:t>
                      </a:r>
                      <a:endParaRPr lang="en-GB" sz="1400" b="0" dirty="0"/>
                    </a:p>
                  </a:txBody>
                  <a:tcPr marL="91434" marR="91434" marT="45705" marB="4570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/>
                        <a:t>Cultural literacy of young generations in Europe</a:t>
                      </a:r>
                      <a:endParaRPr lang="en-GB" sz="1400" b="1" dirty="0"/>
                    </a:p>
                  </a:txBody>
                  <a:tcPr marL="91434" marR="91434" marT="45705" marB="45705"/>
                </a:tc>
              </a:tr>
              <a:tr h="323508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 smtClean="0"/>
                        <a:t>CULT-COOP-04-2017</a:t>
                      </a:r>
                      <a:endParaRPr lang="en-GB" sz="1400" b="0" dirty="0"/>
                    </a:p>
                  </a:txBody>
                  <a:tcPr marL="91434" marR="91434" marT="45705" marB="4570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/>
                        <a:t>Contemporary histories of Europe in artistic and creative practices </a:t>
                      </a:r>
                      <a:endParaRPr lang="en-GB" sz="1400" b="1" dirty="0"/>
                    </a:p>
                  </a:txBody>
                  <a:tcPr marL="91434" marR="91434" marT="45705" marB="45705"/>
                </a:tc>
              </a:tr>
              <a:tr h="323508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 smtClean="0"/>
                        <a:t>CULT-COOP-05-2017</a:t>
                      </a:r>
                      <a:endParaRPr lang="en-GB" sz="1400" b="0" dirty="0"/>
                    </a:p>
                  </a:txBody>
                  <a:tcPr marL="91434" marR="91434" marT="45705" marB="4570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/>
                        <a:t>Religious diversity in Europe - past, present and future </a:t>
                      </a:r>
                      <a:endParaRPr lang="en-GB" sz="1400" b="1" dirty="0"/>
                    </a:p>
                  </a:txBody>
                  <a:tcPr marL="91434" marR="91434" marT="45705" marB="45705"/>
                </a:tc>
              </a:tr>
              <a:tr h="323508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 smtClean="0"/>
                        <a:t>CULT-COOP-06-2017</a:t>
                      </a:r>
                      <a:endParaRPr lang="en-GB" sz="1400" b="0" dirty="0"/>
                    </a:p>
                  </a:txBody>
                  <a:tcPr marL="91434" marR="91434" marT="45705" marB="4570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/>
                        <a:t>Participatory approaches and social innovation in culture </a:t>
                      </a:r>
                      <a:endParaRPr lang="en-GB" sz="1400" b="1" dirty="0"/>
                    </a:p>
                  </a:txBody>
                  <a:tcPr marL="91434" marR="91434" marT="45705" marB="45705"/>
                </a:tc>
              </a:tr>
              <a:tr h="323508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 smtClean="0"/>
                        <a:t>CULT-COOP-07-2017</a:t>
                      </a:r>
                      <a:endParaRPr lang="en-GB" sz="1400" b="0" dirty="0"/>
                    </a:p>
                  </a:txBody>
                  <a:tcPr marL="91434" marR="91434" marT="45705" marB="4570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/>
                        <a:t>Cultural heritage of European coastal and maritime regions </a:t>
                      </a:r>
                      <a:endParaRPr lang="en-GB" sz="1400" b="1" dirty="0"/>
                    </a:p>
                  </a:txBody>
                  <a:tcPr marL="91434" marR="91434" marT="45705" marB="45705"/>
                </a:tc>
              </a:tr>
              <a:tr h="549985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 smtClean="0"/>
                        <a:t>CULT-COOP-08-2016</a:t>
                      </a:r>
                      <a:endParaRPr lang="en-GB" sz="1400" b="0" dirty="0"/>
                    </a:p>
                  </a:txBody>
                  <a:tcPr marL="91434" marR="91434" marT="45705" marB="4570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/>
                        <a:t>Virtual museums and social platform on European digital heritage, memory, identity and cultural interaction</a:t>
                      </a:r>
                      <a:endParaRPr lang="en-GB" sz="1400" b="1" dirty="0"/>
                    </a:p>
                  </a:txBody>
                  <a:tcPr marL="91434" marR="91434" marT="45705" marB="45705"/>
                </a:tc>
              </a:tr>
              <a:tr h="549985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 smtClean="0"/>
                        <a:t>CULT-COOP-09-2017</a:t>
                      </a:r>
                      <a:endParaRPr lang="en-GB" sz="1400" b="0" dirty="0"/>
                    </a:p>
                  </a:txBody>
                  <a:tcPr marL="91434" marR="91434" marT="45705" marB="4570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/>
                        <a:t>European cultural heritage, access and analysis for a richer interpretation of the past</a:t>
                      </a:r>
                      <a:endParaRPr lang="en-GB" sz="1400" b="1" dirty="0"/>
                    </a:p>
                  </a:txBody>
                  <a:tcPr marL="91434" marR="91434" marT="45705" marB="45705"/>
                </a:tc>
              </a:tr>
              <a:tr h="323508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 smtClean="0"/>
                        <a:t>CULT-COOP-10-2017</a:t>
                      </a:r>
                      <a:endParaRPr lang="en-GB" sz="1400" b="0" dirty="0"/>
                    </a:p>
                  </a:txBody>
                  <a:tcPr marL="91434" marR="91434" marT="45705" marB="4570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/>
                        <a:t>Culture, integration and European public space</a:t>
                      </a:r>
                      <a:endParaRPr lang="en-GB" sz="1400" b="1" dirty="0"/>
                    </a:p>
                  </a:txBody>
                  <a:tcPr marL="91434" marR="91434" marT="45705" marB="45705"/>
                </a:tc>
              </a:tr>
              <a:tr h="549985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 smtClean="0"/>
                        <a:t>CULT-COOP-11-2016/17</a:t>
                      </a:r>
                      <a:endParaRPr lang="en-GB" sz="1400" b="0" dirty="0"/>
                    </a:p>
                  </a:txBody>
                  <a:tcPr marL="91434" marR="91434" marT="45705" marB="4570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/>
                        <a:t>Understanding the transformation of European public administrations</a:t>
                      </a:r>
                      <a:endParaRPr lang="en-GB" sz="1400" b="1" dirty="0"/>
                    </a:p>
                  </a:txBody>
                  <a:tcPr marL="91434" marR="91434" marT="45705" marB="45705"/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056" y="0"/>
            <a:ext cx="38519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GB" altLang="en-US" dirty="0"/>
              <a:t>Societal </a:t>
            </a:r>
            <a:endParaRPr lang="en-GB" altLang="en-US" dirty="0" smtClean="0"/>
          </a:p>
          <a:p>
            <a:r>
              <a:rPr lang="en-GB" altLang="en-US" dirty="0" smtClean="0"/>
              <a:t>Challenge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03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0909" y="1988840"/>
            <a:ext cx="8208912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CULT-COOP</a:t>
            </a:r>
            <a:r>
              <a:rPr lang="hu-H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en-GB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hu-HU" sz="1800" b="1" dirty="0">
                <a:solidFill>
                  <a:schemeClr val="tx1">
                    <a:lumMod val="85000"/>
                    <a:lumOff val="1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n-GB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-2017</a:t>
            </a:r>
            <a:endParaRPr lang="hu-HU" sz="1800" b="1" dirty="0" smtClean="0">
              <a:solidFill>
                <a:schemeClr val="tx1">
                  <a:lumMod val="85000"/>
                  <a:lumOff val="1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1800" b="1" dirty="0">
                <a:solidFill>
                  <a:schemeClr val="tx1"/>
                </a:solidFill>
              </a:rPr>
              <a:t>Contemporary histories of Europe in artistic and creative practices</a:t>
            </a:r>
            <a:endParaRPr lang="en-US" sz="1800" b="1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1343025" algn="l"/>
              </a:tabLst>
            </a:pPr>
            <a:r>
              <a:rPr lang="en-US" sz="1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Investigate the evolving representations of Europe in contemporary artistic expressions</a:t>
            </a:r>
          </a:p>
          <a:p>
            <a:pPr marL="2857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1343025" algn="l"/>
              </a:tabLst>
            </a:pPr>
            <a:r>
              <a:rPr lang="en-US" sz="1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Better knowledge of cultural Europeanization in the making</a:t>
            </a:r>
          </a:p>
          <a:p>
            <a:pPr marL="2857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1343025" algn="l"/>
              </a:tabLst>
            </a:pPr>
            <a:r>
              <a:rPr lang="en-US" sz="1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Renewal of a non-elitist cultural narrative of Europe that speaks to Europeans of different </a:t>
            </a:r>
            <a:r>
              <a:rPr lang="en-US" sz="1800" i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languages</a:t>
            </a:r>
            <a:r>
              <a:rPr lang="en-US" sz="1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cultures, religions and origins beyond national borders </a:t>
            </a:r>
          </a:p>
          <a:p>
            <a:pPr marL="2857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1343025" algn="l"/>
              </a:tabLst>
            </a:pPr>
            <a:r>
              <a:rPr lang="en-US" sz="1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Enhanced cultural inter-comprehension among Europeans, especially young Europeans</a:t>
            </a:r>
          </a:p>
          <a:p>
            <a:pPr marL="2857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1343025" algn="l"/>
              </a:tabLst>
            </a:pPr>
            <a:r>
              <a:rPr lang="en-US" sz="1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New teaching materials for </a:t>
            </a:r>
            <a:r>
              <a:rPr lang="en-US" sz="1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formal and informal </a:t>
            </a:r>
            <a:r>
              <a:rPr lang="en-US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education</a:t>
            </a:r>
          </a:p>
          <a:p>
            <a:pPr algn="just"/>
            <a:endParaRPr lang="en-US" sz="1800" b="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n-US" sz="1800" b="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RIA </a:t>
            </a:r>
            <a:r>
              <a:rPr lang="en-US" sz="1800" b="0" i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2017: € 2.5 </a:t>
            </a:r>
            <a:r>
              <a:rPr lang="en-US" sz="1800" b="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endParaRPr lang="en-US" sz="1800" b="0" i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6536" y="1298442"/>
            <a:ext cx="8229600" cy="608339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sz="2400" kern="0" dirty="0" smtClean="0">
                <a:solidFill>
                  <a:srgbClr val="EC9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</a:t>
            </a:r>
            <a:endParaRPr lang="en-GB" sz="24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60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en-US" sz="2400" b="1" kern="0" dirty="0">
                <a:solidFill>
                  <a:schemeClr val="bg1"/>
                </a:solidFill>
              </a:rPr>
              <a:t>Understanding </a:t>
            </a:r>
            <a:endParaRPr lang="en-GB" altLang="en-US" sz="2400" b="1" kern="0" dirty="0" smtClean="0">
              <a:solidFill>
                <a:schemeClr val="bg1"/>
              </a:solidFill>
            </a:endParaRPr>
          </a:p>
          <a:p>
            <a:r>
              <a:rPr lang="en-GB" altLang="en-US" sz="2400" b="1" kern="0" dirty="0" smtClean="0">
                <a:solidFill>
                  <a:schemeClr val="bg1"/>
                </a:solidFill>
              </a:rPr>
              <a:t>Europe </a:t>
            </a:r>
            <a:r>
              <a:rPr lang="en-GB" altLang="en-US" sz="2400" b="1" kern="0" dirty="0">
                <a:solidFill>
                  <a:schemeClr val="bg1"/>
                </a:solidFill>
              </a:rPr>
              <a:t/>
            </a:r>
            <a:br>
              <a:rPr lang="en-GB" altLang="en-US" sz="2400" b="1" kern="0" dirty="0">
                <a:solidFill>
                  <a:schemeClr val="bg1"/>
                </a:solidFill>
              </a:rPr>
            </a:b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5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19093" y="1988840"/>
            <a:ext cx="8229600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14382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tabLst>
                <a:tab pos="1343025" algn="l"/>
              </a:tabLst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2152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tabLst>
                <a:tab pos="1343025" algn="l"/>
              </a:tabLst>
              <a:defRPr sz="2000" b="1">
                <a:solidFill>
                  <a:srgbClr val="0F5494"/>
                </a:solidFill>
                <a:latin typeface="+mn-lt"/>
              </a:defRPr>
            </a:lvl2pPr>
            <a:lvl3pPr marL="2649538" indent="-49213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43025" algn="l"/>
              </a:tabLst>
              <a:defRPr sz="1400">
                <a:solidFill>
                  <a:srgbClr val="0F5494"/>
                </a:solidFill>
                <a:latin typeface="+mn-lt"/>
              </a:defRPr>
            </a:lvl3pPr>
            <a:lvl4pPr marL="3057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34655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39227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43799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48371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52943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hu-HU" sz="1800" b="1" i="0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CULT-COOP-05-2017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b="1" i="0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Religious diversity in Europe - past, present and future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 i="0" kern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kern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Analyse</a:t>
            </a:r>
            <a:r>
              <a:rPr lang="en-US" sz="18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the co-existence of religious communities in Europe and repercussions for the European public and cultural space</a:t>
            </a:r>
          </a:p>
          <a:p>
            <a:pPr marL="285750" indent="-285750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Historical and comparative perspective enabling European citizens to better grasp conditions needed for religious coexistence in Europe</a:t>
            </a:r>
          </a:p>
          <a:p>
            <a:pPr marL="285750" indent="-285750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Innovative dissemination tools for education purposes (history, political science, civic education)</a:t>
            </a:r>
          </a:p>
          <a:p>
            <a:pPr marL="285750" indent="-285750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Policy recommendations and dissemination to the media for future strategies of cooperation with religious communities and in coping with anti-religious animosity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1800" i="0" kern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i="0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RIA – 2017: € 2.5 M</a:t>
            </a:r>
            <a:endParaRPr lang="en-US" sz="1800" i="0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6536" y="1298442"/>
            <a:ext cx="8229600" cy="608339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sz="2400" kern="0" dirty="0" smtClean="0">
                <a:solidFill>
                  <a:srgbClr val="EC9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</a:t>
            </a:r>
            <a:endParaRPr lang="en-GB" sz="24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60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en-US" sz="2400" b="1" kern="0" dirty="0">
                <a:solidFill>
                  <a:schemeClr val="bg1"/>
                </a:solidFill>
              </a:rPr>
              <a:t>Understanding </a:t>
            </a:r>
            <a:endParaRPr lang="en-GB" altLang="en-US" sz="2400" b="1" kern="0" dirty="0" smtClean="0">
              <a:solidFill>
                <a:schemeClr val="bg1"/>
              </a:solidFill>
            </a:endParaRPr>
          </a:p>
          <a:p>
            <a:r>
              <a:rPr lang="en-GB" altLang="en-US" sz="2400" b="1" kern="0" dirty="0" smtClean="0">
                <a:solidFill>
                  <a:schemeClr val="bg1"/>
                </a:solidFill>
              </a:rPr>
              <a:t>Europe </a:t>
            </a:r>
            <a:r>
              <a:rPr lang="en-GB" altLang="en-US" sz="2400" b="1" kern="0" dirty="0">
                <a:solidFill>
                  <a:schemeClr val="bg1"/>
                </a:solidFill>
              </a:rPr>
              <a:t/>
            </a:r>
            <a:br>
              <a:rPr lang="en-GB" altLang="en-US" sz="2400" b="1" kern="0" dirty="0">
                <a:solidFill>
                  <a:schemeClr val="bg1"/>
                </a:solidFill>
              </a:rPr>
            </a:b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29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4944"/>
            <a:ext cx="8147248" cy="3201219"/>
          </a:xfrm>
        </p:spPr>
        <p:txBody>
          <a:bodyPr/>
          <a:lstStyle/>
          <a:p>
            <a:pPr algn="ctr"/>
            <a:r>
              <a:rPr lang="en-GB" sz="4400" i="0" dirty="0" smtClean="0"/>
              <a:t>Thank you!</a:t>
            </a:r>
          </a:p>
          <a:p>
            <a:pPr algn="ctr"/>
            <a:endParaRPr lang="en-GB" sz="4400" i="0" dirty="0" smtClean="0"/>
          </a:p>
          <a:p>
            <a:pPr algn="ctr"/>
            <a:endParaRPr lang="en-GB" sz="4400" i="0" dirty="0"/>
          </a:p>
        </p:txBody>
      </p:sp>
    </p:spTree>
    <p:extLst>
      <p:ext uri="{BB962C8B-B14F-4D97-AF65-F5344CB8AC3E}">
        <p14:creationId xmlns:p14="http://schemas.microsoft.com/office/powerpoint/2010/main" val="295556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/>
          <p:cNvSpPr txBox="1">
            <a:spLocks/>
          </p:cNvSpPr>
          <p:nvPr/>
        </p:nvSpPr>
        <p:spPr bwMode="auto">
          <a:xfrm>
            <a:off x="341313" y="0"/>
            <a:ext cx="3808412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kern="0" dirty="0" smtClean="0">
                <a:solidFill>
                  <a:srgbClr val="FFFFFF"/>
                </a:solidFill>
              </a:rPr>
              <a:t>REA +</a:t>
            </a:r>
          </a:p>
          <a:p>
            <a:pPr eaLnBrk="1" hangingPunct="1">
              <a:defRPr/>
            </a:pPr>
            <a:r>
              <a:rPr lang="en-US" kern="0" dirty="0" smtClean="0">
                <a:solidFill>
                  <a:srgbClr val="FFFFFF"/>
                </a:solidFill>
              </a:rPr>
              <a:t>DG Research</a:t>
            </a:r>
          </a:p>
        </p:txBody>
      </p:sp>
      <p:sp>
        <p:nvSpPr>
          <p:cNvPr id="17411" name="AutoShape 88"/>
          <p:cNvSpPr>
            <a:spLocks noChangeArrowheads="1"/>
          </p:cNvSpPr>
          <p:nvPr/>
        </p:nvSpPr>
        <p:spPr bwMode="auto">
          <a:xfrm>
            <a:off x="396875" y="2143125"/>
            <a:ext cx="2959100" cy="1695450"/>
          </a:xfrm>
          <a:prstGeom prst="roundRect">
            <a:avLst>
              <a:gd name="adj" fmla="val 0"/>
            </a:avLst>
          </a:prstGeom>
          <a:solidFill>
            <a:srgbClr val="006600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600"/>
              </a:spcBef>
              <a:spcAft>
                <a:spcPts val="600"/>
              </a:spcAft>
              <a:buClr>
                <a:srgbClr val="3C8C93"/>
              </a:buClr>
              <a:buFont typeface="Wingdings" pitchFamily="2" charset="2"/>
              <a:buChar char="§"/>
              <a:defRPr sz="24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009FBA"/>
              </a:buClr>
              <a:buFont typeface="Courier New" pitchFamily="49" charset="0"/>
              <a:buChar char="o"/>
              <a:defRPr sz="2000" i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-"/>
              <a:defRPr sz="14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200" b="1">
                <a:solidFill>
                  <a:srgbClr val="FFFFFF"/>
                </a:solidFill>
                <a:latin typeface="Calibri" pitchFamily="34" charset="0"/>
              </a:rPr>
              <a:t>European Commission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200" b="1">
                <a:solidFill>
                  <a:srgbClr val="FFFFFF"/>
                </a:solidFill>
                <a:latin typeface="Calibri" pitchFamily="34" charset="0"/>
              </a:rPr>
              <a:t>DG Research</a:t>
            </a:r>
          </a:p>
        </p:txBody>
      </p:sp>
      <p:sp>
        <p:nvSpPr>
          <p:cNvPr id="17412" name="AutoShape 88"/>
          <p:cNvSpPr>
            <a:spLocks noChangeArrowheads="1"/>
          </p:cNvSpPr>
          <p:nvPr/>
        </p:nvSpPr>
        <p:spPr bwMode="auto">
          <a:xfrm>
            <a:off x="396875" y="3941763"/>
            <a:ext cx="2959100" cy="1544637"/>
          </a:xfrm>
          <a:prstGeom prst="roundRect">
            <a:avLst>
              <a:gd name="adj" fmla="val 0"/>
            </a:avLst>
          </a:prstGeom>
          <a:solidFill>
            <a:srgbClr val="006600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600"/>
              </a:spcBef>
              <a:spcAft>
                <a:spcPts val="600"/>
              </a:spcAft>
              <a:buClr>
                <a:srgbClr val="3C8C93"/>
              </a:buClr>
              <a:buFont typeface="Wingdings" pitchFamily="2" charset="2"/>
              <a:buChar char="§"/>
              <a:defRPr sz="24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009FBA"/>
              </a:buClr>
              <a:buFont typeface="Courier New" pitchFamily="49" charset="0"/>
              <a:buChar char="o"/>
              <a:defRPr sz="2000" i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-"/>
              <a:defRPr sz="14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200" b="1">
                <a:solidFill>
                  <a:srgbClr val="FFFFFF"/>
                </a:solidFill>
                <a:latin typeface="Calibri" pitchFamily="34" charset="0"/>
              </a:rPr>
              <a:t>Research Executive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200" b="1">
                <a:solidFill>
                  <a:srgbClr val="FFFFFF"/>
                </a:solidFill>
                <a:latin typeface="Calibri" pitchFamily="34" charset="0"/>
              </a:rPr>
              <a:t>Agency</a:t>
            </a:r>
          </a:p>
        </p:txBody>
      </p:sp>
      <p:sp>
        <p:nvSpPr>
          <p:cNvPr id="17413" name="AutoShape 40"/>
          <p:cNvSpPr>
            <a:spLocks noChangeArrowheads="1"/>
          </p:cNvSpPr>
          <p:nvPr/>
        </p:nvSpPr>
        <p:spPr bwMode="auto">
          <a:xfrm>
            <a:off x="3616325" y="2143125"/>
            <a:ext cx="5118100" cy="1695450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600"/>
              </a:spcBef>
              <a:spcAft>
                <a:spcPts val="600"/>
              </a:spcAft>
              <a:buClr>
                <a:srgbClr val="3C8C93"/>
              </a:buClr>
              <a:buFont typeface="Wingdings" pitchFamily="2" charset="2"/>
              <a:buChar char="§"/>
              <a:tabLst>
                <a:tab pos="538163" algn="l"/>
              </a:tabLst>
              <a:defRPr sz="24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009FBA"/>
              </a:buClr>
              <a:buFont typeface="Courier New" pitchFamily="49" charset="0"/>
              <a:buChar char="o"/>
              <a:tabLst>
                <a:tab pos="538163" algn="l"/>
              </a:tabLst>
              <a:defRPr sz="2000" i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-"/>
              <a:tabLst>
                <a:tab pos="538163" algn="l"/>
              </a:tabLst>
              <a:defRPr sz="14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tabLst>
                <a:tab pos="53816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3816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816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816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816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816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120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600" b="1">
                <a:solidFill>
                  <a:srgbClr val="FFFFFF"/>
                </a:solidFill>
              </a:rPr>
              <a:t>     - Definition of policies</a:t>
            </a:r>
          </a:p>
          <a:p>
            <a:pPr>
              <a:spcBef>
                <a:spcPts val="120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600" b="1">
                <a:solidFill>
                  <a:srgbClr val="FFFFFF"/>
                </a:solidFill>
              </a:rPr>
              <a:t>     - Drafting of Work Programme</a:t>
            </a:r>
          </a:p>
        </p:txBody>
      </p:sp>
      <p:sp>
        <p:nvSpPr>
          <p:cNvPr id="17414" name="AutoShape 40"/>
          <p:cNvSpPr>
            <a:spLocks noChangeArrowheads="1"/>
          </p:cNvSpPr>
          <p:nvPr/>
        </p:nvSpPr>
        <p:spPr bwMode="auto">
          <a:xfrm>
            <a:off x="3616325" y="3941763"/>
            <a:ext cx="5118100" cy="1544637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600"/>
              </a:spcBef>
              <a:spcAft>
                <a:spcPts val="600"/>
              </a:spcAft>
              <a:buClr>
                <a:srgbClr val="3C8C93"/>
              </a:buClr>
              <a:buFont typeface="Wingdings" pitchFamily="2" charset="2"/>
              <a:buChar char="§"/>
              <a:tabLst>
                <a:tab pos="538163" algn="l"/>
              </a:tabLst>
              <a:defRPr sz="24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009FBA"/>
              </a:buClr>
              <a:buFont typeface="Courier New" pitchFamily="49" charset="0"/>
              <a:buChar char="o"/>
              <a:tabLst>
                <a:tab pos="538163" algn="l"/>
              </a:tabLst>
              <a:defRPr sz="2000" i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-"/>
              <a:tabLst>
                <a:tab pos="538163" algn="l"/>
              </a:tabLst>
              <a:defRPr sz="14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tabLst>
                <a:tab pos="53816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3816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816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816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816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816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120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600" b="1">
                <a:solidFill>
                  <a:srgbClr val="FFFFFF"/>
                </a:solidFill>
              </a:rPr>
              <a:t>     - Implementation of calls for proposals</a:t>
            </a:r>
          </a:p>
          <a:p>
            <a:pPr>
              <a:spcBef>
                <a:spcPts val="120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600" b="1">
                <a:solidFill>
                  <a:srgbClr val="FFFFFF"/>
                </a:solidFill>
              </a:rPr>
              <a:t>     - Management of funded projects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C178D-7195-47D7-AE99-BA55E1ED809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84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350963"/>
            <a:ext cx="7489825" cy="495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639763" y="3736975"/>
            <a:ext cx="2705100" cy="1217613"/>
          </a:xfrm>
          <a:prstGeom prst="ellipse">
            <a:avLst/>
          </a:prstGeom>
          <a:noFill/>
          <a:ln w="539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175" eaLnBrk="0" hangingPunct="0">
              <a:spcBef>
                <a:spcPts val="600"/>
              </a:spcBef>
              <a:spcAft>
                <a:spcPts val="600"/>
              </a:spcAft>
              <a:buClr>
                <a:srgbClr val="3C8C93"/>
              </a:buClr>
              <a:buFont typeface="Wingdings" pitchFamily="2" charset="2"/>
              <a:buChar char="§"/>
              <a:defRPr sz="24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009FBA"/>
              </a:buClr>
              <a:buFont typeface="Courier New" pitchFamily="49" charset="0"/>
              <a:buChar char="o"/>
              <a:defRPr sz="2000" i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-"/>
              <a:defRPr sz="14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200"/>
          </a:p>
        </p:txBody>
      </p:sp>
      <p:sp>
        <p:nvSpPr>
          <p:cNvPr id="14" name="Title 10"/>
          <p:cNvSpPr txBox="1">
            <a:spLocks/>
          </p:cNvSpPr>
          <p:nvPr/>
        </p:nvSpPr>
        <p:spPr bwMode="auto">
          <a:xfrm>
            <a:off x="10705" y="20864"/>
            <a:ext cx="4869234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>
                <a:solidFill>
                  <a:schemeClr val="bg1"/>
                </a:solidFill>
              </a:rPr>
              <a:t>REA &amp; </a:t>
            </a:r>
            <a:r>
              <a:rPr lang="en-GB" altLang="en-US" dirty="0" smtClean="0">
                <a:solidFill>
                  <a:schemeClr val="bg1"/>
                </a:solidFill>
              </a:rPr>
              <a:t>Societal Challenge </a:t>
            </a:r>
            <a:r>
              <a:rPr lang="en-GB" altLang="en-US" dirty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n-US" kern="0" dirty="0" smtClean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93C6E-9A19-4829-8E81-6E29AF3A3A9D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4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466725" y="1268413"/>
            <a:ext cx="8229600" cy="4672012"/>
          </a:xfrm>
          <a:prstGeom prst="rect">
            <a:avLst/>
          </a:prstGeom>
        </p:spPr>
        <p:txBody>
          <a:bodyPr lIns="80147" tIns="40074" rIns="80147" bIns="40074"/>
          <a:lstStyle>
            <a:lvl1pPr marL="0" indent="0" algn="l" defTabSz="449437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 algn="l" defTabSz="449437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8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2376" indent="-228197" algn="l" defTabSz="449437" rtl="0" eaLnBrk="1" fontAlgn="base" hangingPunct="1">
              <a:spcBef>
                <a:spcPts val="60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160" indent="-228197" algn="l" defTabSz="449437" rtl="0" eaLnBrk="1" fontAlgn="base" hangingPunct="1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6554" indent="-228197" algn="l" defTabSz="449437" rtl="0" eaLnBrk="1" fontAlgn="base" hangingPunct="1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457290" indent="-228197" algn="l" defTabSz="449437" rtl="0" eaLnBrk="1" fontAlgn="base" hangingPunct="1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6pPr>
            <a:lvl7pPr marL="2858025" indent="-228197" algn="l" defTabSz="449437" rtl="0" eaLnBrk="1" fontAlgn="base" hangingPunct="1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7pPr>
            <a:lvl8pPr marL="3258761" indent="-228197" algn="l" defTabSz="449437" rtl="0" eaLnBrk="1" fontAlgn="base" hangingPunct="1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8pPr>
            <a:lvl9pPr marL="3659497" indent="-228197" algn="l" defTabSz="449437" rtl="0" eaLnBrk="1" fontAlgn="base" hangingPunct="1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361950">
              <a:spcBef>
                <a:spcPts val="600"/>
              </a:spcBef>
              <a:spcAft>
                <a:spcPts val="600"/>
              </a:spcAft>
              <a:buClr>
                <a:srgbClr val="FFFFFF">
                  <a:lumMod val="50000"/>
                </a:srgbClr>
              </a:buClr>
              <a:buSzPct val="90000"/>
              <a:defRPr/>
            </a:pPr>
            <a:endParaRPr lang="en-GB" sz="1400" b="1" kern="0" dirty="0"/>
          </a:p>
        </p:txBody>
      </p:sp>
      <p:sp>
        <p:nvSpPr>
          <p:cNvPr id="7" name="Title 10"/>
          <p:cNvSpPr txBox="1">
            <a:spLocks/>
          </p:cNvSpPr>
          <p:nvPr/>
        </p:nvSpPr>
        <p:spPr bwMode="auto">
          <a:xfrm>
            <a:off x="-1" y="88490"/>
            <a:ext cx="4033837" cy="92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2400" kern="0" dirty="0" smtClean="0">
                <a:solidFill>
                  <a:srgbClr val="FFFFFF"/>
                </a:solidFill>
              </a:rPr>
              <a:t>Work Programme -</a:t>
            </a:r>
          </a:p>
          <a:p>
            <a:pPr algn="ctr" eaLnBrk="1" hangingPunct="1">
              <a:defRPr/>
            </a:pPr>
            <a:r>
              <a:rPr lang="en-GB" sz="2400" kern="0" dirty="0" smtClean="0">
                <a:solidFill>
                  <a:srgbClr val="FFFFFF"/>
                </a:solidFill>
              </a:rPr>
              <a:t>elaboration</a:t>
            </a:r>
          </a:p>
          <a:p>
            <a:pPr algn="r" eaLnBrk="1" hangingPunct="1">
              <a:defRPr/>
            </a:pPr>
            <a:r>
              <a:rPr lang="en-US" sz="2400" kern="0" dirty="0" smtClean="0"/>
              <a:t>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5858" y="1524000"/>
            <a:ext cx="8229600" cy="4310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343025" algn="l"/>
              </a:tabLst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1343025" algn="l"/>
              </a:tabLst>
              <a:defRPr sz="2000" b="1">
                <a:solidFill>
                  <a:srgbClr val="0F5494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343025" algn="l"/>
              </a:tabLst>
              <a:defRPr sz="1400">
                <a:solidFill>
                  <a:srgbClr val="0F5494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1343025" algn="l"/>
              </a:tabLst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1343025" algn="l"/>
              </a:tabLst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1343025" algn="l"/>
              </a:tabLst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1343025" algn="l"/>
              </a:tabLst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1343025" algn="l"/>
              </a:tabLst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1343025" algn="l"/>
              </a:tabLst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9pPr>
          </a:lstStyle>
          <a:p>
            <a:pPr>
              <a:buClr>
                <a:srgbClr val="0F549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GB" sz="2200" b="1" i="0" kern="0" dirty="0" smtClean="0"/>
              <a:t>Bi-annual Work Programme (WP): </a:t>
            </a:r>
          </a:p>
          <a:p>
            <a:pPr lvl="1">
              <a:buClr>
                <a:srgbClr val="0F5494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GB" sz="1800" b="0" i="0" kern="0" dirty="0" smtClean="0"/>
              <a:t>2016/17 – </a:t>
            </a:r>
            <a:r>
              <a:rPr lang="en-GB" sz="1800" b="0" kern="0" dirty="0" smtClean="0"/>
              <a:t>published, topics open</a:t>
            </a:r>
            <a:endParaRPr lang="en-GB" sz="1800" b="0" kern="0" dirty="0"/>
          </a:p>
          <a:p>
            <a:pPr lvl="1">
              <a:buClr>
                <a:srgbClr val="0F5494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GB" sz="1800" b="0" kern="0" dirty="0" smtClean="0"/>
              <a:t>2018/19 – under preparation</a:t>
            </a:r>
            <a:endParaRPr lang="en-GB" sz="1800" b="0" kern="0" dirty="0"/>
          </a:p>
          <a:p>
            <a:pPr>
              <a:buClr>
                <a:srgbClr val="0F5494"/>
              </a:buClr>
              <a:buSzPct val="75000"/>
              <a:buFont typeface="Wingdings" panose="05000000000000000000" pitchFamily="2" charset="2"/>
              <a:buChar char="§"/>
              <a:defRPr/>
            </a:pPr>
            <a:endParaRPr lang="en-GB" sz="2200" i="0" kern="0" dirty="0"/>
          </a:p>
          <a:p>
            <a:pPr>
              <a:buClr>
                <a:srgbClr val="0F549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GB" sz="2200" i="0" kern="0" dirty="0" smtClean="0"/>
              <a:t>WP elaborated in a complex process (followed by stocktaking) managed by DG Research &amp; Innovation and DG CONNECT, involving </a:t>
            </a:r>
            <a:r>
              <a:rPr lang="en-GB" sz="2200" i="0" kern="0" dirty="0"/>
              <a:t>~</a:t>
            </a:r>
            <a:r>
              <a:rPr lang="en-GB" sz="2200" i="0" kern="0" dirty="0" smtClean="0"/>
              <a:t>13 policy DGs, Expert Advisory Group, </a:t>
            </a:r>
            <a:r>
              <a:rPr lang="en-GB" sz="2200" i="0" kern="0" dirty="0"/>
              <a:t>Programme Committee, research </a:t>
            </a:r>
            <a:r>
              <a:rPr lang="en-GB" sz="2200" i="0" kern="0" dirty="0" smtClean="0"/>
              <a:t>communities</a:t>
            </a:r>
            <a:endParaRPr lang="en-GB" sz="2200" i="0" kern="0" dirty="0"/>
          </a:p>
        </p:txBody>
      </p:sp>
    </p:spTree>
    <p:extLst>
      <p:ext uri="{BB962C8B-B14F-4D97-AF65-F5344CB8AC3E}">
        <p14:creationId xmlns:p14="http://schemas.microsoft.com/office/powerpoint/2010/main" val="248077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8313" y="1340768"/>
            <a:ext cx="835183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dirty="0">
                <a:solidFill>
                  <a:schemeClr val="tx1"/>
                </a:solidFill>
                <a:cs typeface="Arial" charset="0"/>
              </a:rPr>
              <a:t>Inclusive Societies</a:t>
            </a:r>
            <a:r>
              <a:rPr lang="en-GB" sz="2700" kern="12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GB" sz="2700" kern="1200" dirty="0" smtClean="0">
                <a:solidFill>
                  <a:schemeClr val="tx1"/>
                </a:solidFill>
                <a:latin typeface="+mn-lt"/>
              </a:rPr>
            </a:br>
            <a:endParaRPr lang="en-GB" sz="2700" kern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7504" y="1988468"/>
            <a:ext cx="8207375" cy="33116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6" rIns="91392" bIns="45696"/>
          <a:lstStyle>
            <a:lvl1pPr marL="390525" indent="-390525" algn="l" defTabSz="512763" rtl="0" eaLnBrk="0" fontAlgn="base" hangingPunct="0">
              <a:spcBef>
                <a:spcPts val="9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7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47725" indent="-325438" algn="l" defTabSz="5127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</a:defRPr>
            </a:lvl2pPr>
            <a:lvl3pPr marL="1303338" indent="-260350" algn="l" defTabSz="512763" rtl="0" eaLnBrk="0" fontAlgn="base" hangingPunct="0">
              <a:spcBef>
                <a:spcPts val="6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rgbClr val="000000"/>
                </a:solidFill>
                <a:latin typeface="+mn-lt"/>
              </a:defRPr>
            </a:lvl3pPr>
            <a:lvl4pPr marL="1825625" indent="-260350" algn="l" defTabSz="512763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300">
                <a:solidFill>
                  <a:srgbClr val="000000"/>
                </a:solidFill>
                <a:latin typeface="+mn-lt"/>
              </a:defRPr>
            </a:lvl4pPr>
            <a:lvl5pPr marL="2346325" indent="-260350" algn="l" defTabSz="512763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300">
                <a:solidFill>
                  <a:srgbClr val="000000"/>
                </a:solidFill>
                <a:latin typeface="+mn-lt"/>
              </a:defRPr>
            </a:lvl5pPr>
            <a:lvl6pPr marL="2803525" indent="-260350" algn="l" defTabSz="512763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300">
                <a:solidFill>
                  <a:srgbClr val="000000"/>
                </a:solidFill>
                <a:latin typeface="+mn-lt"/>
              </a:defRPr>
            </a:lvl6pPr>
            <a:lvl7pPr marL="3260725" indent="-260350" algn="l" defTabSz="512763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300">
                <a:solidFill>
                  <a:srgbClr val="000000"/>
                </a:solidFill>
                <a:latin typeface="+mn-lt"/>
              </a:defRPr>
            </a:lvl7pPr>
            <a:lvl8pPr marL="3717925" indent="-260350" algn="l" defTabSz="512763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300">
                <a:solidFill>
                  <a:srgbClr val="000000"/>
                </a:solidFill>
                <a:latin typeface="+mn-lt"/>
              </a:defRPr>
            </a:lvl8pPr>
            <a:lvl9pPr marL="4175125" indent="-260350" algn="l" defTabSz="512763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300">
                <a:solidFill>
                  <a:srgbClr val="000000"/>
                </a:solidFill>
                <a:latin typeface="+mn-lt"/>
              </a:defRPr>
            </a:lvl9pPr>
          </a:lstStyle>
          <a:p>
            <a:pPr eaLnBrk="1" hangingPunct="1">
              <a:buClrTx/>
              <a:buSzPct val="75000"/>
              <a:buFont typeface="Arial" pitchFamily="34" charset="0"/>
              <a:buChar char="•"/>
              <a:defRPr/>
            </a:pPr>
            <a:r>
              <a:rPr lang="en-GB" sz="2400" kern="0" dirty="0">
                <a:solidFill>
                  <a:srgbClr val="0F5494"/>
                </a:solidFill>
              </a:rPr>
              <a:t>S</a:t>
            </a:r>
            <a:r>
              <a:rPr lang="en-GB" sz="2400" kern="0" dirty="0" smtClean="0">
                <a:solidFill>
                  <a:srgbClr val="0F5494"/>
                </a:solidFill>
              </a:rPr>
              <a:t>mart, sustainable and inclusive growth</a:t>
            </a:r>
            <a:endParaRPr lang="en-US" sz="2400" kern="0" dirty="0" smtClean="0">
              <a:solidFill>
                <a:srgbClr val="0F5494"/>
              </a:solidFill>
              <a:cs typeface="Arial" charset="0"/>
            </a:endParaRPr>
          </a:p>
          <a:p>
            <a:pPr eaLnBrk="1" hangingPunct="1">
              <a:buClrTx/>
              <a:buSzPct val="75000"/>
              <a:buFont typeface="Arial" pitchFamily="34" charset="0"/>
              <a:buChar char="•"/>
              <a:defRPr/>
            </a:pPr>
            <a:r>
              <a:rPr lang="en-GB" sz="2400" kern="0" dirty="0" smtClean="0">
                <a:solidFill>
                  <a:srgbClr val="0F5494"/>
                </a:solidFill>
                <a:cs typeface="Arial" charset="0"/>
              </a:rPr>
              <a:t>Building resilient, inclusive, participatory, open and creative societies in Europe</a:t>
            </a:r>
            <a:endParaRPr lang="en-US" sz="2400" kern="0" dirty="0" smtClean="0">
              <a:solidFill>
                <a:srgbClr val="0F5494"/>
              </a:solidFill>
              <a:cs typeface="Arial" charset="0"/>
            </a:endParaRPr>
          </a:p>
          <a:p>
            <a:pPr eaLnBrk="1" hangingPunct="1">
              <a:buClrTx/>
              <a:buSzPct val="75000"/>
              <a:buFont typeface="Arial" pitchFamily="34" charset="0"/>
              <a:buChar char="•"/>
              <a:defRPr/>
            </a:pPr>
            <a:r>
              <a:rPr lang="en-GB" sz="2400" kern="0" dirty="0" smtClean="0">
                <a:solidFill>
                  <a:srgbClr val="0F5494"/>
                </a:solidFill>
              </a:rPr>
              <a:t>Europe's role as a global actor </a:t>
            </a:r>
            <a:endParaRPr lang="en-US" sz="2400" kern="0" dirty="0" smtClean="0">
              <a:solidFill>
                <a:srgbClr val="0F5494"/>
              </a:solidFill>
              <a:cs typeface="Arial" charset="0"/>
            </a:endParaRPr>
          </a:p>
          <a:p>
            <a:pPr eaLnBrk="1" hangingPunct="1">
              <a:buClrTx/>
              <a:buSzPct val="75000"/>
              <a:buFont typeface="Arial" pitchFamily="34" charset="0"/>
              <a:buChar char="•"/>
              <a:defRPr/>
            </a:pPr>
            <a:r>
              <a:rPr lang="en-GB" sz="2400" kern="0" dirty="0">
                <a:solidFill>
                  <a:srgbClr val="0F5494"/>
                </a:solidFill>
                <a:cs typeface="Arial" charset="0"/>
              </a:rPr>
              <a:t>S</a:t>
            </a:r>
            <a:r>
              <a:rPr lang="en-GB" sz="2400" kern="0" dirty="0" err="1" smtClean="0">
                <a:solidFill>
                  <a:srgbClr val="0F5494"/>
                </a:solidFill>
                <a:cs typeface="Arial" charset="0"/>
              </a:rPr>
              <a:t>ustainable</a:t>
            </a:r>
            <a:r>
              <a:rPr lang="en-GB" sz="2400" kern="0" dirty="0" smtClean="0">
                <a:solidFill>
                  <a:srgbClr val="0F5494"/>
                </a:solidFill>
                <a:cs typeface="Arial" charset="0"/>
              </a:rPr>
              <a:t> and inclusive environments through innovative spatial and urban </a:t>
            </a:r>
            <a:br>
              <a:rPr lang="en-GB" sz="2400" kern="0" dirty="0" smtClean="0">
                <a:solidFill>
                  <a:srgbClr val="0F5494"/>
                </a:solidFill>
                <a:cs typeface="Arial" charset="0"/>
              </a:rPr>
            </a:br>
            <a:r>
              <a:rPr lang="en-GB" sz="2400" kern="0" dirty="0" smtClean="0">
                <a:solidFill>
                  <a:srgbClr val="0F5494"/>
                </a:solidFill>
                <a:cs typeface="Arial" charset="0"/>
              </a:rPr>
              <a:t>planning and design</a:t>
            </a:r>
            <a:endParaRPr lang="en-US" sz="2400" kern="0" dirty="0" smtClean="0">
              <a:solidFill>
                <a:srgbClr val="0F5494"/>
              </a:solidFill>
              <a:cs typeface="Arial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4613275"/>
            <a:ext cx="3054350" cy="224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056" y="0"/>
            <a:ext cx="38519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GB" altLang="en-US" dirty="0"/>
              <a:t>Societal </a:t>
            </a:r>
            <a:endParaRPr lang="en-GB" altLang="en-US" dirty="0" smtClean="0"/>
          </a:p>
          <a:p>
            <a:r>
              <a:rPr lang="en-GB" altLang="en-US" dirty="0" smtClean="0"/>
              <a:t>Challenge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8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0825" y="1268353"/>
            <a:ext cx="8602663" cy="87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kern="0" dirty="0" smtClean="0">
                <a:cs typeface="Arial" charset="0"/>
              </a:rPr>
              <a:t>	</a:t>
            </a:r>
            <a:r>
              <a:rPr lang="en-US" sz="2800" dirty="0">
                <a:solidFill>
                  <a:schemeClr val="tx1"/>
                </a:solidFill>
                <a:cs typeface="Arial" charset="0"/>
              </a:rPr>
              <a:t>Reflective societies </a:t>
            </a:r>
            <a:r>
              <a:rPr lang="en-GB" sz="2800" dirty="0">
                <a:solidFill>
                  <a:schemeClr val="tx1"/>
                </a:solidFill>
                <a:cs typeface="Arial" charset="0"/>
              </a:rPr>
              <a:t>– </a:t>
            </a:r>
            <a:br>
              <a:rPr lang="en-GB" sz="2800" dirty="0">
                <a:solidFill>
                  <a:schemeClr val="tx1"/>
                </a:solidFill>
                <a:cs typeface="Arial" charset="0"/>
              </a:rPr>
            </a:br>
            <a:r>
              <a:rPr lang="en-GB" sz="2800" dirty="0">
                <a:solidFill>
                  <a:schemeClr val="tx1"/>
                </a:solidFill>
                <a:cs typeface="Arial" charset="0"/>
              </a:rPr>
              <a:t>cultural heritage and European identity</a:t>
            </a:r>
            <a:r>
              <a:rPr lang="en-US" sz="2800" dirty="0">
                <a:solidFill>
                  <a:schemeClr val="tx1"/>
                </a:solidFill>
                <a:cs typeface="Arial" charset="0"/>
              </a:rPr>
              <a:t/>
            </a:r>
            <a:br>
              <a:rPr lang="en-US" sz="2800" dirty="0">
                <a:solidFill>
                  <a:schemeClr val="tx1"/>
                </a:solidFill>
                <a:cs typeface="Arial" charset="0"/>
              </a:rPr>
            </a:br>
            <a:endParaRPr lang="en-GB" sz="28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0825" y="2276475"/>
            <a:ext cx="8066088" cy="3822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6" rIns="91392" bIns="45696"/>
          <a:lstStyle>
            <a:lvl1pPr marL="390525" indent="-390525" algn="l" defTabSz="512763" rtl="0" eaLnBrk="0" fontAlgn="base" hangingPunct="0">
              <a:spcBef>
                <a:spcPts val="9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7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47725" indent="-325438" algn="l" defTabSz="5127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</a:defRPr>
            </a:lvl2pPr>
            <a:lvl3pPr marL="1303338" indent="-260350" algn="l" defTabSz="512763" rtl="0" eaLnBrk="0" fontAlgn="base" hangingPunct="0">
              <a:spcBef>
                <a:spcPts val="6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rgbClr val="000000"/>
                </a:solidFill>
                <a:latin typeface="+mn-lt"/>
              </a:defRPr>
            </a:lvl3pPr>
            <a:lvl4pPr marL="1825625" indent="-260350" algn="l" defTabSz="512763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300">
                <a:solidFill>
                  <a:srgbClr val="000000"/>
                </a:solidFill>
                <a:latin typeface="+mn-lt"/>
              </a:defRPr>
            </a:lvl4pPr>
            <a:lvl5pPr marL="2346325" indent="-260350" algn="l" defTabSz="512763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300">
                <a:solidFill>
                  <a:srgbClr val="000000"/>
                </a:solidFill>
                <a:latin typeface="+mn-lt"/>
              </a:defRPr>
            </a:lvl5pPr>
            <a:lvl6pPr marL="2803525" indent="-260350" algn="l" defTabSz="512763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300">
                <a:solidFill>
                  <a:srgbClr val="000000"/>
                </a:solidFill>
                <a:latin typeface="+mn-lt"/>
              </a:defRPr>
            </a:lvl6pPr>
            <a:lvl7pPr marL="3260725" indent="-260350" algn="l" defTabSz="512763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300">
                <a:solidFill>
                  <a:srgbClr val="000000"/>
                </a:solidFill>
                <a:latin typeface="+mn-lt"/>
              </a:defRPr>
            </a:lvl7pPr>
            <a:lvl8pPr marL="3717925" indent="-260350" algn="l" defTabSz="512763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300">
                <a:solidFill>
                  <a:srgbClr val="000000"/>
                </a:solidFill>
                <a:latin typeface="+mn-lt"/>
              </a:defRPr>
            </a:lvl8pPr>
            <a:lvl9pPr marL="4175125" indent="-260350" algn="l" defTabSz="512763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300">
                <a:solidFill>
                  <a:srgbClr val="000000"/>
                </a:solidFill>
                <a:latin typeface="+mn-lt"/>
              </a:defRPr>
            </a:lvl9pPr>
          </a:lstStyle>
          <a:p>
            <a:pPr eaLnBrk="1" hangingPunct="1">
              <a:buClrTx/>
              <a:buSzPct val="75000"/>
              <a:buFont typeface="Arial" pitchFamily="34" charset="0"/>
              <a:buChar char="•"/>
              <a:defRPr/>
            </a:pPr>
            <a:r>
              <a:rPr lang="en-GB" sz="2400" kern="0" dirty="0" smtClean="0">
                <a:solidFill>
                  <a:srgbClr val="0F5494"/>
                </a:solidFill>
                <a:cs typeface="Arial" charset="0"/>
              </a:rPr>
              <a:t>European heritage (memory, identity)</a:t>
            </a:r>
          </a:p>
          <a:p>
            <a:pPr eaLnBrk="1" hangingPunct="1">
              <a:buClrTx/>
              <a:buSzPct val="75000"/>
              <a:buFont typeface="Arial" pitchFamily="34" charset="0"/>
              <a:buChar char="•"/>
              <a:defRPr/>
            </a:pPr>
            <a:r>
              <a:rPr lang="en-GB" sz="2400" kern="0" dirty="0" smtClean="0">
                <a:solidFill>
                  <a:srgbClr val="0F5494"/>
                </a:solidFill>
                <a:cs typeface="Arial" charset="0"/>
              </a:rPr>
              <a:t>European countries’ and regions’ history, literature, art, philosophy and religions and how these have informed contemporary European diversity</a:t>
            </a:r>
          </a:p>
          <a:p>
            <a:pPr eaLnBrk="1" hangingPunct="1">
              <a:buClrTx/>
              <a:buSzPct val="75000"/>
              <a:buFont typeface="Arial" pitchFamily="34" charset="0"/>
              <a:buChar char="•"/>
              <a:defRPr/>
            </a:pPr>
            <a:r>
              <a:rPr lang="en-GB" sz="2400" kern="0" dirty="0" smtClean="0">
                <a:solidFill>
                  <a:srgbClr val="0F5494"/>
                </a:solidFill>
                <a:cs typeface="Arial" charset="0"/>
              </a:rPr>
              <a:t>Research on Europe's role in the world – intercultural relations</a:t>
            </a:r>
            <a:endParaRPr lang="en-US" sz="2400" kern="0" dirty="0" smtClean="0">
              <a:solidFill>
                <a:srgbClr val="0F5494"/>
              </a:solidFill>
              <a:cs typeface="Arial" charset="0"/>
            </a:endParaRPr>
          </a:p>
          <a:p>
            <a:pPr marL="65191" indent="0" eaLnBrk="1" hangingPunct="1">
              <a:buClr>
                <a:srgbClr val="C00000"/>
              </a:buClr>
              <a:buSzPct val="75000"/>
              <a:defRPr/>
            </a:pPr>
            <a:endParaRPr lang="en-US" sz="2100" b="1" kern="0" dirty="0" smtClean="0">
              <a:cs typeface="Arial" charset="0"/>
            </a:endParaRPr>
          </a:p>
          <a:p>
            <a:pPr lvl="1" eaLnBrk="1" hangingPunct="1">
              <a:buClr>
                <a:srgbClr val="C00000"/>
              </a:buClr>
              <a:buSzPct val="75000"/>
              <a:buFont typeface="Wingdings" pitchFamily="2" charset="2"/>
              <a:buChar char="q"/>
              <a:defRPr/>
            </a:pPr>
            <a:endParaRPr lang="en-US" sz="2100" kern="0" dirty="0">
              <a:cs typeface="Arial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903788"/>
            <a:ext cx="2916237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056" y="0"/>
            <a:ext cx="38519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GB" altLang="en-US" dirty="0"/>
              <a:t>Societal </a:t>
            </a:r>
            <a:endParaRPr lang="en-GB" altLang="en-US" dirty="0" smtClean="0"/>
          </a:p>
          <a:p>
            <a:r>
              <a:rPr lang="en-GB" altLang="en-US" dirty="0" smtClean="0"/>
              <a:t>Challenge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7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412875"/>
            <a:ext cx="8640763" cy="647700"/>
          </a:xfrm>
        </p:spPr>
        <p:txBody>
          <a:bodyPr lIns="91392" tIns="45696" rIns="91392" bIns="45696" anchor="t"/>
          <a:lstStyle/>
          <a:p>
            <a:pPr eaLnBrk="1" hangingPunct="1">
              <a:defRPr/>
            </a:pPr>
            <a:r>
              <a:rPr lang="en-US" sz="2800" kern="1200" dirty="0" smtClean="0">
                <a:solidFill>
                  <a:schemeClr val="tx1"/>
                </a:solidFill>
                <a:cs typeface="Arial" charset="0"/>
              </a:rPr>
              <a:t>Innovative </a:t>
            </a:r>
            <a:r>
              <a:rPr lang="en-US" sz="2800" kern="1200" dirty="0">
                <a:solidFill>
                  <a:schemeClr val="tx1"/>
                </a:solidFill>
                <a:cs typeface="Arial" charset="0"/>
              </a:rPr>
              <a:t>societies</a:t>
            </a:r>
            <a:r>
              <a:rPr lang="en-GB" sz="2700" kern="1200" dirty="0">
                <a:solidFill>
                  <a:schemeClr val="tx1"/>
                </a:solidFill>
                <a:latin typeface="+mn-lt"/>
              </a:rPr>
              <a:t/>
            </a:r>
            <a:br>
              <a:rPr lang="en-GB" sz="2700" kern="1200" dirty="0">
                <a:solidFill>
                  <a:schemeClr val="tx1"/>
                </a:solidFill>
                <a:latin typeface="+mn-lt"/>
              </a:rPr>
            </a:br>
            <a:endParaRPr lang="en-GB" sz="2700" kern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8763" y="2133600"/>
            <a:ext cx="8105775" cy="373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6" rIns="91392" bIns="45696"/>
          <a:lstStyle>
            <a:lvl1pPr marL="390525" indent="-390525" algn="l" defTabSz="512763" rtl="0" eaLnBrk="0" fontAlgn="base" hangingPunct="0">
              <a:spcBef>
                <a:spcPts val="9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7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47725" indent="-325438" algn="l" defTabSz="5127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</a:defRPr>
            </a:lvl2pPr>
            <a:lvl3pPr marL="1303338" indent="-260350" algn="l" defTabSz="512763" rtl="0" eaLnBrk="0" fontAlgn="base" hangingPunct="0">
              <a:spcBef>
                <a:spcPts val="6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rgbClr val="000000"/>
                </a:solidFill>
                <a:latin typeface="+mn-lt"/>
              </a:defRPr>
            </a:lvl3pPr>
            <a:lvl4pPr marL="1825625" indent="-260350" algn="l" defTabSz="512763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300">
                <a:solidFill>
                  <a:srgbClr val="000000"/>
                </a:solidFill>
                <a:latin typeface="+mn-lt"/>
              </a:defRPr>
            </a:lvl4pPr>
            <a:lvl5pPr marL="2346325" indent="-260350" algn="l" defTabSz="512763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300">
                <a:solidFill>
                  <a:srgbClr val="000000"/>
                </a:solidFill>
                <a:latin typeface="+mn-lt"/>
              </a:defRPr>
            </a:lvl5pPr>
            <a:lvl6pPr marL="2803525" indent="-260350" algn="l" defTabSz="512763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300">
                <a:solidFill>
                  <a:srgbClr val="000000"/>
                </a:solidFill>
                <a:latin typeface="+mn-lt"/>
              </a:defRPr>
            </a:lvl6pPr>
            <a:lvl7pPr marL="3260725" indent="-260350" algn="l" defTabSz="512763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300">
                <a:solidFill>
                  <a:srgbClr val="000000"/>
                </a:solidFill>
                <a:latin typeface="+mn-lt"/>
              </a:defRPr>
            </a:lvl7pPr>
            <a:lvl8pPr marL="3717925" indent="-260350" algn="l" defTabSz="512763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300">
                <a:solidFill>
                  <a:srgbClr val="000000"/>
                </a:solidFill>
                <a:latin typeface="+mn-lt"/>
              </a:defRPr>
            </a:lvl8pPr>
            <a:lvl9pPr marL="4175125" indent="-260350" algn="l" defTabSz="512763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300">
                <a:solidFill>
                  <a:srgbClr val="000000"/>
                </a:solidFill>
                <a:latin typeface="+mn-lt"/>
              </a:defRPr>
            </a:lvl9pPr>
          </a:lstStyle>
          <a:p>
            <a:pPr eaLnBrk="1" hangingPunct="1">
              <a:buSzPct val="75000"/>
              <a:buFont typeface="Arial" charset="0"/>
              <a:buChar char="•"/>
              <a:defRPr/>
            </a:pPr>
            <a:r>
              <a:rPr lang="en-US" sz="2400" kern="0" dirty="0" smtClean="0">
                <a:solidFill>
                  <a:srgbClr val="0F5494"/>
                </a:solidFill>
                <a:cs typeface="Arial" charset="0"/>
              </a:rPr>
              <a:t>Strengthening the evidence-base and support for the IU and ERA</a:t>
            </a:r>
          </a:p>
          <a:p>
            <a:pPr eaLnBrk="1" hangingPunct="1">
              <a:buSzPct val="75000"/>
              <a:buFont typeface="Arial" charset="0"/>
              <a:buChar char="•"/>
              <a:defRPr/>
            </a:pPr>
            <a:r>
              <a:rPr lang="en-US" sz="2400" kern="0" dirty="0" smtClean="0">
                <a:solidFill>
                  <a:srgbClr val="0F5494"/>
                </a:solidFill>
                <a:cs typeface="Arial" charset="0"/>
              </a:rPr>
              <a:t>Explore new forms of innovation, with </a:t>
            </a:r>
            <a:br>
              <a:rPr lang="en-US" sz="2400" kern="0" dirty="0" smtClean="0">
                <a:solidFill>
                  <a:srgbClr val="0F5494"/>
                </a:solidFill>
                <a:cs typeface="Arial" charset="0"/>
              </a:rPr>
            </a:br>
            <a:r>
              <a:rPr lang="en-US" sz="2400" kern="0" dirty="0" smtClean="0">
                <a:solidFill>
                  <a:srgbClr val="0F5494"/>
                </a:solidFill>
                <a:cs typeface="Arial" charset="0"/>
              </a:rPr>
              <a:t>special emphasis on social innovation </a:t>
            </a:r>
            <a:br>
              <a:rPr lang="en-US" sz="2400" kern="0" dirty="0" smtClean="0">
                <a:solidFill>
                  <a:srgbClr val="0F5494"/>
                </a:solidFill>
                <a:cs typeface="Arial" charset="0"/>
              </a:rPr>
            </a:br>
            <a:r>
              <a:rPr lang="en-US" sz="2400" kern="0" dirty="0" smtClean="0">
                <a:solidFill>
                  <a:srgbClr val="0F5494"/>
                </a:solidFill>
                <a:cs typeface="Arial" charset="0"/>
              </a:rPr>
              <a:t>and creativity</a:t>
            </a:r>
          </a:p>
          <a:p>
            <a:pPr eaLnBrk="1" hangingPunct="1">
              <a:buSzPct val="75000"/>
              <a:buFont typeface="Arial" charset="0"/>
              <a:buChar char="•"/>
              <a:defRPr/>
            </a:pPr>
            <a:r>
              <a:rPr lang="en-GB" sz="2400" kern="0" dirty="0" smtClean="0">
                <a:solidFill>
                  <a:srgbClr val="0F5494"/>
                </a:solidFill>
                <a:cs typeface="Arial" charset="0"/>
              </a:rPr>
              <a:t>Make use of the innovative, creative </a:t>
            </a:r>
            <a:br>
              <a:rPr lang="en-GB" sz="2400" kern="0" dirty="0" smtClean="0">
                <a:solidFill>
                  <a:srgbClr val="0F5494"/>
                </a:solidFill>
                <a:cs typeface="Arial" charset="0"/>
              </a:rPr>
            </a:br>
            <a:r>
              <a:rPr lang="en-GB" sz="2400" kern="0" dirty="0" smtClean="0">
                <a:solidFill>
                  <a:srgbClr val="0F5494"/>
                </a:solidFill>
                <a:cs typeface="Arial" charset="0"/>
              </a:rPr>
              <a:t>and productive potential of all </a:t>
            </a:r>
            <a:br>
              <a:rPr lang="en-GB" sz="2400" kern="0" dirty="0" smtClean="0">
                <a:solidFill>
                  <a:srgbClr val="0F5494"/>
                </a:solidFill>
                <a:cs typeface="Arial" charset="0"/>
              </a:rPr>
            </a:br>
            <a:r>
              <a:rPr lang="en-GB" sz="2400" kern="0" dirty="0" smtClean="0">
                <a:solidFill>
                  <a:srgbClr val="0F5494"/>
                </a:solidFill>
                <a:cs typeface="Arial" charset="0"/>
              </a:rPr>
              <a:t>generations</a:t>
            </a:r>
            <a:endParaRPr lang="en-US" sz="2400" kern="0" dirty="0" smtClean="0">
              <a:solidFill>
                <a:srgbClr val="0F5494"/>
              </a:solidFill>
              <a:cs typeface="Arial" charset="0"/>
            </a:endParaRPr>
          </a:p>
          <a:p>
            <a:pPr eaLnBrk="1" hangingPunct="1">
              <a:buSzPct val="75000"/>
              <a:buFont typeface="Arial" charset="0"/>
              <a:buChar char="•"/>
              <a:defRPr/>
            </a:pPr>
            <a:r>
              <a:rPr lang="en-GB" sz="2400" kern="0" dirty="0" smtClean="0">
                <a:solidFill>
                  <a:srgbClr val="0F5494"/>
                </a:solidFill>
                <a:cs typeface="Arial" charset="0"/>
              </a:rPr>
              <a:t>Cooperation with third countries</a:t>
            </a:r>
            <a:endParaRPr lang="en-US" sz="2400" kern="0" dirty="0" smtClean="0">
              <a:solidFill>
                <a:srgbClr val="0F5494"/>
              </a:solidFill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108103"/>
            <a:ext cx="2133600" cy="274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056" y="0"/>
            <a:ext cx="38519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GB" altLang="en-US" dirty="0"/>
              <a:t>Societal </a:t>
            </a:r>
            <a:endParaRPr lang="en-GB" altLang="en-US" dirty="0" smtClean="0"/>
          </a:p>
          <a:p>
            <a:r>
              <a:rPr lang="en-GB" altLang="en-US" dirty="0" smtClean="0"/>
              <a:t>Challenge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58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528" y="1499592"/>
            <a:ext cx="64807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Country distribution of participants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59609"/>
            <a:ext cx="36358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SC6 – </a:t>
            </a:r>
          </a:p>
          <a:p>
            <a:r>
              <a:rPr lang="en-US" dirty="0" smtClean="0"/>
              <a:t>2014 - 2016 Calls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28" y="2420888"/>
            <a:ext cx="8634219" cy="3036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58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0A9F8FA9087342A99F086FCDD56634" ma:contentTypeVersion="0" ma:contentTypeDescription="Create a new document." ma:contentTypeScope="" ma:versionID="0a23d696e769b11b19da53fc1d4aaa6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0006B0A-4799-4DD8-B030-5F0FB90310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C5BCFF-087E-4682-9B87-8C3C9C65A5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ABFCAAE-C5C8-401B-9C46-AF96BFA2E6D6}">
  <ds:schemaRefs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7926</TotalTime>
  <Words>1350</Words>
  <Application>Microsoft Office PowerPoint</Application>
  <PresentationFormat>On-screen Show (4:3)</PresentationFormat>
  <Paragraphs>307</Paragraphs>
  <Slides>27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Slide_Master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Innovative societies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IAGHER Raluca (REA)</dc:creator>
  <cp:lastModifiedBy>LAGODNY Julius (RTD)</cp:lastModifiedBy>
  <cp:revision>158</cp:revision>
  <cp:lastPrinted>2016-01-14T10:16:02Z</cp:lastPrinted>
  <dcterms:created xsi:type="dcterms:W3CDTF">2015-08-17T12:08:17Z</dcterms:created>
  <dcterms:modified xsi:type="dcterms:W3CDTF">2016-03-11T17:15:31Z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0x010100FF0A9F8FA9087342A99F086FCDD56634</vt:lpwstr>
  </property>
</Properties>
</file>