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34"/>
  </p:notesMasterIdLst>
  <p:sldIdLst>
    <p:sldId id="257" r:id="rId4"/>
    <p:sldId id="258" r:id="rId5"/>
    <p:sldId id="295" r:id="rId6"/>
    <p:sldId id="296" r:id="rId7"/>
    <p:sldId id="312" r:id="rId8"/>
    <p:sldId id="297" r:id="rId9"/>
    <p:sldId id="327" r:id="rId10"/>
    <p:sldId id="298" r:id="rId11"/>
    <p:sldId id="328" r:id="rId12"/>
    <p:sldId id="323" r:id="rId13"/>
    <p:sldId id="330" r:id="rId14"/>
    <p:sldId id="329" r:id="rId15"/>
    <p:sldId id="331" r:id="rId16"/>
    <p:sldId id="324" r:id="rId17"/>
    <p:sldId id="332" r:id="rId18"/>
    <p:sldId id="301" r:id="rId19"/>
    <p:sldId id="335" r:id="rId20"/>
    <p:sldId id="333" r:id="rId21"/>
    <p:sldId id="303" r:id="rId22"/>
    <p:sldId id="314" r:id="rId23"/>
    <p:sldId id="325" r:id="rId24"/>
    <p:sldId id="326" r:id="rId25"/>
    <p:sldId id="317" r:id="rId26"/>
    <p:sldId id="305" r:id="rId27"/>
    <p:sldId id="336" r:id="rId28"/>
    <p:sldId id="291" r:id="rId29"/>
    <p:sldId id="309" r:id="rId30"/>
    <p:sldId id="337" r:id="rId31"/>
    <p:sldId id="286" r:id="rId32"/>
    <p:sldId id="284" r:id="rId3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cat>
            <c:strRef>
              <c:f>Sheet1!$A$3:$A$9</c:f>
              <c:strCache>
                <c:ptCount val="7"/>
                <c:pt idx="0">
                  <c:v>EU MS</c:v>
                </c:pt>
                <c:pt idx="1">
                  <c:v>NEW MS</c:v>
                </c:pt>
                <c:pt idx="2">
                  <c:v>ENLARG/ASSOC</c:v>
                </c:pt>
                <c:pt idx="3">
                  <c:v>ENP COUNTRIES</c:v>
                </c:pt>
                <c:pt idx="4">
                  <c:v>JRC INSTITUTES</c:v>
                </c:pt>
                <c:pt idx="5">
                  <c:v>OTHER</c:v>
                </c:pt>
                <c:pt idx="6">
                  <c:v>TBD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8</c:v>
                </c:pt>
                <c:pt idx="1">
                  <c:v>3</c:v>
                </c:pt>
                <c:pt idx="2">
                  <c:v>10</c:v>
                </c:pt>
                <c:pt idx="3">
                  <c:v>2</c:v>
                </c:pt>
                <c:pt idx="4">
                  <c:v>15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dLbls>
          <c:showVal val="1"/>
        </c:dLbls>
        <c:gapWidth val="75"/>
        <c:shape val="box"/>
        <c:axId val="46043136"/>
        <c:axId val="46044672"/>
        <c:axId val="0"/>
      </c:bar3DChart>
      <c:catAx>
        <c:axId val="46043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="1"/>
            </a:pPr>
            <a:endParaRPr lang="hu-HU"/>
          </a:p>
        </c:txPr>
        <c:crossAx val="46044672"/>
        <c:crosses val="autoZero"/>
        <c:auto val="1"/>
        <c:lblAlgn val="ctr"/>
        <c:lblOffset val="100"/>
      </c:catAx>
      <c:valAx>
        <c:axId val="46044672"/>
        <c:scaling>
          <c:orientation val="minMax"/>
        </c:scaling>
        <c:axPos val="l"/>
        <c:numFmt formatCode="General" sourceLinked="1"/>
        <c:majorTickMark val="none"/>
        <c:tickLblPos val="nextTo"/>
        <c:crossAx val="4604313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D32B52-BF67-43C1-BDA8-1B6FDDC0EF80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B7865E-05E9-41B5-8708-125192B72C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7782-9B1F-4538-BBD0-25ED692211F2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CB02-C636-46A5-8875-D20F221764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0ACD-BDDA-4DB1-97DC-49FE472D087E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9D86-2CEA-42FB-BA90-D05A5E0D54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03C32-F7C8-4A85-B842-0E6A6A348BEB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3A76-1B31-4726-A5D6-75B3DAA0C7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1549-E683-44F4-8FA7-C0790F6D0561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A277-1C15-45ED-A1A6-E5A4106906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99A9E63-3C61-4562-BFAC-1351C12012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A9D1CBB-1CCB-4FBA-BA9A-0C3C1AC368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53297E5-50A1-44BA-B4D5-BE2B9591BC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DFA4EA0-E382-4CF1-BC7A-E9FEFC7776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D74B65A-3C19-441E-8904-F1E5C2EE3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7E80685-911A-48BF-BD74-BB205C36B7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B49800A-0D92-4D85-B288-CDF152955F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F08A-F62C-4F98-AD59-A93C1ECA9831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8E72-D2C0-4D2E-8428-E6CAA0F864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13BCE65-83DB-4386-A04A-59F8AC8F5A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77ED2DD-6A33-44FA-995E-FB939CB26E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2CB2AEF-B288-4A85-926D-8357D913F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A068-6E82-489E-8CEE-AE6D9FFCE340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D32F-5A95-48C3-876C-B223D1D757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F6F7-8FAC-4931-8A24-F26892A44123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41C0-59CC-45D6-A674-B7C4AF40F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8D8C4-F07C-4E28-BF2D-765E0FB4D56A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FD378-533C-4BEE-B9DD-F8F2DA7BE5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0A65C-0E2E-4FEB-BDC4-60EC82723E9C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5969-E12B-4CEF-B59F-76565EB011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5BD6F-121E-44FA-9CC3-A1B7C7DADF91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B711-75BB-4243-BA39-B1965E3A937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4D7A-3F99-4340-996C-2E833E16D219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6C77-C67B-403D-A3BF-DD0FF6EC5C6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715D2-B22E-44CF-B262-E9BCEA798C14}" type="datetimeFigureOut">
              <a:rPr lang="de-DE"/>
              <a:pPr>
                <a:defRPr/>
              </a:pPr>
              <a:t>08.06.2015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D04A14-9AB5-4706-A474-FE44F537C4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htec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27" name="Rechtec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28" name="Rechtec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29" name="Rechteck 27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244994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0" name="Rechteck 27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rgbClr val="C40009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13319" name="Picture 7" descr="Old Logo EVAL- INNO_Colors O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16350" y="260350"/>
            <a:ext cx="1511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_OK__SEE 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260350"/>
            <a:ext cx="1368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_OK__Logo background U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67625" y="260350"/>
            <a:ext cx="9366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LINES__Opacity_100__1pt for PPT__OKOK__RGB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42863" y="908050"/>
            <a:ext cx="9229726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EVAL-INNO_NEW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66975" y="1484313"/>
            <a:ext cx="44100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95288" y="6234113"/>
            <a:ext cx="8351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spAutoFit/>
          </a:bodyPr>
          <a:lstStyle>
            <a:lvl1pPr eaLnBrk="0" hangingPunct="0">
              <a:defRPr sz="3300">
                <a:solidFill>
                  <a:srgbClr val="0000A8"/>
                </a:solidFill>
                <a:latin typeface="Tahoma" pitchFamily="34" charset="0"/>
              </a:defRPr>
            </a:lvl1pPr>
            <a:lvl2pPr marL="742950" indent="-285750" eaLnBrk="0" hangingPunct="0">
              <a:defRPr sz="3300">
                <a:solidFill>
                  <a:srgbClr val="0000A8"/>
                </a:solidFill>
                <a:latin typeface="Tahoma" pitchFamily="34" charset="0"/>
              </a:defRPr>
            </a:lvl2pPr>
            <a:lvl3pPr marL="1143000" indent="-228600" eaLnBrk="0" hangingPunct="0">
              <a:defRPr sz="3300">
                <a:solidFill>
                  <a:srgbClr val="0000A8"/>
                </a:solidFill>
                <a:latin typeface="Tahoma" pitchFamily="34" charset="0"/>
              </a:defRPr>
            </a:lvl3pPr>
            <a:lvl4pPr marL="1600200" indent="-228600" eaLnBrk="0" hangingPunct="0">
              <a:defRPr sz="3300">
                <a:solidFill>
                  <a:srgbClr val="0000A8"/>
                </a:solidFill>
                <a:latin typeface="Tahoma" pitchFamily="34" charset="0"/>
              </a:defRPr>
            </a:lvl4pPr>
            <a:lvl5pPr marL="2057400" indent="-228600" eaLnBrk="0" hangingPunct="0">
              <a:defRPr sz="3300">
                <a:solidFill>
                  <a:srgbClr val="0000A8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00A8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00A8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00A8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00A8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2825"/>
              </a:spcBef>
              <a:spcAft>
                <a:spcPts val="850"/>
              </a:spcAft>
              <a:defRPr/>
            </a:pPr>
            <a:r>
              <a:rPr lang="en-GB" sz="3200" smtClean="0">
                <a:solidFill>
                  <a:srgbClr val="C40009"/>
                </a:solidFill>
                <a:cs typeface="+mn-cs"/>
              </a:rPr>
              <a:t>www.eval-inno.eu</a:t>
            </a:r>
            <a:endParaRPr lang="en-US" sz="3200" smtClean="0">
              <a:solidFill>
                <a:srgbClr val="C4000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000A8"/>
          </a:solidFill>
          <a:latin typeface="Tahom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000BF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BCBFF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53734"/>
        </a:buClr>
        <a:buChar char="•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953734"/>
        </a:buClr>
        <a:buChar char="•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953734"/>
        </a:buClr>
        <a:buChar char="•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953734"/>
        </a:buClr>
        <a:buChar char="•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953734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80125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B20B32A3-4157-47D0-B0DC-E4F1FD64E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 w="9525">
            <a:solidFill>
              <a:srgbClr val="37ACDE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srgbClr val="FFFFFF"/>
              </a:solidFill>
              <a:latin typeface="+mn-lt"/>
              <a:ea typeface="MS PGothic" pitchFamily="34" charset="-128"/>
              <a:cs typeface="+mn-cs"/>
            </a:endParaRPr>
          </a:p>
        </p:txBody>
      </p:sp>
      <p:pic>
        <p:nvPicPr>
          <p:cNvPr id="25608" name="Picture 10" descr="JRC_Slides_Footer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4297363" y="6446838"/>
            <a:ext cx="639762" cy="4143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</p:pic>
      <p:pic>
        <p:nvPicPr>
          <p:cNvPr id="25609" name="Picture 1" descr="JRC_Slides_Logo_EN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Relationship Id="rId5" Type="http://schemas.openxmlformats.org/officeDocument/2006/relationships/hyperlink" Target="mailto:JRC-ENLARGEMENT@ec.europa.eu" TargetMode="External"/><Relationship Id="rId4" Type="http://schemas.openxmlformats.org/officeDocument/2006/relationships/hyperlink" Target="https://ec.europa.eu/jrc/en/working-with-us/enlargement-and-integra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>
                <a:latin typeface="Arial" charset="0"/>
                <a:cs typeface="Arial" charset="0"/>
              </a:rPr>
              <a:t>Welcome</a:t>
            </a:r>
            <a:endParaRPr lang="de-AT" b="1" smtClean="0">
              <a:latin typeface="Arial" charset="0"/>
              <a:cs typeface="Arial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Steering Platform on Research for </a:t>
            </a:r>
          </a:p>
          <a:p>
            <a:pPr marL="0" indent="0" algn="ctr"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Western Balkan Countries</a:t>
            </a:r>
          </a:p>
          <a:p>
            <a:pPr marL="0" indent="0" algn="ctr"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Budapest, June 8-9, 2015</a:t>
            </a:r>
            <a:endParaRPr lang="de-A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Kosovo*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Policy actions</a:t>
            </a:r>
          </a:p>
          <a:p>
            <a:pPr marL="268288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Initiation of the development of regulations and standards for certification of scientific journals in Kosovo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Legislative initiatives - development of the legal and strategic framework</a:t>
            </a:r>
          </a:p>
          <a:p>
            <a:pPr marL="268288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Initiation of drafting the Law on Innovation and Technology </a:t>
            </a:r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47107" name="Textfeld 3"/>
          <p:cNvSpPr txBox="1">
            <a:spLocks noChangeArrowheads="1"/>
          </p:cNvSpPr>
          <p:nvPr/>
        </p:nvSpPr>
        <p:spPr bwMode="auto">
          <a:xfrm>
            <a:off x="461963" y="6227763"/>
            <a:ext cx="813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* This designation is without prejudice to positions on status, and is in line with UNSCR 1244 and the ICJ Opinion on the Kosovo declaration of independence.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Kosovo*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Important events, meetings, training activities</a:t>
            </a:r>
          </a:p>
          <a:p>
            <a:pPr marL="392113" indent="-157163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Organization of one-day International Conference on Higher Education and Research, with invited speakers from region and international countries (Albania, </a:t>
            </a:r>
            <a:r>
              <a:rPr lang="en-US" dirty="0" smtClean="0"/>
              <a:t>FYR of Macedonia</a:t>
            </a:r>
            <a:r>
              <a:rPr lang="en-US" dirty="0"/>
              <a:t>, Montenegro, Greece, </a:t>
            </a:r>
            <a:r>
              <a:rPr lang="en-US" dirty="0" smtClean="0"/>
              <a:t>UK, etc.). </a:t>
            </a:r>
            <a:r>
              <a:rPr lang="en-US" dirty="0"/>
              <a:t>The conference gathered more than 200 participants (academics, government, research institutions, </a:t>
            </a:r>
            <a:r>
              <a:rPr lang="en-US" dirty="0" smtClean="0"/>
              <a:t>etc.);</a:t>
            </a:r>
            <a:endParaRPr lang="en-US" dirty="0"/>
          </a:p>
          <a:p>
            <a:pPr marL="392113" indent="-157163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Organization of four-day international research conference, with participation of more than 300 speakers and researchers from the region (Albania, </a:t>
            </a:r>
            <a:r>
              <a:rPr lang="en-US" dirty="0" smtClean="0"/>
              <a:t>FYR of Macedonia</a:t>
            </a:r>
            <a:r>
              <a:rPr lang="en-US" dirty="0"/>
              <a:t>, Montenegro) and EU countries (Greece, Romania, Estonia, </a:t>
            </a:r>
            <a:r>
              <a:rPr lang="en-US" dirty="0" smtClean="0"/>
              <a:t>etc.);</a:t>
            </a:r>
            <a:endParaRPr lang="en-US" dirty="0"/>
          </a:p>
          <a:p>
            <a:pPr marL="392113" indent="-157163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Kosovo*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92113" indent="-157163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ea typeface="Times New Roman"/>
                <a:cs typeface="Times New Roman"/>
              </a:rPr>
              <a:t>In </a:t>
            </a:r>
            <a:r>
              <a:rPr lang="en-US" dirty="0">
                <a:ea typeface="Times New Roman"/>
                <a:cs typeface="Times New Roman"/>
              </a:rPr>
              <a:t>the bilateral </a:t>
            </a:r>
            <a:r>
              <a:rPr lang="en-US" dirty="0" smtClean="0">
                <a:ea typeface="Times New Roman"/>
                <a:cs typeface="Times New Roman"/>
              </a:rPr>
              <a:t>agreement/partnership </a:t>
            </a:r>
            <a:r>
              <a:rPr lang="en-US" dirty="0">
                <a:ea typeface="Times New Roman"/>
                <a:cs typeface="Times New Roman"/>
              </a:rPr>
              <a:t>with Austrian institutions:</a:t>
            </a:r>
          </a:p>
          <a:p>
            <a:pPr marL="1022350" algn="just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lang="en-US" dirty="0">
                <a:ea typeface="Times New Roman"/>
                <a:cs typeface="Times New Roman"/>
              </a:rPr>
              <a:t>Two-day training of Kosovo NCPs and exchange of practices with Austrian partners;</a:t>
            </a:r>
          </a:p>
          <a:p>
            <a:pPr marL="1022350" algn="just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lang="en-US" dirty="0">
                <a:ea typeface="Times New Roman"/>
                <a:cs typeface="Times New Roman"/>
              </a:rPr>
              <a:t>2 Day Workshop on “How to make your organization/ country fit for Participating in international R&amp;I </a:t>
            </a:r>
            <a:r>
              <a:rPr lang="en-GB" dirty="0" smtClean="0">
                <a:ea typeface="Times New Roman"/>
                <a:cs typeface="Times New Roman"/>
              </a:rPr>
              <a:t>Programmes</a:t>
            </a:r>
            <a:r>
              <a:rPr lang="en-US" dirty="0" smtClean="0">
                <a:ea typeface="Times New Roman"/>
                <a:cs typeface="Times New Roman"/>
              </a:rPr>
              <a:t>”, </a:t>
            </a:r>
            <a:r>
              <a:rPr lang="en-US" dirty="0">
                <a:ea typeface="Times New Roman"/>
                <a:cs typeface="Times New Roman"/>
              </a:rPr>
              <a:t>targeting researchers and stakeholders;</a:t>
            </a:r>
          </a:p>
          <a:p>
            <a:pPr marL="1022350" algn="just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lang="en-US" dirty="0">
                <a:ea typeface="Times New Roman"/>
                <a:cs typeface="Times New Roman"/>
              </a:rPr>
              <a:t>Four-day training visit for 9 evaluators (scientific councils and Ministry officials) of R&amp;D </a:t>
            </a:r>
            <a:r>
              <a:rPr lang="en-GB" dirty="0" smtClean="0">
                <a:ea typeface="Times New Roman"/>
                <a:cs typeface="Times New Roman"/>
              </a:rPr>
              <a:t>programmes/projects</a:t>
            </a:r>
            <a:r>
              <a:rPr lang="en-US" dirty="0" smtClean="0">
                <a:ea typeface="Times New Roman"/>
                <a:cs typeface="Times New Roman"/>
              </a:rPr>
              <a:t> </a:t>
            </a:r>
            <a:r>
              <a:rPr lang="en-US" dirty="0">
                <a:ea typeface="Times New Roman"/>
                <a:cs typeface="Times New Roman"/>
              </a:rPr>
              <a:t>in Austrian R&amp;D institutions;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Kosovo*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Development of international cooperation and actions on integration into ERA</a:t>
            </a:r>
          </a:p>
          <a:p>
            <a:pPr marL="268288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Bilateral Agreement with the Scientific and Technological Research Council of Turkey (</a:t>
            </a:r>
            <a:r>
              <a:rPr lang="en-US" dirty="0" smtClean="0"/>
              <a:t>TUBITAK) </a:t>
            </a:r>
            <a:r>
              <a:rPr lang="en-US" dirty="0"/>
              <a:t>for supporting mobility of researchers between two countries;</a:t>
            </a:r>
          </a:p>
          <a:p>
            <a:pPr marL="268288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- Bilateral Agreement with Republic of Albania for cooperation in Higher Education and Research</a:t>
            </a:r>
            <a:r>
              <a:rPr lang="en-US" sz="3600" dirty="0"/>
              <a:t>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FYR of Macedonia</a:t>
            </a:r>
          </a:p>
        </p:txBody>
      </p:sp>
      <p:sp>
        <p:nvSpPr>
          <p:cNvPr id="512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First Innovation funds awarded – 16 SMEs granted with 30.000 euro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Agreement for skills and innovation with World Bank (about 20 mil. Euro/9 for the fund)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Establishment of a Department for EU Framework Programmes 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Implementation of the IPA I project Development of the Capacity for Participation in H2020 (September-October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FYR of Macedonia (cont.)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Info Day - MSCA hold in May 2015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Info Day - Spreading Excellence Widening Participation foreseen for October/November 2015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Montenegro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Full membership in COST – May 2015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Adoption of the Law on Amendments to the Law on Scientific &amp; Research Activity and preparation of the draft Law on innovation activities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Research and Development Subprojects (CRDS) Programme &amp; Call for the award of national scholarships for excellence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Promotion instrument : Open Door to H2020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Intensified cooperation with CERN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European integration</a:t>
            </a:r>
            <a:r>
              <a:rPr lang="en-US" altLang="en-US" dirty="0"/>
              <a:t> - </a:t>
            </a:r>
            <a:r>
              <a:rPr lang="en-GB" altLang="en-US" dirty="0"/>
              <a:t>Explanatory and bilateral screening for Chapter 25 - Science and research were successfully  accomplished on 6 October and 1 December, 2014</a:t>
            </a:r>
          </a:p>
          <a:p>
            <a:pPr algn="just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Preparations of strategic and legislative framework governing the field of research, innovation and Intellectual Property are </a:t>
            </a:r>
            <a:r>
              <a:rPr lang="en-GB" altLang="en-US" dirty="0" err="1"/>
              <a:t>ongoing</a:t>
            </a:r>
            <a:r>
              <a:rPr lang="en-GB" altLang="en-US" dirty="0"/>
              <a:t> 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GB" altLang="en-US" sz="3200" dirty="0"/>
              <a:t>“Research for Innovation 2020”  Strategy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GB" altLang="en-US" sz="3200" dirty="0"/>
              <a:t>Law on Innovation Activity </a:t>
            </a:r>
            <a:endParaRPr lang="de-AT" altLang="en-US" sz="3200" dirty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GB" altLang="en-US" sz="3200" dirty="0"/>
              <a:t>Law on Scientific and Research Activity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GB" altLang="en-US" sz="3200" dirty="0"/>
              <a:t>Set of Laws on Intellectual Property </a:t>
            </a:r>
            <a:endParaRPr lang="en-US" altLang="en-US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Serbia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Horizon 2020 first </a:t>
            </a:r>
            <a:r>
              <a:rPr lang="en-US" altLang="en-US" dirty="0" smtClean="0"/>
              <a:t>results</a:t>
            </a:r>
          </a:p>
          <a:p>
            <a:pPr algn="just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New </a:t>
            </a:r>
            <a:r>
              <a:rPr lang="en-GB" altLang="en-US" dirty="0"/>
              <a:t>national funding program will be launched by the end of October 2015</a:t>
            </a:r>
          </a:p>
          <a:p>
            <a:pPr algn="just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New IPA 2013 ″Serbia Research, Innovation and Technology Transfer Project″  will be launch  in second half of 2015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Austria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de-DE" dirty="0" smtClean="0"/>
              <a:t>Bilateral Agreement on Scientific and Technological Cooperation between Austria and Bosnia &amp; Herzegovina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de-DE" dirty="0" smtClean="0"/>
              <a:t>Launch of WBC Information Platform on Research, Technology and Innovation: WBC-RTI.info</a:t>
            </a:r>
            <a:r>
              <a:rPr lang="en-GB" altLang="de-DE" u="sng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z="4000" b="1" smtClean="0">
                <a:latin typeface="Arial" charset="0"/>
                <a:cs typeface="Arial" charset="0"/>
              </a:rPr>
              <a:t>What has been done since September 2014</a:t>
            </a:r>
            <a:endParaRPr lang="de-AT" sz="4000" smtClean="0">
              <a:latin typeface="Arial" charset="0"/>
              <a:cs typeface="Arial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Presentation of </a:t>
            </a:r>
            <a:r>
              <a:rPr lang="en-GB" b="1" smtClean="0">
                <a:latin typeface="Arial" charset="0"/>
                <a:cs typeface="Arial" charset="0"/>
              </a:rPr>
              <a:t>recent developments regarding S&amp;T cooperation in/with the WBCs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  <a:endParaRPr lang="de-A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Austria (cont.)</a:t>
            </a:r>
          </a:p>
        </p:txBody>
      </p:sp>
      <p:pic>
        <p:nvPicPr>
          <p:cNvPr id="57346" name="Inhaltsplatzhalt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00213"/>
            <a:ext cx="5187950" cy="2592387"/>
          </a:xfrm>
        </p:spPr>
      </p:pic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5076825" y="1600200"/>
            <a:ext cx="3609975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smtClean="0"/>
              <a:t>Online as of June 30, 2015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Builds upon WBC-INCO.NET platform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News &amp; Databases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New: Thematic topics in Focus, Interviews, Analyses</a:t>
            </a:r>
          </a:p>
          <a:p>
            <a:pPr>
              <a:lnSpc>
                <a:spcPct val="90000"/>
              </a:lnSpc>
            </a:pPr>
            <a:r>
              <a:rPr lang="en-US" sz="2600" smtClean="0"/>
              <a:t>Steering Platform 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Croatia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 rtlCol="0">
            <a:normAutofit fontScale="77500" lnSpcReduction="20000"/>
          </a:bodyPr>
          <a:lstStyle/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AT" altLang="x-none" sz="4600" dirty="0" smtClean="0"/>
              <a:t>International </a:t>
            </a:r>
            <a:r>
              <a:rPr lang="en-US" altLang="x-none" sz="4600" dirty="0" smtClean="0"/>
              <a:t>cooperation</a:t>
            </a:r>
            <a:endParaRPr lang="en-US" altLang="x-none" sz="40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x-none" sz="4000" dirty="0" smtClean="0"/>
              <a:t>H2020</a:t>
            </a:r>
            <a:r>
              <a:rPr lang="de-AT" altLang="x-none" sz="4000" dirty="0"/>
              <a:t>: </a:t>
            </a:r>
            <a:r>
              <a:rPr lang="hr-HR" altLang="x-none" sz="4000" dirty="0"/>
              <a:t>30 projects</a:t>
            </a:r>
            <a:r>
              <a:rPr lang="de-AT" altLang="x-none" sz="4000" dirty="0"/>
              <a:t> (3 </a:t>
            </a:r>
            <a:r>
              <a:rPr lang="en-US" altLang="x-none" sz="4000" dirty="0" smtClean="0"/>
              <a:t>as</a:t>
            </a:r>
            <a:r>
              <a:rPr lang="de-AT" altLang="x-none" sz="4000" dirty="0" smtClean="0"/>
              <a:t> </a:t>
            </a:r>
            <a:r>
              <a:rPr lang="en-US" altLang="x-none" sz="4000" dirty="0" smtClean="0"/>
              <a:t>coordinator</a:t>
            </a:r>
            <a:r>
              <a:rPr lang="de-AT" altLang="x-none" sz="4000" dirty="0" smtClean="0"/>
              <a:t>)</a:t>
            </a:r>
            <a:endParaRPr lang="hr-HR" altLang="x-none" sz="40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x-none" sz="4000" dirty="0"/>
              <a:t>EUREKA	</a:t>
            </a:r>
            <a:r>
              <a:rPr lang="de-AT" altLang="x-none" sz="4000" dirty="0"/>
              <a:t>: </a:t>
            </a:r>
            <a:r>
              <a:rPr lang="hr-HR" altLang="x-none" sz="4000" dirty="0"/>
              <a:t>3 projects</a:t>
            </a:r>
            <a:r>
              <a:rPr lang="de-AT" altLang="x-none" sz="4000" dirty="0"/>
              <a:t> </a:t>
            </a:r>
            <a:r>
              <a:rPr lang="de-AT" altLang="x-none" dirty="0"/>
              <a:t>(</a:t>
            </a:r>
            <a:r>
              <a:rPr lang="en-GB" altLang="x-none" dirty="0"/>
              <a:t>Int. Network to support the Market oriented research within Europe, Special Support for SMEs)</a:t>
            </a:r>
            <a:endParaRPr lang="hr-HR" altLang="x-none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x-none" sz="4000" dirty="0"/>
              <a:t>COST</a:t>
            </a:r>
            <a:r>
              <a:rPr lang="de-AT" altLang="x-none" sz="4000" dirty="0"/>
              <a:t>: </a:t>
            </a:r>
            <a:r>
              <a:rPr lang="hr-HR" altLang="x-none" sz="4000" dirty="0"/>
              <a:t>250 </a:t>
            </a:r>
            <a:r>
              <a:rPr lang="en-US" altLang="x-none" sz="4000" dirty="0" smtClean="0"/>
              <a:t>projects</a:t>
            </a:r>
            <a:r>
              <a:rPr lang="de-AT" altLang="x-none" sz="4000" dirty="0" smtClean="0"/>
              <a:t> </a:t>
            </a:r>
            <a:r>
              <a:rPr lang="de-AT" altLang="x-none" dirty="0"/>
              <a:t>(</a:t>
            </a:r>
            <a:r>
              <a:rPr lang="en-GB" altLang="x-none" dirty="0"/>
              <a:t>Basic Research, Networking, Bottom-up, Flexibility)</a:t>
            </a:r>
            <a:endParaRPr lang="hr-HR" altLang="x-none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x-none" sz="4000" dirty="0"/>
              <a:t>WBC</a:t>
            </a:r>
            <a:r>
              <a:rPr lang="de-AT" altLang="x-none" sz="4000" dirty="0"/>
              <a:t>: </a:t>
            </a:r>
            <a:r>
              <a:rPr lang="hr-HR" altLang="x-none" sz="4000" dirty="0"/>
              <a:t>16 with Montenegro</a:t>
            </a:r>
            <a:r>
              <a:rPr lang="de-AT" altLang="x-none" sz="4000" dirty="0"/>
              <a:t> </a:t>
            </a:r>
            <a:r>
              <a:rPr lang="de-AT" altLang="x-none" dirty="0"/>
              <a:t>(</a:t>
            </a:r>
            <a:r>
              <a:rPr lang="de-AT" altLang="x-none" dirty="0" err="1"/>
              <a:t>BiH</a:t>
            </a:r>
            <a:r>
              <a:rPr lang="de-AT" altLang="x-none" dirty="0"/>
              <a:t>, FYROM, Montenegro, </a:t>
            </a:r>
            <a:r>
              <a:rPr lang="de-AT" altLang="x-none" dirty="0" err="1"/>
              <a:t>Serbia</a:t>
            </a:r>
            <a:r>
              <a:rPr lang="de-AT" altLang="x-none" dirty="0"/>
              <a:t>)</a:t>
            </a:r>
            <a:endParaRPr lang="hr-HR" altLang="x-none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x-none" sz="4000" dirty="0"/>
              <a:t>EU</a:t>
            </a:r>
            <a:r>
              <a:rPr lang="de-AT" altLang="x-none" sz="4000" dirty="0"/>
              <a:t>: </a:t>
            </a:r>
            <a:r>
              <a:rPr lang="hr-HR" altLang="x-none" sz="4000" dirty="0"/>
              <a:t>A, D (DAAD), F, Sl</a:t>
            </a:r>
            <a:r>
              <a:rPr lang="de-AT" altLang="x-none" sz="4000" dirty="0"/>
              <a:t> </a:t>
            </a:r>
            <a:r>
              <a:rPr lang="de-AT" altLang="x-none" dirty="0"/>
              <a:t>(EU – 17, Europe </a:t>
            </a:r>
            <a:r>
              <a:rPr lang="de-AT" altLang="x-none" dirty="0" err="1"/>
              <a:t>r</a:t>
            </a:r>
            <a:r>
              <a:rPr lang="de-AT" altLang="x-none" dirty="0" err="1" smtClean="0"/>
              <a:t>est</a:t>
            </a:r>
            <a:r>
              <a:rPr lang="de-AT" altLang="x-none" dirty="0" smtClean="0"/>
              <a:t> </a:t>
            </a:r>
            <a:r>
              <a:rPr lang="de-AT" altLang="x-none" dirty="0"/>
              <a:t>– 3)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x-none" sz="4000" dirty="0"/>
              <a:t>Outside</a:t>
            </a:r>
            <a:r>
              <a:rPr lang="de-AT" altLang="x-none" sz="4000" dirty="0"/>
              <a:t> Europe: </a:t>
            </a:r>
            <a:r>
              <a:rPr lang="hr-HR" altLang="x-none" sz="4000" dirty="0"/>
              <a:t>MOU with 7 Countries</a:t>
            </a:r>
            <a:r>
              <a:rPr lang="de-AT" altLang="x-none" sz="4000" dirty="0"/>
              <a:t>, </a:t>
            </a:r>
            <a:r>
              <a:rPr lang="hr-HR" altLang="x-none" sz="4000" dirty="0" smtClean="0"/>
              <a:t>China</a:t>
            </a:r>
            <a:endParaRPr lang="hr-HR" altLang="x-non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Croatia (cont.)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x-none" sz="4300" dirty="0" smtClean="0"/>
              <a:t>WISE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 dirty="0" smtClean="0"/>
              <a:t>February </a:t>
            </a:r>
            <a:r>
              <a:rPr lang="en-GB" altLang="x-none" dirty="0"/>
              <a:t>26, 2015: the Government of the Republic of Croatia has approved the Draft of our Agreement on the </a:t>
            </a:r>
            <a:r>
              <a:rPr lang="en-GB" altLang="x-none" b="1" dirty="0"/>
              <a:t>Western Balkan Research and Innovation Centre – WISE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 dirty="0" smtClean="0"/>
              <a:t>July </a:t>
            </a:r>
            <a:r>
              <a:rPr lang="en-GB" altLang="x-none" dirty="0"/>
              <a:t>3, 2015:  After the meeting in Zagreb – Agreement will be officially send to countries to start the formal procedure and consequently ratify it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x-none" dirty="0" smtClean="0"/>
              <a:t>Formal </a:t>
            </a:r>
            <a:r>
              <a:rPr lang="en-GB" altLang="x-none" dirty="0"/>
              <a:t>establishment of WISE is expected by the end of 2015 - Split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Czech Republic</a:t>
            </a:r>
          </a:p>
        </p:txBody>
      </p:sp>
      <p:sp>
        <p:nvSpPr>
          <p:cNvPr id="60418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de-DE" dirty="0"/>
              <a:t>2</a:t>
            </a:r>
            <a:r>
              <a:rPr lang="en-GB" altLang="de-DE" baseline="30000" dirty="0"/>
              <a:t>nd</a:t>
            </a:r>
            <a:r>
              <a:rPr lang="en-GB" altLang="de-DE" dirty="0"/>
              <a:t> BMBF “</a:t>
            </a:r>
            <a:r>
              <a:rPr lang="en-GB" altLang="de-DE" u="sng" dirty="0"/>
              <a:t>Danube call“</a:t>
            </a:r>
            <a:r>
              <a:rPr lang="en-GB" altLang="de-DE" dirty="0"/>
              <a:t> is under preparation, addressing also WBC; ministries and funding agencies from </a:t>
            </a:r>
            <a:r>
              <a:rPr lang="en-GB" altLang="de-DE" u="sng" dirty="0"/>
              <a:t>Hungary, Moldova</a:t>
            </a:r>
            <a:r>
              <a:rPr lang="en-GB" altLang="de-DE" dirty="0"/>
              <a:t> and </a:t>
            </a:r>
            <a:r>
              <a:rPr lang="en-GB" altLang="de-DE" u="sng" dirty="0"/>
              <a:t>Serbia</a:t>
            </a:r>
            <a:r>
              <a:rPr lang="en-GB" altLang="de-DE" dirty="0"/>
              <a:t> will </a:t>
            </a:r>
            <a:r>
              <a:rPr lang="en-GB" altLang="de-DE" u="sng" dirty="0"/>
              <a:t>co-fund</a:t>
            </a:r>
            <a:r>
              <a:rPr lang="en-GB" altLang="de-DE" dirty="0"/>
              <a:t> network projects; development and establishment of innovative research networks; launch foreseen for 24 June </a:t>
            </a:r>
            <a:r>
              <a:rPr lang="en-GB" altLang="de-DE" dirty="0" smtClean="0"/>
              <a:t>2015</a:t>
            </a:r>
            <a:endParaRPr lang="en-GB" altLang="de-DE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de-DE" dirty="0"/>
              <a:t>BMBF-call “</a:t>
            </a:r>
            <a:r>
              <a:rPr lang="en-GB" altLang="de-DE" u="sng" dirty="0"/>
              <a:t>International Cooperation in Education and Research</a:t>
            </a:r>
            <a:r>
              <a:rPr lang="en-GB" altLang="de-DE" dirty="0"/>
              <a:t> - Central, Eastern and South Eastern European Region” is open until December 29, 2017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de-DE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Germany (cont.)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BMBF-call </a:t>
            </a:r>
            <a:r>
              <a:rPr lang="en-GB" altLang="de-DE" u="sng" smtClean="0"/>
              <a:t>“Establishment and Expansion of Joint Research Structures in Europe”</a:t>
            </a:r>
            <a:r>
              <a:rPr lang="en-GB" altLang="de-DE" smtClean="0"/>
              <a:t> was launched successfully with 117 applications; addressing also WBC; evaluation procedure currently still ongoing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Hungary</a:t>
            </a:r>
          </a:p>
        </p:txBody>
      </p:sp>
      <p:sp>
        <p:nvSpPr>
          <p:cNvPr id="63490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Slovenia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altLang="sl-SI" dirty="0"/>
              <a:t>Programs for S&amp;T cooperation with Bosnia and Herzegovina, Montenegro and Serbia for the period 2014-2015 are in process of realization (with BiH 38, with Serbia 68 and with Montenegro 18 bilateral projects are co-financed);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sl-SI" dirty="0"/>
              <a:t>Calls for proposals for S&amp;T cooperation for the period 201</a:t>
            </a:r>
            <a:r>
              <a:rPr lang="sl-SI" altLang="sl-SI" dirty="0"/>
              <a:t>6</a:t>
            </a:r>
            <a:r>
              <a:rPr lang="en-US" altLang="sl-SI" dirty="0"/>
              <a:t> – 201</a:t>
            </a:r>
            <a:r>
              <a:rPr lang="sl-SI" altLang="sl-SI" dirty="0"/>
              <a:t>7</a:t>
            </a:r>
            <a:r>
              <a:rPr lang="en-US" altLang="sl-SI" dirty="0"/>
              <a:t> with Bosnia and Herzegovina, Serbia and Montenegro were published</a:t>
            </a:r>
            <a:r>
              <a:rPr lang="sl-SI" altLang="sl-SI" dirty="0"/>
              <a:t> in spring 2015; </a:t>
            </a:r>
            <a:r>
              <a:rPr lang="en-US" altLang="sl-SI" dirty="0"/>
              <a:t> </a:t>
            </a:r>
            <a:endParaRPr lang="sl-SI" altLang="sl-SI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Slovenia (cont.)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mtClean="0"/>
              <a:t>J</a:t>
            </a:r>
            <a:r>
              <a:rPr lang="en-GB" altLang="sl-SI" smtClean="0"/>
              <a:t>oint board meetings are planned to be held at the end of the year 201</a:t>
            </a:r>
            <a:r>
              <a:rPr lang="sl-SI" altLang="sl-SI" smtClean="0"/>
              <a:t>5;</a:t>
            </a:r>
          </a:p>
          <a:p>
            <a:r>
              <a:rPr lang="sl-SI" altLang="sl-SI" smtClean="0"/>
              <a:t>MIZS actively participate in DANUBE-INCO.NET.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Other members and stakeholders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3000" smtClean="0"/>
              <a:t>CEI</a:t>
            </a:r>
          </a:p>
          <a:p>
            <a:pPr>
              <a:lnSpc>
                <a:spcPct val="80000"/>
              </a:lnSpc>
            </a:pPr>
            <a:r>
              <a:rPr lang="hr-HR" sz="3000" smtClean="0"/>
              <a:t>COST</a:t>
            </a:r>
            <a:endParaRPr lang="de-AT" sz="3000" smtClean="0"/>
          </a:p>
          <a:p>
            <a:pPr>
              <a:lnSpc>
                <a:spcPct val="80000"/>
              </a:lnSpc>
            </a:pPr>
            <a:r>
              <a:rPr lang="de-AT" sz="3000" smtClean="0"/>
              <a:t>DANUBE-INCO.NET</a:t>
            </a:r>
            <a:endParaRPr lang="hr-HR" sz="3000" smtClean="0"/>
          </a:p>
          <a:p>
            <a:pPr>
              <a:lnSpc>
                <a:spcPct val="80000"/>
              </a:lnSpc>
            </a:pPr>
            <a:r>
              <a:rPr lang="hr-HR" sz="3000" smtClean="0"/>
              <a:t>DTP</a:t>
            </a:r>
          </a:p>
          <a:p>
            <a:pPr>
              <a:lnSpc>
                <a:spcPct val="80000"/>
              </a:lnSpc>
            </a:pPr>
            <a:r>
              <a:rPr lang="hr-HR" sz="3000" smtClean="0"/>
              <a:t>EIT</a:t>
            </a:r>
            <a:endParaRPr lang="de-AT" sz="3000" smtClean="0"/>
          </a:p>
          <a:p>
            <a:pPr>
              <a:lnSpc>
                <a:spcPct val="80000"/>
              </a:lnSpc>
            </a:pPr>
            <a:r>
              <a:rPr lang="en-GB" sz="3000" smtClean="0"/>
              <a:t>EUSDR PA7</a:t>
            </a:r>
            <a:endParaRPr lang="hr-HR" sz="3000" smtClean="0"/>
          </a:p>
          <a:p>
            <a:pPr>
              <a:lnSpc>
                <a:spcPct val="80000"/>
              </a:lnSpc>
            </a:pPr>
            <a:r>
              <a:rPr lang="hr-HR" sz="3000" smtClean="0"/>
              <a:t>RCC</a:t>
            </a:r>
          </a:p>
          <a:p>
            <a:pPr>
              <a:lnSpc>
                <a:spcPct val="80000"/>
              </a:lnSpc>
            </a:pPr>
            <a:r>
              <a:rPr lang="hr-HR" sz="3000" smtClean="0"/>
              <a:t>UNESCO</a:t>
            </a:r>
          </a:p>
          <a:p>
            <a:pPr>
              <a:lnSpc>
                <a:spcPct val="80000"/>
              </a:lnSpc>
            </a:pPr>
            <a:endParaRPr lang="hr-HR" sz="3000" smtClean="0"/>
          </a:p>
          <a:p>
            <a:pPr>
              <a:lnSpc>
                <a:spcPct val="80000"/>
              </a:lnSpc>
            </a:pPr>
            <a:endParaRPr lang="hr-HR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European Commission – DG Research and Innovation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alt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Workshops on technical assistance H2020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Starting assessment of first H2020 results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Adoption of ERA roadmap: enlargement countries should contribute!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Preparing Workshop after Summer (November)  on EU acquis topic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Thank you for your attention!</a:t>
            </a:r>
            <a:br>
              <a:rPr lang="de-DE" smtClean="0"/>
            </a:b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EC / Joint Research Centre</a:t>
            </a:r>
            <a:endParaRPr lang="en-US" smtClean="0"/>
          </a:p>
        </p:txBody>
      </p:sp>
      <p:sp>
        <p:nvSpPr>
          <p:cNvPr id="40962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…see next slide…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81013" y="1290638"/>
            <a:ext cx="7127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JRC support to Enlargement and Associated countries to Horizon 2020  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1930400"/>
            <a:ext cx="4464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GB" sz="1600" b="1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Enlargement and Integration Action (E&amp;IA) 2015</a:t>
            </a:r>
          </a:p>
        </p:txBody>
      </p:sp>
      <p:sp>
        <p:nvSpPr>
          <p:cNvPr id="41987" name="Right Arrow 4"/>
          <p:cNvSpPr>
            <a:spLocks noChangeArrowheads="1"/>
          </p:cNvSpPr>
          <p:nvPr/>
        </p:nvSpPr>
        <p:spPr bwMode="auto">
          <a:xfrm>
            <a:off x="4572000" y="198755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175"/>
            <a:endParaRPr lang="en-GB" sz="12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1988" name="Right Arrow 7"/>
          <p:cNvSpPr>
            <a:spLocks noChangeArrowheads="1"/>
          </p:cNvSpPr>
          <p:nvPr/>
        </p:nvSpPr>
        <p:spPr bwMode="auto">
          <a:xfrm>
            <a:off x="4679950" y="2014538"/>
            <a:ext cx="431800" cy="169862"/>
          </a:xfrm>
          <a:prstGeom prst="rightArrow">
            <a:avLst>
              <a:gd name="adj1" fmla="val 50000"/>
              <a:gd name="adj2" fmla="val 4979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175"/>
            <a:endParaRPr lang="en-GB" sz="1200" b="1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41989" name="TextBox 8"/>
          <p:cNvSpPr txBox="1">
            <a:spLocks noChangeArrowheads="1"/>
          </p:cNvSpPr>
          <p:nvPr/>
        </p:nvSpPr>
        <p:spPr bwMode="auto">
          <a:xfrm>
            <a:off x="5197475" y="1930400"/>
            <a:ext cx="39465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Arial Narrow" pitchFamily="34" charset="0"/>
              </a:rPr>
              <a:t>44 workshops, advanced trainings, summer schools</a:t>
            </a:r>
          </a:p>
          <a:p>
            <a:endParaRPr lang="en-GB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5034581" y="2801637"/>
          <a:ext cx="4054777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91" name="Down Arrow 12"/>
          <p:cNvSpPr>
            <a:spLocks noChangeArrowheads="1"/>
          </p:cNvSpPr>
          <p:nvPr/>
        </p:nvSpPr>
        <p:spPr bwMode="auto">
          <a:xfrm>
            <a:off x="6011863" y="2582863"/>
            <a:ext cx="215900" cy="436562"/>
          </a:xfrm>
          <a:prstGeom prst="downArrow">
            <a:avLst>
              <a:gd name="adj1" fmla="val 50000"/>
              <a:gd name="adj2" fmla="val 50083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175"/>
            <a:endParaRPr lang="en-GB" sz="1200" b="1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41992" name="TextBox 13"/>
          <p:cNvSpPr txBox="1">
            <a:spLocks noChangeArrowheads="1"/>
          </p:cNvSpPr>
          <p:nvPr/>
        </p:nvSpPr>
        <p:spPr bwMode="auto">
          <a:xfrm>
            <a:off x="6443663" y="2540000"/>
            <a:ext cx="919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rgbClr val="000000"/>
                </a:solidFill>
                <a:latin typeface="Verdana" pitchFamily="34" charset="0"/>
              </a:rPr>
              <a:t>Location</a:t>
            </a:r>
          </a:p>
        </p:txBody>
      </p:sp>
      <p:sp>
        <p:nvSpPr>
          <p:cNvPr id="41993" name="TextBox 14"/>
          <p:cNvSpPr txBox="1">
            <a:spLocks noChangeArrowheads="1"/>
          </p:cNvSpPr>
          <p:nvPr/>
        </p:nvSpPr>
        <p:spPr bwMode="auto">
          <a:xfrm>
            <a:off x="481013" y="2546350"/>
            <a:ext cx="3659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00B050"/>
                </a:solidFill>
                <a:latin typeface="Arial Narrow" pitchFamily="34" charset="0"/>
              </a:rPr>
              <a:t>Sectors/macro-topics</a:t>
            </a:r>
          </a:p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Environment, agriculture, innovation, infrastructures, energy, standardisation, health and nuclear, </a:t>
            </a:r>
          </a:p>
          <a:p>
            <a:endParaRPr lang="en-GB" sz="1600" b="1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41994" name="Picture 7" descr="H:\My Documents\Presentations\Omini 3D\lezion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3813" y="4652963"/>
            <a:ext cx="20304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5" name="Rectangle 17"/>
          <p:cNvSpPr>
            <a:spLocks noChangeArrowheads="1"/>
          </p:cNvSpPr>
          <p:nvPr/>
        </p:nvSpPr>
        <p:spPr bwMode="auto">
          <a:xfrm>
            <a:off x="488950" y="3890963"/>
            <a:ext cx="45720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2D2D8A"/>
                </a:solidFill>
                <a:latin typeface="Arial Narrow" pitchFamily="34" charset="0"/>
              </a:rPr>
              <a:t>Info: </a:t>
            </a:r>
          </a:p>
          <a:p>
            <a:r>
              <a:rPr lang="en-GB" sz="1200" b="1">
                <a:solidFill>
                  <a:srgbClr val="2D2D8A"/>
                </a:solidFill>
                <a:latin typeface="Arial Narrow" pitchFamily="34" charset="0"/>
                <a:hlinkClick r:id="rId4"/>
              </a:rPr>
              <a:t>https://ec.europa.eu/jrc/en/working-with-us/enlargement-and-integration</a:t>
            </a:r>
            <a:endParaRPr lang="en-GB" sz="1200" b="1">
              <a:solidFill>
                <a:srgbClr val="2D2D8A"/>
              </a:solidFill>
              <a:latin typeface="Arial Narrow" pitchFamily="34" charset="0"/>
            </a:endParaRPr>
          </a:p>
          <a:p>
            <a:r>
              <a:rPr lang="en-GB" sz="1200" b="1">
                <a:solidFill>
                  <a:srgbClr val="2D2D8A"/>
                </a:solidFill>
                <a:latin typeface="Arial Narrow" pitchFamily="34" charset="0"/>
                <a:hlinkClick r:id="rId5"/>
              </a:rPr>
              <a:t>JRC-ENLARGEMENT@ec.europa.eu</a:t>
            </a:r>
            <a:endParaRPr lang="en-GB" sz="1200" b="1">
              <a:solidFill>
                <a:srgbClr val="2D2D8A"/>
              </a:solidFill>
              <a:latin typeface="Arial Narrow" pitchFamily="34" charset="0"/>
            </a:endParaRPr>
          </a:p>
          <a:p>
            <a:endParaRPr lang="en-GB" sz="1200" b="1">
              <a:solidFill>
                <a:srgbClr val="2D2D8A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Albania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The draft strategy of Higher Education and Scientific Research is in the process of consultation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Decision of the Council of Ministers (DCM) nr. 406 date 13/05/2015 “On Innovation Fund”.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Draft DCM “On Voucher Schemes”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19 May 2015 – launch of the Triple Helix Competition in Albania; organised by OECD &amp;</a:t>
            </a:r>
            <a:r>
              <a:rPr lang="en-GB" altLang="en-US" dirty="0" smtClean="0"/>
              <a:t>MEDTTE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Albania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21 May 2015 -  The second meeting of Governing Board (GB) of the SEE 2020 Strategy on Annual Report and Implementation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October </a:t>
            </a:r>
            <a:r>
              <a:rPr lang="en-GB" altLang="en-US" dirty="0"/>
              <a:t>– November 2014 Information Days for European programmes organised by ARTI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January </a:t>
            </a:r>
            <a:r>
              <a:rPr lang="en-US" altLang="en-US" dirty="0"/>
              <a:t>– May 2015 – Training Days organized by ARTI at different universities for Horizon 2020 &amp; </a:t>
            </a:r>
            <a:r>
              <a:rPr lang="en-US" altLang="en-US" dirty="0" err="1"/>
              <a:t>Euraxess</a:t>
            </a:r>
            <a:r>
              <a:rPr lang="en-US" altLang="en-US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On 17 April 2015 - Albania became officially part of the EEN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Bosnia and Herzegovina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s-Latn-BA" dirty="0"/>
              <a:t>New minister of Civil Affairs, Mr. Adil Osmanović, appointed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s-Latn-BA" dirty="0"/>
              <a:t>Stabilisation and Association Agreement between B&amp;H and EU entered into force on 1 June 2015</a:t>
            </a: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Bosnia and Herzegovina’s chairmanship of the Committee of Ministers of the Council of Europe</a:t>
            </a:r>
            <a:r>
              <a:rPr lang="bs-Latn-BA" dirty="0"/>
              <a:t>, from 19 May</a:t>
            </a: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s-Latn-BA" dirty="0"/>
              <a:t>Bilateral S&amp;T Agreements with Turkey sign on 20 May; Bilateral Agreement with Austria ready for </a:t>
            </a:r>
            <a:r>
              <a:rPr lang="bs-Latn-BA" dirty="0" smtClean="0"/>
              <a:t>signature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Bosnia and Herzegovina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s-Latn-BA" dirty="0"/>
              <a:t>S&amp;T Strategy of B&amp;H : WG nominated, the Strategy will be adopted in 2015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Participation </a:t>
            </a:r>
            <a:r>
              <a:rPr lang="bs-Latn-BA" dirty="0"/>
              <a:t>in</a:t>
            </a:r>
            <a:r>
              <a:rPr lang="en-US" dirty="0"/>
              <a:t> ERAC</a:t>
            </a:r>
            <a:r>
              <a:rPr lang="bs-Latn-BA" dirty="0"/>
              <a:t>, SGHRM, HG, JRC, EUREKA, COST, NCP and PC</a:t>
            </a:r>
            <a:r>
              <a:rPr lang="en-US" dirty="0"/>
              <a:t> meetings</a:t>
            </a:r>
            <a:endParaRPr lang="bs-Latn-BA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VAL-INNO Title Page">
  <a:themeElements>
    <a:clrScheme name="EVAL-INNO Title Page 1">
      <a:dk1>
        <a:srgbClr val="000000"/>
      </a:dk1>
      <a:lt1>
        <a:srgbClr val="FFFFFF"/>
      </a:lt1>
      <a:dk2>
        <a:srgbClr val="FF0000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632423"/>
      </a:folHlink>
    </a:clrScheme>
    <a:fontScheme name="EVAL-INNO Title P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VAL-INNO Title Page 1">
        <a:dk1>
          <a:srgbClr val="000000"/>
        </a:dk1>
        <a:lt1>
          <a:srgbClr val="FFFFFF"/>
        </a:lt1>
        <a:dk2>
          <a:srgbClr val="FF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6324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1135</Words>
  <Application>Microsoft Office PowerPoint</Application>
  <PresentationFormat>Diavetítés a képernyőre (4:3 oldalarány)</PresentationFormat>
  <Paragraphs>133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Tervezősablon</vt:lpstr>
      </vt:variant>
      <vt:variant>
        <vt:i4>13</vt:i4>
      </vt:variant>
      <vt:variant>
        <vt:lpstr>Diacímek</vt:lpstr>
      </vt:variant>
      <vt:variant>
        <vt:i4>30</vt:i4>
      </vt:variant>
    </vt:vector>
  </HeadingPairs>
  <TitlesOfParts>
    <vt:vector size="52" baseType="lpstr">
      <vt:lpstr>Calibri</vt:lpstr>
      <vt:lpstr>Arial</vt:lpstr>
      <vt:lpstr>Tahoma</vt:lpstr>
      <vt:lpstr>Wingdings 2</vt:lpstr>
      <vt:lpstr>Wingdings</vt:lpstr>
      <vt:lpstr>Verdana</vt:lpstr>
      <vt:lpstr>MS PGothic</vt:lpstr>
      <vt:lpstr>Arial Narrow</vt:lpstr>
      <vt:lpstr>Times New Roman</vt:lpstr>
      <vt:lpstr>Larissa</vt:lpstr>
      <vt:lpstr>EVAL-INNO Title Page</vt:lpstr>
      <vt:lpstr>Slide_Master</vt:lpstr>
      <vt:lpstr>Slide_Master</vt:lpstr>
      <vt:lpstr>Slide_Master</vt:lpstr>
      <vt:lpstr>Slide_Master</vt:lpstr>
      <vt:lpstr>Slide_Master</vt:lpstr>
      <vt:lpstr>Slide_Master</vt:lpstr>
      <vt:lpstr>Slide_Master</vt:lpstr>
      <vt:lpstr>Slide_Master</vt:lpstr>
      <vt:lpstr>Slide_Master</vt:lpstr>
      <vt:lpstr>Slide_Master</vt:lpstr>
      <vt:lpstr>Slide_Master</vt:lpstr>
      <vt:lpstr>Welcome</vt:lpstr>
      <vt:lpstr>What has been done since September 2014</vt:lpstr>
      <vt:lpstr>European Commission – DG Research and Innovation</vt:lpstr>
      <vt:lpstr>EC / Joint Research Centre</vt:lpstr>
      <vt:lpstr>5. dia</vt:lpstr>
      <vt:lpstr>Albania</vt:lpstr>
      <vt:lpstr>Albania (cont.)</vt:lpstr>
      <vt:lpstr>Bosnia and Herzegovina</vt:lpstr>
      <vt:lpstr>Bosnia and Herzegovina (cont.)</vt:lpstr>
      <vt:lpstr>Kosovo*</vt:lpstr>
      <vt:lpstr>Kosovo* (cont.)</vt:lpstr>
      <vt:lpstr>Kosovo* (cont.)</vt:lpstr>
      <vt:lpstr>Kosovo* (cont.)</vt:lpstr>
      <vt:lpstr>FYR of Macedonia</vt:lpstr>
      <vt:lpstr>FYR of Macedonia (cont.)</vt:lpstr>
      <vt:lpstr>Montenegro</vt:lpstr>
      <vt:lpstr>Serbia</vt:lpstr>
      <vt:lpstr>Serbia (cont.)</vt:lpstr>
      <vt:lpstr>Austria</vt:lpstr>
      <vt:lpstr>Austria (cont.)</vt:lpstr>
      <vt:lpstr>Croatia</vt:lpstr>
      <vt:lpstr>Croatia (cont.)</vt:lpstr>
      <vt:lpstr>Czech Republic</vt:lpstr>
      <vt:lpstr>Germany</vt:lpstr>
      <vt:lpstr>Germany (cont.)</vt:lpstr>
      <vt:lpstr>Hungary</vt:lpstr>
      <vt:lpstr>Slovenia</vt:lpstr>
      <vt:lpstr>Slovenia (cont.)</vt:lpstr>
      <vt:lpstr>Other members and stakeholders</vt:lpstr>
      <vt:lpstr>Thank you for your attention! </vt:lpstr>
    </vt:vector>
  </TitlesOfParts>
  <Company>Zentrum für soziale Innovation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Philipp Brugner</dc:creator>
  <cp:lastModifiedBy>KKI</cp:lastModifiedBy>
  <cp:revision>80</cp:revision>
  <dcterms:created xsi:type="dcterms:W3CDTF">2013-12-06T11:25:50Z</dcterms:created>
  <dcterms:modified xsi:type="dcterms:W3CDTF">2015-06-08T12:47:26Z</dcterms:modified>
</cp:coreProperties>
</file>