
<file path=[Content_Types].xml><?xml version="1.0" encoding="utf-8"?>
<Types xmlns="http://schemas.openxmlformats.org/package/2006/content-types">
  <Default Extension="png" ContentType="image/png"/>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9.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0.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1.xml" ContentType="application/vnd.openxmlformats-officedocument.theme+xml"/>
  <Override PartName="/ppt/slideLayouts/slideLayout6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 id="2147483829" r:id="rId2"/>
    <p:sldMasterId id="2147483833" r:id="rId3"/>
    <p:sldMasterId id="2147483874" r:id="rId4"/>
    <p:sldMasterId id="2147483883" r:id="rId5"/>
    <p:sldMasterId id="2147483861" r:id="rId6"/>
    <p:sldMasterId id="2147483842" r:id="rId7"/>
    <p:sldMasterId id="2147483855" r:id="rId8"/>
    <p:sldMasterId id="2147484575" r:id="rId9"/>
    <p:sldMasterId id="2147484580" r:id="rId10"/>
    <p:sldMasterId id="2147484585" r:id="rId11"/>
    <p:sldMasterId id="2147484588" r:id="rId12"/>
  </p:sldMasterIdLst>
  <p:notesMasterIdLst>
    <p:notesMasterId r:id="rId44"/>
  </p:notesMasterIdLst>
  <p:handoutMasterIdLst>
    <p:handoutMasterId r:id="rId45"/>
  </p:handoutMasterIdLst>
  <p:sldIdLst>
    <p:sldId id="586" r:id="rId13"/>
    <p:sldId id="425" r:id="rId14"/>
    <p:sldId id="493" r:id="rId15"/>
    <p:sldId id="544" r:id="rId16"/>
    <p:sldId id="624" r:id="rId17"/>
    <p:sldId id="552" r:id="rId18"/>
    <p:sldId id="625" r:id="rId19"/>
    <p:sldId id="597" r:id="rId20"/>
    <p:sldId id="620" r:id="rId21"/>
    <p:sldId id="598" r:id="rId22"/>
    <p:sldId id="602" r:id="rId23"/>
    <p:sldId id="606" r:id="rId24"/>
    <p:sldId id="394" r:id="rId25"/>
    <p:sldId id="603" r:id="rId26"/>
    <p:sldId id="435" r:id="rId27"/>
    <p:sldId id="607" r:id="rId28"/>
    <p:sldId id="604" r:id="rId29"/>
    <p:sldId id="551" r:id="rId30"/>
    <p:sldId id="622" r:id="rId31"/>
    <p:sldId id="596" r:id="rId32"/>
    <p:sldId id="623" r:id="rId33"/>
    <p:sldId id="617" r:id="rId34"/>
    <p:sldId id="618" r:id="rId35"/>
    <p:sldId id="619" r:id="rId36"/>
    <p:sldId id="608" r:id="rId37"/>
    <p:sldId id="610" r:id="rId38"/>
    <p:sldId id="611" r:id="rId39"/>
    <p:sldId id="612" r:id="rId40"/>
    <p:sldId id="621" r:id="rId41"/>
    <p:sldId id="613" r:id="rId42"/>
    <p:sldId id="287" r:id="rId43"/>
  </p:sldIdLst>
  <p:sldSz cx="9144000" cy="6858000" type="screen4x3"/>
  <p:notesSz cx="6797675" cy="9874250"/>
  <p:defaultTextStyle>
    <a:defPPr>
      <a:defRPr lang="fr-FR"/>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164">
          <p15:clr>
            <a:srgbClr val="A4A3A4"/>
          </p15:clr>
        </p15:guide>
        <p15:guide id="3" orient="horz" pos="3483">
          <p15:clr>
            <a:srgbClr val="A4A3A4"/>
          </p15:clr>
        </p15:guide>
        <p15:guide id="4" orient="horz" pos="4135">
          <p15:clr>
            <a:srgbClr val="A4A3A4"/>
          </p15:clr>
        </p15:guide>
        <p15:guide id="5" pos="2880">
          <p15:clr>
            <a:srgbClr val="A4A3A4"/>
          </p15:clr>
        </p15:guide>
        <p15:guide id="6" pos="5602">
          <p15:clr>
            <a:srgbClr val="A4A3A4"/>
          </p15:clr>
        </p15:guide>
        <p15:guide id="7" pos="2395">
          <p15:clr>
            <a:srgbClr val="A4A3A4"/>
          </p15:clr>
        </p15:guide>
        <p15:guide id="8" pos="543">
          <p15:clr>
            <a:srgbClr val="A4A3A4"/>
          </p15:clr>
        </p15:guide>
        <p15:guide id="9" pos="748">
          <p15:clr>
            <a:srgbClr val="A4A3A4"/>
          </p15:clr>
        </p15:guide>
        <p15:guide id="10" pos="5375">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2C5C1"/>
    <a:srgbClr val="CAD7FF"/>
    <a:srgbClr val="CC00FF"/>
    <a:srgbClr val="3399FF"/>
    <a:srgbClr val="FF00FF"/>
    <a:srgbClr val="FFFF66"/>
    <a:srgbClr val="0080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6207" autoAdjust="0"/>
  </p:normalViewPr>
  <p:slideViewPr>
    <p:cSldViewPr>
      <p:cViewPr varScale="1">
        <p:scale>
          <a:sx n="100" d="100"/>
          <a:sy n="100" d="100"/>
        </p:scale>
        <p:origin x="1914" y="72"/>
      </p:cViewPr>
      <p:guideLst>
        <p:guide orient="horz" pos="2160"/>
        <p:guide orient="horz" pos="164"/>
        <p:guide orient="horz" pos="3483"/>
        <p:guide orient="horz" pos="4135"/>
        <p:guide pos="2880"/>
        <p:guide pos="5602"/>
        <p:guide pos="2395"/>
        <p:guide pos="543"/>
        <p:guide pos="748"/>
        <p:guide pos="5375"/>
      </p:guideLst>
    </p:cSldViewPr>
  </p:slideViewPr>
  <p:outlineViewPr>
    <p:cViewPr>
      <p:scale>
        <a:sx n="33" d="100"/>
        <a:sy n="33" d="100"/>
      </p:scale>
      <p:origin x="0" y="6354"/>
    </p:cViewPr>
  </p:outlineViewPr>
  <p:notesTextViewPr>
    <p:cViewPr>
      <p:scale>
        <a:sx n="100" d="100"/>
        <a:sy n="100" d="100"/>
      </p:scale>
      <p:origin x="0" y="0"/>
    </p:cViewPr>
  </p:notesTextViewPr>
  <p:sorterViewPr>
    <p:cViewPr>
      <p:scale>
        <a:sx n="66" d="100"/>
        <a:sy n="66" d="100"/>
      </p:scale>
      <p:origin x="0" y="6732"/>
    </p:cViewPr>
  </p:sorterViewPr>
  <p:notesViewPr>
    <p:cSldViewPr>
      <p:cViewPr varScale="1">
        <p:scale>
          <a:sx n="89" d="100"/>
          <a:sy n="89" d="100"/>
        </p:scale>
        <p:origin x="-3780" y="-114"/>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theme" Target="theme/theme1.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1" Type="http://schemas.openxmlformats.org/officeDocument/2006/relationships/oleObject" Target="https://duna.eit.europa.eu/BI/Shared%20Documents/KIC-Partner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[KIC-Partners.xlsx]Sheet3!PivotTable1</c:name>
    <c:fmtId val="-1"/>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pivotFmt>
    </c:pivotFmts>
    <c:plotArea>
      <c:layout>
        <c:manualLayout>
          <c:layoutTarget val="inner"/>
          <c:xMode val="edge"/>
          <c:yMode val="edge"/>
          <c:x val="5.0958036973549413E-2"/>
          <c:y val="2.204793532276994E-2"/>
          <c:w val="0.78268828057812923"/>
          <c:h val="0.91199406923148385"/>
        </c:manualLayout>
      </c:layout>
      <c:barChart>
        <c:barDir val="col"/>
        <c:grouping val="clustered"/>
        <c:varyColors val="0"/>
        <c:ser>
          <c:idx val="0"/>
          <c:order val="0"/>
          <c:tx>
            <c:strRef>
              <c:f>Sheet3!$B$4:$B$5</c:f>
              <c:strCache>
                <c:ptCount val="1"/>
                <c:pt idx="0">
                  <c:v>Business</c:v>
                </c:pt>
              </c:strCache>
            </c:strRef>
          </c:tx>
          <c:spPr>
            <a:solidFill>
              <a:schemeClr val="tx2"/>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Sheet3!$A$6:$A$11</c:f>
              <c:strCache>
                <c:ptCount val="5"/>
                <c:pt idx="0">
                  <c:v>CLIMATE KIC</c:v>
                </c:pt>
                <c:pt idx="1">
                  <c:v>EIT HEALTH</c:v>
                </c:pt>
                <c:pt idx="2">
                  <c:v>EIT ICT LABS</c:v>
                </c:pt>
                <c:pt idx="3">
                  <c:v>EIT RAW MATERIALS</c:v>
                </c:pt>
                <c:pt idx="4">
                  <c:v>KIC INNOENERGY</c:v>
                </c:pt>
              </c:strCache>
            </c:strRef>
          </c:cat>
          <c:val>
            <c:numRef>
              <c:f>Sheet3!$B$6:$B$11</c:f>
              <c:numCache>
                <c:formatCode>General</c:formatCode>
                <c:ptCount val="5"/>
                <c:pt idx="0">
                  <c:v>77</c:v>
                </c:pt>
                <c:pt idx="1">
                  <c:v>21</c:v>
                </c:pt>
                <c:pt idx="2">
                  <c:v>37</c:v>
                </c:pt>
                <c:pt idx="3">
                  <c:v>33</c:v>
                </c:pt>
                <c:pt idx="4">
                  <c:v>121</c:v>
                </c:pt>
              </c:numCache>
            </c:numRef>
          </c:val>
        </c:ser>
        <c:ser>
          <c:idx val="1"/>
          <c:order val="1"/>
          <c:tx>
            <c:strRef>
              <c:f>Sheet3!$C$4:$C$5</c:f>
              <c:strCache>
                <c:ptCount val="1"/>
                <c:pt idx="0">
                  <c:v>Business, SME</c:v>
                </c:pt>
              </c:strCache>
            </c:strRef>
          </c:tx>
          <c:spPr>
            <a:solidFill>
              <a:schemeClr val="bg2"/>
            </a:solidFill>
            <a:ln>
              <a:solidFill>
                <a:srgbClr val="00B050"/>
              </a:solid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Sheet3!$A$6:$A$11</c:f>
              <c:strCache>
                <c:ptCount val="5"/>
                <c:pt idx="0">
                  <c:v>CLIMATE KIC</c:v>
                </c:pt>
                <c:pt idx="1">
                  <c:v>EIT HEALTH</c:v>
                </c:pt>
                <c:pt idx="2">
                  <c:v>EIT ICT LABS</c:v>
                </c:pt>
                <c:pt idx="3">
                  <c:v>EIT RAW MATERIALS</c:v>
                </c:pt>
                <c:pt idx="4">
                  <c:v>KIC INNOENERGY</c:v>
                </c:pt>
              </c:strCache>
            </c:strRef>
          </c:cat>
          <c:val>
            <c:numRef>
              <c:f>Sheet3!$C$6:$C$11</c:f>
              <c:numCache>
                <c:formatCode>General</c:formatCode>
                <c:ptCount val="5"/>
                <c:pt idx="0">
                  <c:v>38</c:v>
                </c:pt>
                <c:pt idx="1">
                  <c:v>1</c:v>
                </c:pt>
                <c:pt idx="2">
                  <c:v>8</c:v>
                </c:pt>
                <c:pt idx="3">
                  <c:v>3</c:v>
                </c:pt>
                <c:pt idx="4">
                  <c:v>82</c:v>
                </c:pt>
              </c:numCache>
            </c:numRef>
          </c:val>
        </c:ser>
        <c:ser>
          <c:idx val="2"/>
          <c:order val="2"/>
          <c:tx>
            <c:strRef>
              <c:f>Sheet3!$D$4:$D$5</c:f>
              <c:strCache>
                <c:ptCount val="1"/>
                <c:pt idx="0">
                  <c:v>Cities, Regions, NGOs</c:v>
                </c:pt>
              </c:strCache>
            </c:strRef>
          </c:tx>
          <c:spPr>
            <a:solidFill>
              <a:schemeClr val="tx2">
                <a:lumMod val="40000"/>
                <a:lumOff val="60000"/>
              </a:schemeClr>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Sheet3!$A$6:$A$11</c:f>
              <c:strCache>
                <c:ptCount val="5"/>
                <c:pt idx="0">
                  <c:v>CLIMATE KIC</c:v>
                </c:pt>
                <c:pt idx="1">
                  <c:v>EIT HEALTH</c:v>
                </c:pt>
                <c:pt idx="2">
                  <c:v>EIT ICT LABS</c:v>
                </c:pt>
                <c:pt idx="3">
                  <c:v>EIT RAW MATERIALS</c:v>
                </c:pt>
                <c:pt idx="4">
                  <c:v>KIC INNOENERGY</c:v>
                </c:pt>
              </c:strCache>
            </c:strRef>
          </c:cat>
          <c:val>
            <c:numRef>
              <c:f>Sheet3!$D$6:$D$11</c:f>
              <c:numCache>
                <c:formatCode>General</c:formatCode>
                <c:ptCount val="5"/>
                <c:pt idx="0">
                  <c:v>52</c:v>
                </c:pt>
                <c:pt idx="1">
                  <c:v>2</c:v>
                </c:pt>
                <c:pt idx="3">
                  <c:v>3</c:v>
                </c:pt>
                <c:pt idx="4">
                  <c:v>4</c:v>
                </c:pt>
              </c:numCache>
            </c:numRef>
          </c:val>
        </c:ser>
        <c:ser>
          <c:idx val="3"/>
          <c:order val="3"/>
          <c:tx>
            <c:strRef>
              <c:f>Sheet3!$E$4:$E$5</c:f>
              <c:strCache>
                <c:ptCount val="1"/>
                <c:pt idx="0">
                  <c:v>Higher Education</c:v>
                </c:pt>
              </c:strCache>
            </c:strRef>
          </c:tx>
          <c:spPr>
            <a:solidFill>
              <a:schemeClr val="accent4"/>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Sheet3!$A$6:$A$11</c:f>
              <c:strCache>
                <c:ptCount val="5"/>
                <c:pt idx="0">
                  <c:v>CLIMATE KIC</c:v>
                </c:pt>
                <c:pt idx="1">
                  <c:v>EIT HEALTH</c:v>
                </c:pt>
                <c:pt idx="2">
                  <c:v>EIT ICT LABS</c:v>
                </c:pt>
                <c:pt idx="3">
                  <c:v>EIT RAW MATERIALS</c:v>
                </c:pt>
                <c:pt idx="4">
                  <c:v>KIC INNOENERGY</c:v>
                </c:pt>
              </c:strCache>
            </c:strRef>
          </c:cat>
          <c:val>
            <c:numRef>
              <c:f>Sheet3!$E$6:$E$11</c:f>
              <c:numCache>
                <c:formatCode>General</c:formatCode>
                <c:ptCount val="5"/>
                <c:pt idx="0">
                  <c:v>36</c:v>
                </c:pt>
                <c:pt idx="1">
                  <c:v>21</c:v>
                </c:pt>
                <c:pt idx="2">
                  <c:v>40</c:v>
                </c:pt>
                <c:pt idx="3">
                  <c:v>43</c:v>
                </c:pt>
                <c:pt idx="4">
                  <c:v>40</c:v>
                </c:pt>
              </c:numCache>
            </c:numRef>
          </c:val>
        </c:ser>
        <c:ser>
          <c:idx val="4"/>
          <c:order val="4"/>
          <c:tx>
            <c:strRef>
              <c:f>Sheet3!$F$4:$F$5</c:f>
              <c:strCache>
                <c:ptCount val="1"/>
                <c:pt idx="0">
                  <c:v>Research</c:v>
                </c:pt>
              </c:strCache>
            </c:strRef>
          </c:tx>
          <c:spPr>
            <a:solidFill>
              <a:schemeClr val="accent1">
                <a:lumMod val="60000"/>
                <a:lumOff val="40000"/>
              </a:schemeClr>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Sheet3!$A$6:$A$11</c:f>
              <c:strCache>
                <c:ptCount val="5"/>
                <c:pt idx="0">
                  <c:v>CLIMATE KIC</c:v>
                </c:pt>
                <c:pt idx="1">
                  <c:v>EIT HEALTH</c:v>
                </c:pt>
                <c:pt idx="2">
                  <c:v>EIT ICT LABS</c:v>
                </c:pt>
                <c:pt idx="3">
                  <c:v>EIT RAW MATERIALS</c:v>
                </c:pt>
                <c:pt idx="4">
                  <c:v>KIC INNOENERGY</c:v>
                </c:pt>
              </c:strCache>
            </c:strRef>
          </c:cat>
          <c:val>
            <c:numRef>
              <c:f>Sheet3!$F$6:$F$11</c:f>
              <c:numCache>
                <c:formatCode>General</c:formatCode>
                <c:ptCount val="5"/>
                <c:pt idx="0">
                  <c:v>32</c:v>
                </c:pt>
                <c:pt idx="1">
                  <c:v>7</c:v>
                </c:pt>
                <c:pt idx="2">
                  <c:v>20</c:v>
                </c:pt>
                <c:pt idx="3">
                  <c:v>34</c:v>
                </c:pt>
                <c:pt idx="4">
                  <c:v>29</c:v>
                </c:pt>
              </c:numCache>
            </c:numRef>
          </c:val>
        </c:ser>
        <c:dLbls>
          <c:dLblPos val="outEnd"/>
          <c:showLegendKey val="0"/>
          <c:showVal val="1"/>
          <c:showCatName val="0"/>
          <c:showSerName val="0"/>
          <c:showPercent val="0"/>
          <c:showBubbleSize val="0"/>
        </c:dLbls>
        <c:gapWidth val="219"/>
        <c:overlap val="-27"/>
        <c:axId val="171769760"/>
        <c:axId val="172650960"/>
      </c:barChart>
      <c:catAx>
        <c:axId val="171769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100">
                <a:latin typeface="Calibri Light" panose="020F0302020204030204" pitchFamily="34" charset="0"/>
              </a:defRPr>
            </a:pPr>
            <a:endParaRPr lang="en-US"/>
          </a:p>
        </c:txPr>
        <c:crossAx val="172650960"/>
        <c:crosses val="autoZero"/>
        <c:auto val="1"/>
        <c:lblAlgn val="ctr"/>
        <c:lblOffset val="100"/>
        <c:noMultiLvlLbl val="0"/>
      </c:catAx>
      <c:valAx>
        <c:axId val="172650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171769760"/>
        <c:crosses val="autoZero"/>
        <c:crossBetween val="between"/>
      </c:valAx>
      <c:spPr>
        <a:noFill/>
        <a:ln>
          <a:noFill/>
        </a:ln>
        <a:effectLst/>
      </c:spPr>
    </c:plotArea>
    <c:legend>
      <c:legendPos val="r"/>
      <c:layout>
        <c:manualLayout>
          <c:xMode val="edge"/>
          <c:yMode val="edge"/>
          <c:x val="0.83188251553474224"/>
          <c:y val="2.68740318418563E-2"/>
          <c:w val="0.15646831143205814"/>
          <c:h val="0.50981051118749987"/>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200">
          <a:latin typeface="+mj-lt"/>
        </a:defRPr>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417287960067896E-2"/>
          <c:y val="2.6521505435233305E-2"/>
          <c:w val="0.87112470920424001"/>
          <c:h val="0.78956652122828086"/>
        </c:manualLayout>
      </c:layout>
      <c:barChart>
        <c:barDir val="col"/>
        <c:grouping val="clustered"/>
        <c:varyColors val="0"/>
        <c:ser>
          <c:idx val="0"/>
          <c:order val="0"/>
          <c:tx>
            <c:strRef>
              <c:f>Sheet2!$S$5</c:f>
              <c:strCache>
                <c:ptCount val="1"/>
                <c:pt idx="0">
                  <c:v>EIT Grant Awarded</c:v>
                </c:pt>
              </c:strCache>
            </c:strRef>
          </c:tx>
          <c:spPr>
            <a:solidFill>
              <a:srgbClr val="6BB745"/>
            </a:solidFill>
            <a:ln w="25396">
              <a:noFill/>
            </a:ln>
          </c:spPr>
          <c:invertIfNegative val="0"/>
          <c:dLbls>
            <c:spPr>
              <a:noFill/>
              <a:ln w="25396">
                <a:noFill/>
              </a:ln>
            </c:spPr>
            <c:txPr>
              <a:bodyPr/>
              <a:lstStyle/>
              <a:p>
                <a:pPr>
                  <a:defRPr sz="1200" b="1" i="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Sheet2!$T$4:$W$4</c:f>
              <c:numCache>
                <c:formatCode>General</c:formatCode>
                <c:ptCount val="4"/>
                <c:pt idx="0">
                  <c:v>2010</c:v>
                </c:pt>
                <c:pt idx="1">
                  <c:v>2011</c:v>
                </c:pt>
                <c:pt idx="2">
                  <c:v>2012</c:v>
                </c:pt>
                <c:pt idx="3">
                  <c:v>2013</c:v>
                </c:pt>
              </c:numCache>
            </c:numRef>
          </c:cat>
          <c:val>
            <c:numRef>
              <c:f>Sheet2!$T$5:$W$5</c:f>
              <c:numCache>
                <c:formatCode>#,##0_ ;\-#,##0\ </c:formatCode>
                <c:ptCount val="4"/>
                <c:pt idx="0">
                  <c:v>29.43</c:v>
                </c:pt>
                <c:pt idx="1">
                  <c:v>59.206459999999993</c:v>
                </c:pt>
                <c:pt idx="2">
                  <c:v>89.814999999999998</c:v>
                </c:pt>
                <c:pt idx="3">
                  <c:v>128.86570778000001</c:v>
                </c:pt>
              </c:numCache>
            </c:numRef>
          </c:val>
        </c:ser>
        <c:ser>
          <c:idx val="1"/>
          <c:order val="1"/>
          <c:tx>
            <c:strRef>
              <c:f>Sheet2!$S$6</c:f>
              <c:strCache>
                <c:ptCount val="1"/>
                <c:pt idx="0">
                  <c:v>KIC partners</c:v>
                </c:pt>
              </c:strCache>
            </c:strRef>
          </c:tx>
          <c:spPr>
            <a:solidFill>
              <a:srgbClr val="034EA2"/>
            </a:solidFill>
            <a:ln w="25396">
              <a:noFill/>
            </a:ln>
          </c:spPr>
          <c:invertIfNegative val="0"/>
          <c:dLbls>
            <c:spPr>
              <a:noFill/>
              <a:ln w="25396">
                <a:noFill/>
              </a:ln>
            </c:spPr>
            <c:txPr>
              <a:bodyPr/>
              <a:lstStyle/>
              <a:p>
                <a:pPr>
                  <a:defRPr sz="1200" b="1" i="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Sheet2!$T$4:$W$4</c:f>
              <c:numCache>
                <c:formatCode>General</c:formatCode>
                <c:ptCount val="4"/>
                <c:pt idx="0">
                  <c:v>2010</c:v>
                </c:pt>
                <c:pt idx="1">
                  <c:v>2011</c:v>
                </c:pt>
                <c:pt idx="2">
                  <c:v>2012</c:v>
                </c:pt>
                <c:pt idx="3">
                  <c:v>2013</c:v>
                </c:pt>
              </c:numCache>
            </c:numRef>
          </c:cat>
          <c:val>
            <c:numRef>
              <c:f>Sheet2!$T$6:$W$6</c:f>
              <c:numCache>
                <c:formatCode>#,##0_ ;\-#,##0\ </c:formatCode>
                <c:ptCount val="4"/>
                <c:pt idx="0">
                  <c:v>42.623750999999999</c:v>
                </c:pt>
                <c:pt idx="1">
                  <c:v>170.02417199999999</c:v>
                </c:pt>
                <c:pt idx="2">
                  <c:v>138.47803200000001</c:v>
                </c:pt>
                <c:pt idx="3">
                  <c:v>193.83004648885051</c:v>
                </c:pt>
              </c:numCache>
            </c:numRef>
          </c:val>
        </c:ser>
        <c:ser>
          <c:idx val="2"/>
          <c:order val="2"/>
          <c:tx>
            <c:strRef>
              <c:f>Sheet2!$S$7</c:f>
              <c:strCache>
                <c:ptCount val="1"/>
                <c:pt idx="0">
                  <c:v>National/Regional/Private</c:v>
                </c:pt>
              </c:strCache>
            </c:strRef>
          </c:tx>
          <c:spPr>
            <a:solidFill>
              <a:srgbClr val="73C4EE"/>
            </a:solidFill>
            <a:ln w="25396">
              <a:noFill/>
            </a:ln>
          </c:spPr>
          <c:invertIfNegative val="0"/>
          <c:dLbls>
            <c:spPr>
              <a:noFill/>
              <a:ln w="25396">
                <a:noFill/>
              </a:ln>
            </c:spPr>
            <c:txPr>
              <a:bodyPr/>
              <a:lstStyle/>
              <a:p>
                <a:pPr>
                  <a:defRPr sz="1100" b="1" i="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Sheet2!$T$4:$W$4</c:f>
              <c:numCache>
                <c:formatCode>General</c:formatCode>
                <c:ptCount val="4"/>
                <c:pt idx="0">
                  <c:v>2010</c:v>
                </c:pt>
                <c:pt idx="1">
                  <c:v>2011</c:v>
                </c:pt>
                <c:pt idx="2">
                  <c:v>2012</c:v>
                </c:pt>
                <c:pt idx="3">
                  <c:v>2013</c:v>
                </c:pt>
              </c:numCache>
            </c:numRef>
          </c:cat>
          <c:val>
            <c:numRef>
              <c:f>Sheet2!$T$7:$W$7</c:f>
              <c:numCache>
                <c:formatCode>#,##0_ ;\-#,##0\ </c:formatCode>
                <c:ptCount val="4"/>
                <c:pt idx="0">
                  <c:v>32.215000000000003</c:v>
                </c:pt>
                <c:pt idx="1">
                  <c:v>45.387692000000001</c:v>
                </c:pt>
                <c:pt idx="2">
                  <c:v>97.705907999999994</c:v>
                </c:pt>
                <c:pt idx="3">
                  <c:v>390.14823199413865</c:v>
                </c:pt>
              </c:numCache>
            </c:numRef>
          </c:val>
        </c:ser>
        <c:ser>
          <c:idx val="3"/>
          <c:order val="3"/>
          <c:tx>
            <c:strRef>
              <c:f>Sheet2!$S$8</c:f>
              <c:strCache>
                <c:ptCount val="1"/>
                <c:pt idx="0">
                  <c:v>EU / non EIT</c:v>
                </c:pt>
              </c:strCache>
            </c:strRef>
          </c:tx>
          <c:spPr>
            <a:solidFill>
              <a:srgbClr val="152D79"/>
            </a:solidFill>
            <a:ln w="25396">
              <a:noFill/>
            </a:ln>
          </c:spPr>
          <c:invertIfNegative val="0"/>
          <c:dLbls>
            <c:spPr>
              <a:noFill/>
              <a:ln w="25396">
                <a:noFill/>
              </a:ln>
            </c:spPr>
            <c:txPr>
              <a:bodyPr/>
              <a:lstStyle/>
              <a:p>
                <a:pPr>
                  <a:defRPr sz="1200" b="1" i="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Sheet2!$T$4:$W$4</c:f>
              <c:numCache>
                <c:formatCode>General</c:formatCode>
                <c:ptCount val="4"/>
                <c:pt idx="0">
                  <c:v>2010</c:v>
                </c:pt>
                <c:pt idx="1">
                  <c:v>2011</c:v>
                </c:pt>
                <c:pt idx="2">
                  <c:v>2012</c:v>
                </c:pt>
                <c:pt idx="3">
                  <c:v>2013</c:v>
                </c:pt>
              </c:numCache>
            </c:numRef>
          </c:cat>
          <c:val>
            <c:numRef>
              <c:f>Sheet2!$T$8:$W$8</c:f>
              <c:numCache>
                <c:formatCode>#,##0_ ;\-#,##0\ </c:formatCode>
                <c:ptCount val="4"/>
                <c:pt idx="0">
                  <c:v>11.368</c:v>
                </c:pt>
                <c:pt idx="1">
                  <c:v>21.593332</c:v>
                </c:pt>
                <c:pt idx="2">
                  <c:v>53.081719</c:v>
                </c:pt>
                <c:pt idx="3">
                  <c:v>104.40452443135641</c:v>
                </c:pt>
              </c:numCache>
            </c:numRef>
          </c:val>
        </c:ser>
        <c:ser>
          <c:idx val="4"/>
          <c:order val="4"/>
          <c:tx>
            <c:strRef>
              <c:f>Sheet2!$S$9</c:f>
              <c:strCache>
                <c:ptCount val="1"/>
                <c:pt idx="0">
                  <c:v>Other sources</c:v>
                </c:pt>
              </c:strCache>
            </c:strRef>
          </c:tx>
          <c:spPr>
            <a:solidFill>
              <a:srgbClr val="BBDBFE"/>
            </a:solidFill>
            <a:ln w="25396">
              <a:noFill/>
            </a:ln>
          </c:spPr>
          <c:invertIfNegative val="0"/>
          <c:dLbls>
            <c:spPr>
              <a:noFill/>
              <a:ln w="25396">
                <a:noFill/>
              </a:ln>
            </c:spPr>
            <c:txPr>
              <a:bodyPr/>
              <a:lstStyle/>
              <a:p>
                <a:pPr>
                  <a:defRPr sz="1200" b="1" i="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Sheet2!$T$4:$W$4</c:f>
              <c:numCache>
                <c:formatCode>General</c:formatCode>
                <c:ptCount val="4"/>
                <c:pt idx="0">
                  <c:v>2010</c:v>
                </c:pt>
                <c:pt idx="1">
                  <c:v>2011</c:v>
                </c:pt>
                <c:pt idx="2">
                  <c:v>2012</c:v>
                </c:pt>
                <c:pt idx="3">
                  <c:v>2013</c:v>
                </c:pt>
              </c:numCache>
            </c:numRef>
          </c:cat>
          <c:val>
            <c:numRef>
              <c:f>Sheet2!$T$9:$W$9</c:f>
              <c:numCache>
                <c:formatCode>#,##0_ ;\-#,##0\ </c:formatCode>
                <c:ptCount val="4"/>
                <c:pt idx="0">
                  <c:v>4.1000000000000002E-2</c:v>
                </c:pt>
                <c:pt idx="1">
                  <c:v>3.9581719999999998</c:v>
                </c:pt>
                <c:pt idx="2">
                  <c:v>12.044</c:v>
                </c:pt>
                <c:pt idx="3">
                  <c:v>19.087309085654425</c:v>
                </c:pt>
              </c:numCache>
            </c:numRef>
          </c:val>
        </c:ser>
        <c:dLbls>
          <c:showLegendKey val="0"/>
          <c:showVal val="0"/>
          <c:showCatName val="0"/>
          <c:showSerName val="0"/>
          <c:showPercent val="0"/>
          <c:showBubbleSize val="0"/>
        </c:dLbls>
        <c:gapWidth val="151"/>
        <c:overlap val="-55"/>
        <c:axId val="173468024"/>
        <c:axId val="173468408"/>
      </c:barChart>
      <c:catAx>
        <c:axId val="173468024"/>
        <c:scaling>
          <c:orientation val="minMax"/>
        </c:scaling>
        <c:delete val="0"/>
        <c:axPos val="b"/>
        <c:numFmt formatCode="General" sourceLinked="1"/>
        <c:majorTickMark val="none"/>
        <c:minorTickMark val="none"/>
        <c:tickLblPos val="nextTo"/>
        <c:spPr>
          <a:ln w="3174">
            <a:solidFill>
              <a:srgbClr val="969696"/>
            </a:solidFill>
            <a:prstDash val="solid"/>
          </a:ln>
        </c:spPr>
        <c:txPr>
          <a:bodyPr/>
          <a:lstStyle/>
          <a:p>
            <a:pPr>
              <a:defRPr sz="1200" b="1" i="0"/>
            </a:pPr>
            <a:endParaRPr lang="en-US"/>
          </a:p>
        </c:txPr>
        <c:crossAx val="173468408"/>
        <c:crosses val="autoZero"/>
        <c:auto val="1"/>
        <c:lblAlgn val="ctr"/>
        <c:lblOffset val="100"/>
        <c:noMultiLvlLbl val="0"/>
      </c:catAx>
      <c:valAx>
        <c:axId val="173468408"/>
        <c:scaling>
          <c:orientation val="minMax"/>
        </c:scaling>
        <c:delete val="0"/>
        <c:axPos val="l"/>
        <c:numFmt formatCode="#,##0_ ;\-#,##0\ " sourceLinked="1"/>
        <c:majorTickMark val="none"/>
        <c:minorTickMark val="none"/>
        <c:tickLblPos val="nextTo"/>
        <c:spPr>
          <a:ln w="3174">
            <a:solidFill>
              <a:srgbClr val="969696"/>
            </a:solidFill>
            <a:prstDash val="solid"/>
          </a:ln>
        </c:spPr>
        <c:txPr>
          <a:bodyPr/>
          <a:lstStyle/>
          <a:p>
            <a:pPr>
              <a:defRPr sz="1200" b="1" i="0">
                <a:latin typeface="Calibri"/>
                <a:cs typeface="Calibri"/>
              </a:defRPr>
            </a:pPr>
            <a:endParaRPr lang="en-US"/>
          </a:p>
        </c:txPr>
        <c:crossAx val="173468024"/>
        <c:crosses val="autoZero"/>
        <c:crossBetween val="between"/>
      </c:valAx>
      <c:spPr>
        <a:noFill/>
        <a:ln w="25396">
          <a:noFill/>
        </a:ln>
      </c:spPr>
    </c:plotArea>
    <c:legend>
      <c:legendPos val="r"/>
      <c:layout>
        <c:manualLayout>
          <c:xMode val="edge"/>
          <c:yMode val="edge"/>
          <c:x val="8.935128518971848E-2"/>
          <c:y val="0.89567430025445294"/>
          <c:w val="0.78457772337821297"/>
          <c:h val="0.10687022900763359"/>
        </c:manualLayout>
      </c:layout>
      <c:overlay val="0"/>
      <c:spPr>
        <a:noFill/>
        <a:ln w="25396">
          <a:noFill/>
        </a:ln>
      </c:spPr>
      <c:txPr>
        <a:bodyPr/>
        <a:lstStyle/>
        <a:p>
          <a:pPr>
            <a:defRPr sz="1000" b="0" i="0"/>
          </a:pPr>
          <a:endParaRPr lang="en-US"/>
        </a:p>
      </c:txPr>
    </c:legend>
    <c:plotVisOnly val="1"/>
    <c:dispBlanksAs val="gap"/>
    <c:showDLblsOverMax val="0"/>
  </c:chart>
  <c:spPr>
    <a:noFill/>
    <a:ln>
      <a:noFill/>
    </a:ln>
  </c:spPr>
  <c:txPr>
    <a:bodyPr/>
    <a:lstStyle/>
    <a:p>
      <a:pPr>
        <a:defRPr sz="1800" b="0" i="0" u="none" strike="noStrike" baseline="0">
          <a:solidFill>
            <a:srgbClr val="333333"/>
          </a:solidFill>
          <a:latin typeface="Calibri"/>
          <a:ea typeface="Calibri"/>
          <a:cs typeface="Calibri"/>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9D2FD8-0640-4ACD-8532-5013EF2AE1F1}" type="doc">
      <dgm:prSet loTypeId="urn:microsoft.com/office/officeart/2005/8/layout/venn3" loCatId="relationship" qsTypeId="urn:microsoft.com/office/officeart/2005/8/quickstyle/simple4" qsCatId="simple" csTypeId="urn:microsoft.com/office/officeart/2005/8/colors/accent4_2" csCatId="accent4" phldr="1"/>
      <dgm:spPr/>
      <dgm:t>
        <a:bodyPr/>
        <a:lstStyle/>
        <a:p>
          <a:endParaRPr lang="en-IE"/>
        </a:p>
      </dgm:t>
    </dgm:pt>
    <dgm:pt modelId="{79562F86-87F7-43C3-8C9F-C75628DCB45C}">
      <dgm:prSet/>
      <dgm:spPr/>
      <dgm:t>
        <a:bodyPr/>
        <a:lstStyle/>
        <a:p>
          <a:pPr marL="0" indent="0" rtl="0"/>
          <a:r>
            <a:rPr lang="en-US" b="1" dirty="0" smtClean="0">
              <a:solidFill>
                <a:srgbClr val="FFFFFF"/>
              </a:solidFill>
            </a:rPr>
            <a:t>Publications</a:t>
          </a:r>
          <a:endParaRPr lang="en-IE" b="1" dirty="0">
            <a:solidFill>
              <a:srgbClr val="FFFFFF"/>
            </a:solidFill>
          </a:endParaRPr>
        </a:p>
      </dgm:t>
    </dgm:pt>
    <dgm:pt modelId="{73A2A580-7D96-432B-9ED2-EC4DDD860B0B}" type="parTrans" cxnId="{845D780C-A69A-4D64-8945-AADA2A73FAB0}">
      <dgm:prSet/>
      <dgm:spPr/>
      <dgm:t>
        <a:bodyPr/>
        <a:lstStyle/>
        <a:p>
          <a:endParaRPr lang="en-IE" b="1"/>
        </a:p>
      </dgm:t>
    </dgm:pt>
    <dgm:pt modelId="{CB653909-7B30-426A-910F-142FE44ADB30}" type="sibTrans" cxnId="{845D780C-A69A-4D64-8945-AADA2A73FAB0}">
      <dgm:prSet/>
      <dgm:spPr/>
      <dgm:t>
        <a:bodyPr/>
        <a:lstStyle/>
        <a:p>
          <a:endParaRPr lang="en-IE" b="1"/>
        </a:p>
      </dgm:t>
    </dgm:pt>
    <dgm:pt modelId="{E94C9C35-18AD-4F2F-8BD6-50CCBDAE3B32}">
      <dgm:prSet/>
      <dgm:spPr/>
      <dgm:t>
        <a:bodyPr/>
        <a:lstStyle/>
        <a:p>
          <a:pPr rtl="0">
            <a:lnSpc>
              <a:spcPct val="70000"/>
            </a:lnSpc>
          </a:pPr>
          <a:r>
            <a:rPr lang="en-US" b="1" dirty="0" smtClean="0">
              <a:solidFill>
                <a:srgbClr val="FFFFFF"/>
              </a:solidFill>
            </a:rPr>
            <a:t>EIT </a:t>
          </a:r>
        </a:p>
        <a:p>
          <a:pPr rtl="0">
            <a:lnSpc>
              <a:spcPct val="70000"/>
            </a:lnSpc>
          </a:pPr>
          <a:r>
            <a:rPr lang="en-US" b="1" dirty="0" smtClean="0">
              <a:solidFill>
                <a:srgbClr val="FFFFFF"/>
              </a:solidFill>
            </a:rPr>
            <a:t>website</a:t>
          </a:r>
          <a:endParaRPr lang="en-IE" b="1" dirty="0">
            <a:solidFill>
              <a:srgbClr val="FFFFFF"/>
            </a:solidFill>
          </a:endParaRPr>
        </a:p>
      </dgm:t>
    </dgm:pt>
    <dgm:pt modelId="{82EF2ADD-8B8A-47CA-806A-C74255F7011A}" type="parTrans" cxnId="{76EB53F0-1FAE-4600-A172-8292682F4A21}">
      <dgm:prSet/>
      <dgm:spPr/>
      <dgm:t>
        <a:bodyPr/>
        <a:lstStyle/>
        <a:p>
          <a:endParaRPr lang="en-IE" b="1"/>
        </a:p>
      </dgm:t>
    </dgm:pt>
    <dgm:pt modelId="{2B54C6BA-93E2-42F1-871F-27FBA02E8F19}" type="sibTrans" cxnId="{76EB53F0-1FAE-4600-A172-8292682F4A21}">
      <dgm:prSet/>
      <dgm:spPr/>
      <dgm:t>
        <a:bodyPr/>
        <a:lstStyle/>
        <a:p>
          <a:endParaRPr lang="en-IE" b="1"/>
        </a:p>
      </dgm:t>
    </dgm:pt>
    <dgm:pt modelId="{915643FB-267C-44B0-BE0D-409627091EE8}">
      <dgm:prSet/>
      <dgm:spPr/>
      <dgm:t>
        <a:bodyPr/>
        <a:lstStyle/>
        <a:p>
          <a:pPr rtl="0">
            <a:lnSpc>
              <a:spcPct val="70000"/>
            </a:lnSpc>
          </a:pPr>
          <a:r>
            <a:rPr lang="en-US" b="1" dirty="0" smtClean="0">
              <a:solidFill>
                <a:srgbClr val="FFFFFF"/>
              </a:solidFill>
            </a:rPr>
            <a:t>Social </a:t>
          </a:r>
        </a:p>
        <a:p>
          <a:pPr rtl="0">
            <a:lnSpc>
              <a:spcPct val="70000"/>
            </a:lnSpc>
          </a:pPr>
          <a:r>
            <a:rPr lang="en-US" b="1" dirty="0" smtClean="0">
              <a:solidFill>
                <a:srgbClr val="FFFFFF"/>
              </a:solidFill>
            </a:rPr>
            <a:t>media</a:t>
          </a:r>
          <a:endParaRPr lang="en-IE" b="1" dirty="0">
            <a:solidFill>
              <a:srgbClr val="FFFFFF"/>
            </a:solidFill>
          </a:endParaRPr>
        </a:p>
      </dgm:t>
    </dgm:pt>
    <dgm:pt modelId="{AD081426-95DD-46AF-A6A6-06D8B78E8FCA}" type="parTrans" cxnId="{934F4678-68D9-4209-BCEB-D331FEEA1DDF}">
      <dgm:prSet/>
      <dgm:spPr/>
      <dgm:t>
        <a:bodyPr/>
        <a:lstStyle/>
        <a:p>
          <a:endParaRPr lang="en-IE" b="1"/>
        </a:p>
      </dgm:t>
    </dgm:pt>
    <dgm:pt modelId="{8E71F2D6-426D-4346-8200-8EE405E24F78}" type="sibTrans" cxnId="{934F4678-68D9-4209-BCEB-D331FEEA1DDF}">
      <dgm:prSet/>
      <dgm:spPr/>
      <dgm:t>
        <a:bodyPr/>
        <a:lstStyle/>
        <a:p>
          <a:endParaRPr lang="en-IE" b="1"/>
        </a:p>
      </dgm:t>
    </dgm:pt>
    <dgm:pt modelId="{BC82E1C0-D9D1-48FD-B236-8E3EC967750F}">
      <dgm:prSet/>
      <dgm:spPr/>
      <dgm:t>
        <a:bodyPr/>
        <a:lstStyle/>
        <a:p>
          <a:pPr rtl="0"/>
          <a:r>
            <a:rPr lang="en-US" b="1" dirty="0" smtClean="0">
              <a:solidFill>
                <a:srgbClr val="FFFFFF"/>
              </a:solidFill>
            </a:rPr>
            <a:t>EIT conferences</a:t>
          </a:r>
          <a:endParaRPr lang="en-IE" b="1" dirty="0">
            <a:solidFill>
              <a:srgbClr val="FFFFFF"/>
            </a:solidFill>
          </a:endParaRPr>
        </a:p>
      </dgm:t>
    </dgm:pt>
    <dgm:pt modelId="{3E334A2B-6549-4A8B-9264-59D9A23CC349}" type="parTrans" cxnId="{D04EA931-E86A-4668-AC3D-6470E2A064EC}">
      <dgm:prSet/>
      <dgm:spPr/>
      <dgm:t>
        <a:bodyPr/>
        <a:lstStyle/>
        <a:p>
          <a:endParaRPr lang="en-IE" b="1"/>
        </a:p>
      </dgm:t>
    </dgm:pt>
    <dgm:pt modelId="{198D8F87-B0B9-42DC-812F-A8E94B1C9A7F}" type="sibTrans" cxnId="{D04EA931-E86A-4668-AC3D-6470E2A064EC}">
      <dgm:prSet/>
      <dgm:spPr/>
      <dgm:t>
        <a:bodyPr/>
        <a:lstStyle/>
        <a:p>
          <a:endParaRPr lang="en-IE" b="1"/>
        </a:p>
      </dgm:t>
    </dgm:pt>
    <dgm:pt modelId="{39D1449D-F3C3-49E3-A495-77A952675905}">
      <dgm:prSet/>
      <dgm:spPr/>
      <dgm:t>
        <a:bodyPr/>
        <a:lstStyle/>
        <a:p>
          <a:pPr rtl="0"/>
          <a:r>
            <a:rPr lang="en-US" b="1" dirty="0" smtClean="0">
              <a:solidFill>
                <a:srgbClr val="FFFFFF"/>
              </a:solidFill>
            </a:rPr>
            <a:t>EIT Awareness Days</a:t>
          </a:r>
          <a:endParaRPr lang="en-IE" b="1" dirty="0">
            <a:solidFill>
              <a:srgbClr val="FFFFFF"/>
            </a:solidFill>
          </a:endParaRPr>
        </a:p>
      </dgm:t>
    </dgm:pt>
    <dgm:pt modelId="{8B428D24-FA81-4AE6-8672-4F1E4B4FC85A}" type="parTrans" cxnId="{816B2C57-7AC6-4024-A060-B93A92B3043D}">
      <dgm:prSet/>
      <dgm:spPr/>
      <dgm:t>
        <a:bodyPr/>
        <a:lstStyle/>
        <a:p>
          <a:endParaRPr lang="en-IE" b="1"/>
        </a:p>
      </dgm:t>
    </dgm:pt>
    <dgm:pt modelId="{35D72F87-6E95-46AF-819B-46D149537B38}" type="sibTrans" cxnId="{816B2C57-7AC6-4024-A060-B93A92B3043D}">
      <dgm:prSet/>
      <dgm:spPr/>
      <dgm:t>
        <a:bodyPr/>
        <a:lstStyle/>
        <a:p>
          <a:endParaRPr lang="en-IE" b="1"/>
        </a:p>
      </dgm:t>
    </dgm:pt>
    <dgm:pt modelId="{6C16D766-4937-4188-B868-9979253E7E0B}">
      <dgm:prSet/>
      <dgm:spPr/>
      <dgm:t>
        <a:bodyPr/>
        <a:lstStyle/>
        <a:p>
          <a:pPr rtl="0"/>
          <a:r>
            <a:rPr lang="en-US" b="1" dirty="0" smtClean="0">
              <a:solidFill>
                <a:srgbClr val="FFFFFF"/>
              </a:solidFill>
            </a:rPr>
            <a:t>EIT Regional Innovation Scheme</a:t>
          </a:r>
          <a:endParaRPr lang="en-IE" b="1" dirty="0">
            <a:solidFill>
              <a:srgbClr val="FFFFFF"/>
            </a:solidFill>
          </a:endParaRPr>
        </a:p>
      </dgm:t>
    </dgm:pt>
    <dgm:pt modelId="{E60FEC88-8C5B-472B-B8B0-7ABB243B76F2}" type="parTrans" cxnId="{86250D53-4590-4303-9067-6331AC5E50B1}">
      <dgm:prSet/>
      <dgm:spPr/>
      <dgm:t>
        <a:bodyPr/>
        <a:lstStyle/>
        <a:p>
          <a:endParaRPr lang="en-IE" b="1"/>
        </a:p>
      </dgm:t>
    </dgm:pt>
    <dgm:pt modelId="{EE7CD9F1-15A2-4A65-9F59-B9195FCD5E84}" type="sibTrans" cxnId="{86250D53-4590-4303-9067-6331AC5E50B1}">
      <dgm:prSet/>
      <dgm:spPr/>
      <dgm:t>
        <a:bodyPr/>
        <a:lstStyle/>
        <a:p>
          <a:endParaRPr lang="en-IE" b="1"/>
        </a:p>
      </dgm:t>
    </dgm:pt>
    <dgm:pt modelId="{DACB08AC-9CC5-46DA-9D16-FC6C460C3B52}" type="pres">
      <dgm:prSet presAssocID="{BF9D2FD8-0640-4ACD-8532-5013EF2AE1F1}" presName="Name0" presStyleCnt="0">
        <dgm:presLayoutVars>
          <dgm:dir/>
          <dgm:resizeHandles val="exact"/>
        </dgm:presLayoutVars>
      </dgm:prSet>
      <dgm:spPr/>
      <dgm:t>
        <a:bodyPr/>
        <a:lstStyle/>
        <a:p>
          <a:endParaRPr lang="en-IE"/>
        </a:p>
      </dgm:t>
    </dgm:pt>
    <dgm:pt modelId="{4DFDC2D9-705F-430F-BD59-4830AAE125E9}" type="pres">
      <dgm:prSet presAssocID="{79562F86-87F7-43C3-8C9F-C75628DCB45C}" presName="Name5" presStyleLbl="vennNode1" presStyleIdx="0" presStyleCnt="6">
        <dgm:presLayoutVars>
          <dgm:bulletEnabled val="1"/>
        </dgm:presLayoutVars>
      </dgm:prSet>
      <dgm:spPr/>
      <dgm:t>
        <a:bodyPr/>
        <a:lstStyle/>
        <a:p>
          <a:endParaRPr lang="en-IE"/>
        </a:p>
      </dgm:t>
    </dgm:pt>
    <dgm:pt modelId="{D9423513-E48D-4463-85D3-150090C47F91}" type="pres">
      <dgm:prSet presAssocID="{CB653909-7B30-426A-910F-142FE44ADB30}" presName="space" presStyleCnt="0"/>
      <dgm:spPr/>
      <dgm:t>
        <a:bodyPr/>
        <a:lstStyle/>
        <a:p>
          <a:endParaRPr lang="en-GB"/>
        </a:p>
      </dgm:t>
    </dgm:pt>
    <dgm:pt modelId="{C7C30F60-55ED-49CD-A571-0FE73F8BFB82}" type="pres">
      <dgm:prSet presAssocID="{E94C9C35-18AD-4F2F-8BD6-50CCBDAE3B32}" presName="Name5" presStyleLbl="vennNode1" presStyleIdx="1" presStyleCnt="6">
        <dgm:presLayoutVars>
          <dgm:bulletEnabled val="1"/>
        </dgm:presLayoutVars>
      </dgm:prSet>
      <dgm:spPr/>
      <dgm:t>
        <a:bodyPr/>
        <a:lstStyle/>
        <a:p>
          <a:endParaRPr lang="en-IE"/>
        </a:p>
      </dgm:t>
    </dgm:pt>
    <dgm:pt modelId="{32EC6DE3-3C9F-4C93-9903-156F55C67C1A}" type="pres">
      <dgm:prSet presAssocID="{2B54C6BA-93E2-42F1-871F-27FBA02E8F19}" presName="space" presStyleCnt="0"/>
      <dgm:spPr/>
      <dgm:t>
        <a:bodyPr/>
        <a:lstStyle/>
        <a:p>
          <a:endParaRPr lang="en-GB"/>
        </a:p>
      </dgm:t>
    </dgm:pt>
    <dgm:pt modelId="{D6B38D0D-03D1-478C-87EE-ED9E8332CB65}" type="pres">
      <dgm:prSet presAssocID="{915643FB-267C-44B0-BE0D-409627091EE8}" presName="Name5" presStyleLbl="vennNode1" presStyleIdx="2" presStyleCnt="6">
        <dgm:presLayoutVars>
          <dgm:bulletEnabled val="1"/>
        </dgm:presLayoutVars>
      </dgm:prSet>
      <dgm:spPr/>
      <dgm:t>
        <a:bodyPr/>
        <a:lstStyle/>
        <a:p>
          <a:endParaRPr lang="en-IE"/>
        </a:p>
      </dgm:t>
    </dgm:pt>
    <dgm:pt modelId="{6C7EE22D-705C-4F54-A9EC-71028A4F8A87}" type="pres">
      <dgm:prSet presAssocID="{8E71F2D6-426D-4346-8200-8EE405E24F78}" presName="space" presStyleCnt="0"/>
      <dgm:spPr/>
      <dgm:t>
        <a:bodyPr/>
        <a:lstStyle/>
        <a:p>
          <a:endParaRPr lang="en-GB"/>
        </a:p>
      </dgm:t>
    </dgm:pt>
    <dgm:pt modelId="{659D5BEB-4B94-46BC-A064-D082DCE8533D}" type="pres">
      <dgm:prSet presAssocID="{BC82E1C0-D9D1-48FD-B236-8E3EC967750F}" presName="Name5" presStyleLbl="vennNode1" presStyleIdx="3" presStyleCnt="6">
        <dgm:presLayoutVars>
          <dgm:bulletEnabled val="1"/>
        </dgm:presLayoutVars>
      </dgm:prSet>
      <dgm:spPr/>
      <dgm:t>
        <a:bodyPr/>
        <a:lstStyle/>
        <a:p>
          <a:endParaRPr lang="en-IE"/>
        </a:p>
      </dgm:t>
    </dgm:pt>
    <dgm:pt modelId="{7FEDB2C8-6D70-40AA-9187-1630B59BFB4C}" type="pres">
      <dgm:prSet presAssocID="{198D8F87-B0B9-42DC-812F-A8E94B1C9A7F}" presName="space" presStyleCnt="0"/>
      <dgm:spPr/>
      <dgm:t>
        <a:bodyPr/>
        <a:lstStyle/>
        <a:p>
          <a:endParaRPr lang="en-GB"/>
        </a:p>
      </dgm:t>
    </dgm:pt>
    <dgm:pt modelId="{C7242B21-9ED5-4F29-8E29-5C0F6AE3B68A}" type="pres">
      <dgm:prSet presAssocID="{39D1449D-F3C3-49E3-A495-77A952675905}" presName="Name5" presStyleLbl="vennNode1" presStyleIdx="4" presStyleCnt="6">
        <dgm:presLayoutVars>
          <dgm:bulletEnabled val="1"/>
        </dgm:presLayoutVars>
      </dgm:prSet>
      <dgm:spPr/>
      <dgm:t>
        <a:bodyPr/>
        <a:lstStyle/>
        <a:p>
          <a:endParaRPr lang="en-IE"/>
        </a:p>
      </dgm:t>
    </dgm:pt>
    <dgm:pt modelId="{89E4AE59-F5E4-4209-BC85-1B94A972F635}" type="pres">
      <dgm:prSet presAssocID="{35D72F87-6E95-46AF-819B-46D149537B38}" presName="space" presStyleCnt="0"/>
      <dgm:spPr/>
      <dgm:t>
        <a:bodyPr/>
        <a:lstStyle/>
        <a:p>
          <a:endParaRPr lang="en-GB"/>
        </a:p>
      </dgm:t>
    </dgm:pt>
    <dgm:pt modelId="{58B11A95-046E-4E7E-8C72-23C012D9F78D}" type="pres">
      <dgm:prSet presAssocID="{6C16D766-4937-4188-B868-9979253E7E0B}" presName="Name5" presStyleLbl="vennNode1" presStyleIdx="5" presStyleCnt="6">
        <dgm:presLayoutVars>
          <dgm:bulletEnabled val="1"/>
        </dgm:presLayoutVars>
      </dgm:prSet>
      <dgm:spPr/>
      <dgm:t>
        <a:bodyPr/>
        <a:lstStyle/>
        <a:p>
          <a:endParaRPr lang="en-IE"/>
        </a:p>
      </dgm:t>
    </dgm:pt>
  </dgm:ptLst>
  <dgm:cxnLst>
    <dgm:cxn modelId="{94D98B23-3BDC-46FD-BD73-EE2F12FFDFD8}" type="presOf" srcId="{79562F86-87F7-43C3-8C9F-C75628DCB45C}" destId="{4DFDC2D9-705F-430F-BD59-4830AAE125E9}" srcOrd="0" destOrd="0" presId="urn:microsoft.com/office/officeart/2005/8/layout/venn3"/>
    <dgm:cxn modelId="{934F4678-68D9-4209-BCEB-D331FEEA1DDF}" srcId="{BF9D2FD8-0640-4ACD-8532-5013EF2AE1F1}" destId="{915643FB-267C-44B0-BE0D-409627091EE8}" srcOrd="2" destOrd="0" parTransId="{AD081426-95DD-46AF-A6A6-06D8B78E8FCA}" sibTransId="{8E71F2D6-426D-4346-8200-8EE405E24F78}"/>
    <dgm:cxn modelId="{4F4DBA92-ABE6-4D14-AAC0-DBC6BA93CF16}" type="presOf" srcId="{BF9D2FD8-0640-4ACD-8532-5013EF2AE1F1}" destId="{DACB08AC-9CC5-46DA-9D16-FC6C460C3B52}" srcOrd="0" destOrd="0" presId="urn:microsoft.com/office/officeart/2005/8/layout/venn3"/>
    <dgm:cxn modelId="{D9D214EF-9029-46F4-97BF-38ACD59BC3B0}" type="presOf" srcId="{39D1449D-F3C3-49E3-A495-77A952675905}" destId="{C7242B21-9ED5-4F29-8E29-5C0F6AE3B68A}" srcOrd="0" destOrd="0" presId="urn:microsoft.com/office/officeart/2005/8/layout/venn3"/>
    <dgm:cxn modelId="{816B2C57-7AC6-4024-A060-B93A92B3043D}" srcId="{BF9D2FD8-0640-4ACD-8532-5013EF2AE1F1}" destId="{39D1449D-F3C3-49E3-A495-77A952675905}" srcOrd="4" destOrd="0" parTransId="{8B428D24-FA81-4AE6-8672-4F1E4B4FC85A}" sibTransId="{35D72F87-6E95-46AF-819B-46D149537B38}"/>
    <dgm:cxn modelId="{845D780C-A69A-4D64-8945-AADA2A73FAB0}" srcId="{BF9D2FD8-0640-4ACD-8532-5013EF2AE1F1}" destId="{79562F86-87F7-43C3-8C9F-C75628DCB45C}" srcOrd="0" destOrd="0" parTransId="{73A2A580-7D96-432B-9ED2-EC4DDD860B0B}" sibTransId="{CB653909-7B30-426A-910F-142FE44ADB30}"/>
    <dgm:cxn modelId="{3DC2CD29-03B1-4F8F-99AC-F30DBBCE7521}" type="presOf" srcId="{BC82E1C0-D9D1-48FD-B236-8E3EC967750F}" destId="{659D5BEB-4B94-46BC-A064-D082DCE8533D}" srcOrd="0" destOrd="0" presId="urn:microsoft.com/office/officeart/2005/8/layout/venn3"/>
    <dgm:cxn modelId="{D04EA931-E86A-4668-AC3D-6470E2A064EC}" srcId="{BF9D2FD8-0640-4ACD-8532-5013EF2AE1F1}" destId="{BC82E1C0-D9D1-48FD-B236-8E3EC967750F}" srcOrd="3" destOrd="0" parTransId="{3E334A2B-6549-4A8B-9264-59D9A23CC349}" sibTransId="{198D8F87-B0B9-42DC-812F-A8E94B1C9A7F}"/>
    <dgm:cxn modelId="{76EB53F0-1FAE-4600-A172-8292682F4A21}" srcId="{BF9D2FD8-0640-4ACD-8532-5013EF2AE1F1}" destId="{E94C9C35-18AD-4F2F-8BD6-50CCBDAE3B32}" srcOrd="1" destOrd="0" parTransId="{82EF2ADD-8B8A-47CA-806A-C74255F7011A}" sibTransId="{2B54C6BA-93E2-42F1-871F-27FBA02E8F19}"/>
    <dgm:cxn modelId="{3855B106-3882-4AE1-9C5E-0029FFBAF9BB}" type="presOf" srcId="{915643FB-267C-44B0-BE0D-409627091EE8}" destId="{D6B38D0D-03D1-478C-87EE-ED9E8332CB65}" srcOrd="0" destOrd="0" presId="urn:microsoft.com/office/officeart/2005/8/layout/venn3"/>
    <dgm:cxn modelId="{86250D53-4590-4303-9067-6331AC5E50B1}" srcId="{BF9D2FD8-0640-4ACD-8532-5013EF2AE1F1}" destId="{6C16D766-4937-4188-B868-9979253E7E0B}" srcOrd="5" destOrd="0" parTransId="{E60FEC88-8C5B-472B-B8B0-7ABB243B76F2}" sibTransId="{EE7CD9F1-15A2-4A65-9F59-B9195FCD5E84}"/>
    <dgm:cxn modelId="{6D83C75D-3B54-40C3-B977-780C693D254F}" type="presOf" srcId="{E94C9C35-18AD-4F2F-8BD6-50CCBDAE3B32}" destId="{C7C30F60-55ED-49CD-A571-0FE73F8BFB82}" srcOrd="0" destOrd="0" presId="urn:microsoft.com/office/officeart/2005/8/layout/venn3"/>
    <dgm:cxn modelId="{9678D98C-A27A-4A09-802F-573C6BA65242}" type="presOf" srcId="{6C16D766-4937-4188-B868-9979253E7E0B}" destId="{58B11A95-046E-4E7E-8C72-23C012D9F78D}" srcOrd="0" destOrd="0" presId="urn:microsoft.com/office/officeart/2005/8/layout/venn3"/>
    <dgm:cxn modelId="{E0502A75-0435-4FA8-913A-5570D430BECC}" type="presParOf" srcId="{DACB08AC-9CC5-46DA-9D16-FC6C460C3B52}" destId="{4DFDC2D9-705F-430F-BD59-4830AAE125E9}" srcOrd="0" destOrd="0" presId="urn:microsoft.com/office/officeart/2005/8/layout/venn3"/>
    <dgm:cxn modelId="{5AC3A94D-A81D-403A-A1FD-BBC4177C811A}" type="presParOf" srcId="{DACB08AC-9CC5-46DA-9D16-FC6C460C3B52}" destId="{D9423513-E48D-4463-85D3-150090C47F91}" srcOrd="1" destOrd="0" presId="urn:microsoft.com/office/officeart/2005/8/layout/venn3"/>
    <dgm:cxn modelId="{FAB490A6-5D4A-4588-9229-DC4D031F60F8}" type="presParOf" srcId="{DACB08AC-9CC5-46DA-9D16-FC6C460C3B52}" destId="{C7C30F60-55ED-49CD-A571-0FE73F8BFB82}" srcOrd="2" destOrd="0" presId="urn:microsoft.com/office/officeart/2005/8/layout/venn3"/>
    <dgm:cxn modelId="{B4B4BC06-5479-4956-AA43-B9092AA1D8B8}" type="presParOf" srcId="{DACB08AC-9CC5-46DA-9D16-FC6C460C3B52}" destId="{32EC6DE3-3C9F-4C93-9903-156F55C67C1A}" srcOrd="3" destOrd="0" presId="urn:microsoft.com/office/officeart/2005/8/layout/venn3"/>
    <dgm:cxn modelId="{974EA45A-BB70-427D-8D92-5E4AB7F76AC5}" type="presParOf" srcId="{DACB08AC-9CC5-46DA-9D16-FC6C460C3B52}" destId="{D6B38D0D-03D1-478C-87EE-ED9E8332CB65}" srcOrd="4" destOrd="0" presId="urn:microsoft.com/office/officeart/2005/8/layout/venn3"/>
    <dgm:cxn modelId="{561F176F-C755-41E9-914A-FBFF2D7BA94E}" type="presParOf" srcId="{DACB08AC-9CC5-46DA-9D16-FC6C460C3B52}" destId="{6C7EE22D-705C-4F54-A9EC-71028A4F8A87}" srcOrd="5" destOrd="0" presId="urn:microsoft.com/office/officeart/2005/8/layout/venn3"/>
    <dgm:cxn modelId="{57913B0C-40CD-4CD0-A431-FAE87C576FA5}" type="presParOf" srcId="{DACB08AC-9CC5-46DA-9D16-FC6C460C3B52}" destId="{659D5BEB-4B94-46BC-A064-D082DCE8533D}" srcOrd="6" destOrd="0" presId="urn:microsoft.com/office/officeart/2005/8/layout/venn3"/>
    <dgm:cxn modelId="{92CE0E71-055F-41F9-BE4E-2C60E256CA7F}" type="presParOf" srcId="{DACB08AC-9CC5-46DA-9D16-FC6C460C3B52}" destId="{7FEDB2C8-6D70-40AA-9187-1630B59BFB4C}" srcOrd="7" destOrd="0" presId="urn:microsoft.com/office/officeart/2005/8/layout/venn3"/>
    <dgm:cxn modelId="{136CC8C7-3CD2-4BF4-9D90-9C2646F11DFA}" type="presParOf" srcId="{DACB08AC-9CC5-46DA-9D16-FC6C460C3B52}" destId="{C7242B21-9ED5-4F29-8E29-5C0F6AE3B68A}" srcOrd="8" destOrd="0" presId="urn:microsoft.com/office/officeart/2005/8/layout/venn3"/>
    <dgm:cxn modelId="{F6618ED4-8035-4389-8726-66F1F074AD35}" type="presParOf" srcId="{DACB08AC-9CC5-46DA-9D16-FC6C460C3B52}" destId="{89E4AE59-F5E4-4209-BC85-1B94A972F635}" srcOrd="9" destOrd="0" presId="urn:microsoft.com/office/officeart/2005/8/layout/venn3"/>
    <dgm:cxn modelId="{CD1FBF73-6F59-4131-B7AD-9A4758C11DF4}" type="presParOf" srcId="{DACB08AC-9CC5-46DA-9D16-FC6C460C3B52}" destId="{58B11A95-046E-4E7E-8C72-23C012D9F78D}" srcOrd="10"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DC2D9-705F-430F-BD59-4830AAE125E9}">
      <dsp:nvSpPr>
        <dsp:cNvPr id="0" name=""/>
        <dsp:cNvSpPr/>
      </dsp:nvSpPr>
      <dsp:spPr>
        <a:xfrm>
          <a:off x="989" y="737422"/>
          <a:ext cx="1621498" cy="1621498"/>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9236" tIns="19050" rIns="89236" bIns="19050" numCol="1" spcCol="1270" anchor="ctr" anchorCtr="0">
          <a:noAutofit/>
        </a:bodyPr>
        <a:lstStyle/>
        <a:p>
          <a:pPr marL="0" lvl="0" indent="0" algn="ctr" defTabSz="666750" rtl="0">
            <a:lnSpc>
              <a:spcPct val="90000"/>
            </a:lnSpc>
            <a:spcBef>
              <a:spcPct val="0"/>
            </a:spcBef>
            <a:spcAft>
              <a:spcPct val="35000"/>
            </a:spcAft>
          </a:pPr>
          <a:r>
            <a:rPr lang="en-US" sz="1500" b="1" kern="1200" dirty="0" smtClean="0">
              <a:solidFill>
                <a:srgbClr val="FFFFFF"/>
              </a:solidFill>
            </a:rPr>
            <a:t>Publications</a:t>
          </a:r>
          <a:endParaRPr lang="en-IE" sz="1500" b="1" kern="1200" dirty="0">
            <a:solidFill>
              <a:srgbClr val="FFFFFF"/>
            </a:solidFill>
          </a:endParaRPr>
        </a:p>
      </dsp:txBody>
      <dsp:txXfrm>
        <a:off x="238452" y="974885"/>
        <a:ext cx="1146572" cy="1146572"/>
      </dsp:txXfrm>
    </dsp:sp>
    <dsp:sp modelId="{C7C30F60-55ED-49CD-A571-0FE73F8BFB82}">
      <dsp:nvSpPr>
        <dsp:cNvPr id="0" name=""/>
        <dsp:cNvSpPr/>
      </dsp:nvSpPr>
      <dsp:spPr>
        <a:xfrm>
          <a:off x="1298188" y="737422"/>
          <a:ext cx="1621498" cy="1621498"/>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9236" tIns="19050" rIns="89236" bIns="19050" numCol="1" spcCol="1270" anchor="ctr" anchorCtr="0">
          <a:noAutofit/>
        </a:bodyPr>
        <a:lstStyle/>
        <a:p>
          <a:pPr lvl="0" algn="ctr" defTabSz="666750" rtl="0">
            <a:lnSpc>
              <a:spcPct val="70000"/>
            </a:lnSpc>
            <a:spcBef>
              <a:spcPct val="0"/>
            </a:spcBef>
            <a:spcAft>
              <a:spcPct val="35000"/>
            </a:spcAft>
          </a:pPr>
          <a:r>
            <a:rPr lang="en-US" sz="1500" b="1" kern="1200" dirty="0" smtClean="0">
              <a:solidFill>
                <a:srgbClr val="FFFFFF"/>
              </a:solidFill>
            </a:rPr>
            <a:t>EIT </a:t>
          </a:r>
        </a:p>
        <a:p>
          <a:pPr lvl="0" algn="ctr" defTabSz="666750" rtl="0">
            <a:lnSpc>
              <a:spcPct val="70000"/>
            </a:lnSpc>
            <a:spcBef>
              <a:spcPct val="0"/>
            </a:spcBef>
            <a:spcAft>
              <a:spcPct val="35000"/>
            </a:spcAft>
          </a:pPr>
          <a:r>
            <a:rPr lang="en-US" sz="1500" b="1" kern="1200" dirty="0" smtClean="0">
              <a:solidFill>
                <a:srgbClr val="FFFFFF"/>
              </a:solidFill>
            </a:rPr>
            <a:t>website</a:t>
          </a:r>
          <a:endParaRPr lang="en-IE" sz="1500" b="1" kern="1200" dirty="0">
            <a:solidFill>
              <a:srgbClr val="FFFFFF"/>
            </a:solidFill>
          </a:endParaRPr>
        </a:p>
      </dsp:txBody>
      <dsp:txXfrm>
        <a:off x="1535651" y="974885"/>
        <a:ext cx="1146572" cy="1146572"/>
      </dsp:txXfrm>
    </dsp:sp>
    <dsp:sp modelId="{D6B38D0D-03D1-478C-87EE-ED9E8332CB65}">
      <dsp:nvSpPr>
        <dsp:cNvPr id="0" name=""/>
        <dsp:cNvSpPr/>
      </dsp:nvSpPr>
      <dsp:spPr>
        <a:xfrm>
          <a:off x="2595387" y="737422"/>
          <a:ext cx="1621498" cy="1621498"/>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9236" tIns="19050" rIns="89236" bIns="19050" numCol="1" spcCol="1270" anchor="ctr" anchorCtr="0">
          <a:noAutofit/>
        </a:bodyPr>
        <a:lstStyle/>
        <a:p>
          <a:pPr lvl="0" algn="ctr" defTabSz="666750" rtl="0">
            <a:lnSpc>
              <a:spcPct val="70000"/>
            </a:lnSpc>
            <a:spcBef>
              <a:spcPct val="0"/>
            </a:spcBef>
            <a:spcAft>
              <a:spcPct val="35000"/>
            </a:spcAft>
          </a:pPr>
          <a:r>
            <a:rPr lang="en-US" sz="1500" b="1" kern="1200" dirty="0" smtClean="0">
              <a:solidFill>
                <a:srgbClr val="FFFFFF"/>
              </a:solidFill>
            </a:rPr>
            <a:t>Social </a:t>
          </a:r>
        </a:p>
        <a:p>
          <a:pPr lvl="0" algn="ctr" defTabSz="666750" rtl="0">
            <a:lnSpc>
              <a:spcPct val="70000"/>
            </a:lnSpc>
            <a:spcBef>
              <a:spcPct val="0"/>
            </a:spcBef>
            <a:spcAft>
              <a:spcPct val="35000"/>
            </a:spcAft>
          </a:pPr>
          <a:r>
            <a:rPr lang="en-US" sz="1500" b="1" kern="1200" dirty="0" smtClean="0">
              <a:solidFill>
                <a:srgbClr val="FFFFFF"/>
              </a:solidFill>
            </a:rPr>
            <a:t>media</a:t>
          </a:r>
          <a:endParaRPr lang="en-IE" sz="1500" b="1" kern="1200" dirty="0">
            <a:solidFill>
              <a:srgbClr val="FFFFFF"/>
            </a:solidFill>
          </a:endParaRPr>
        </a:p>
      </dsp:txBody>
      <dsp:txXfrm>
        <a:off x="2832850" y="974885"/>
        <a:ext cx="1146572" cy="1146572"/>
      </dsp:txXfrm>
    </dsp:sp>
    <dsp:sp modelId="{659D5BEB-4B94-46BC-A064-D082DCE8533D}">
      <dsp:nvSpPr>
        <dsp:cNvPr id="0" name=""/>
        <dsp:cNvSpPr/>
      </dsp:nvSpPr>
      <dsp:spPr>
        <a:xfrm>
          <a:off x="3892586" y="737422"/>
          <a:ext cx="1621498" cy="1621498"/>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9236" tIns="19050" rIns="89236" bIns="19050" numCol="1" spcCol="1270" anchor="ctr" anchorCtr="0">
          <a:noAutofit/>
        </a:bodyPr>
        <a:lstStyle/>
        <a:p>
          <a:pPr lvl="0" algn="ctr" defTabSz="666750" rtl="0">
            <a:lnSpc>
              <a:spcPct val="90000"/>
            </a:lnSpc>
            <a:spcBef>
              <a:spcPct val="0"/>
            </a:spcBef>
            <a:spcAft>
              <a:spcPct val="35000"/>
            </a:spcAft>
          </a:pPr>
          <a:r>
            <a:rPr lang="en-US" sz="1500" b="1" kern="1200" dirty="0" smtClean="0">
              <a:solidFill>
                <a:srgbClr val="FFFFFF"/>
              </a:solidFill>
            </a:rPr>
            <a:t>EIT conferences</a:t>
          </a:r>
          <a:endParaRPr lang="en-IE" sz="1500" b="1" kern="1200" dirty="0">
            <a:solidFill>
              <a:srgbClr val="FFFFFF"/>
            </a:solidFill>
          </a:endParaRPr>
        </a:p>
      </dsp:txBody>
      <dsp:txXfrm>
        <a:off x="4130049" y="974885"/>
        <a:ext cx="1146572" cy="1146572"/>
      </dsp:txXfrm>
    </dsp:sp>
    <dsp:sp modelId="{C7242B21-9ED5-4F29-8E29-5C0F6AE3B68A}">
      <dsp:nvSpPr>
        <dsp:cNvPr id="0" name=""/>
        <dsp:cNvSpPr/>
      </dsp:nvSpPr>
      <dsp:spPr>
        <a:xfrm>
          <a:off x="5189784" y="737422"/>
          <a:ext cx="1621498" cy="1621498"/>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9236" tIns="19050" rIns="89236" bIns="19050" numCol="1" spcCol="1270" anchor="ctr" anchorCtr="0">
          <a:noAutofit/>
        </a:bodyPr>
        <a:lstStyle/>
        <a:p>
          <a:pPr lvl="0" algn="ctr" defTabSz="666750" rtl="0">
            <a:lnSpc>
              <a:spcPct val="90000"/>
            </a:lnSpc>
            <a:spcBef>
              <a:spcPct val="0"/>
            </a:spcBef>
            <a:spcAft>
              <a:spcPct val="35000"/>
            </a:spcAft>
          </a:pPr>
          <a:r>
            <a:rPr lang="en-US" sz="1500" b="1" kern="1200" dirty="0" smtClean="0">
              <a:solidFill>
                <a:srgbClr val="FFFFFF"/>
              </a:solidFill>
            </a:rPr>
            <a:t>EIT Awareness Days</a:t>
          </a:r>
          <a:endParaRPr lang="en-IE" sz="1500" b="1" kern="1200" dirty="0">
            <a:solidFill>
              <a:srgbClr val="FFFFFF"/>
            </a:solidFill>
          </a:endParaRPr>
        </a:p>
      </dsp:txBody>
      <dsp:txXfrm>
        <a:off x="5427247" y="974885"/>
        <a:ext cx="1146572" cy="1146572"/>
      </dsp:txXfrm>
    </dsp:sp>
    <dsp:sp modelId="{58B11A95-046E-4E7E-8C72-23C012D9F78D}">
      <dsp:nvSpPr>
        <dsp:cNvPr id="0" name=""/>
        <dsp:cNvSpPr/>
      </dsp:nvSpPr>
      <dsp:spPr>
        <a:xfrm>
          <a:off x="6486983" y="737422"/>
          <a:ext cx="1621498" cy="1621498"/>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9236" tIns="19050" rIns="89236" bIns="19050" numCol="1" spcCol="1270" anchor="ctr" anchorCtr="0">
          <a:noAutofit/>
        </a:bodyPr>
        <a:lstStyle/>
        <a:p>
          <a:pPr lvl="0" algn="ctr" defTabSz="666750" rtl="0">
            <a:lnSpc>
              <a:spcPct val="90000"/>
            </a:lnSpc>
            <a:spcBef>
              <a:spcPct val="0"/>
            </a:spcBef>
            <a:spcAft>
              <a:spcPct val="35000"/>
            </a:spcAft>
          </a:pPr>
          <a:r>
            <a:rPr lang="en-US" sz="1500" b="1" kern="1200" dirty="0" smtClean="0">
              <a:solidFill>
                <a:srgbClr val="FFFFFF"/>
              </a:solidFill>
            </a:rPr>
            <a:t>EIT Regional Innovation Scheme</a:t>
          </a:r>
          <a:endParaRPr lang="en-IE" sz="1500" b="1" kern="1200" dirty="0">
            <a:solidFill>
              <a:srgbClr val="FFFFFF"/>
            </a:solidFill>
          </a:endParaRPr>
        </a:p>
      </dsp:txBody>
      <dsp:txXfrm>
        <a:off x="6724446" y="974885"/>
        <a:ext cx="1146572" cy="1146572"/>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atin typeface="Arial" charset="0"/>
                <a:ea typeface="+mn-ea"/>
                <a:cs typeface="Arial" charset="0"/>
              </a:defRPr>
            </a:lvl1pPr>
          </a:lstStyle>
          <a:p>
            <a:pPr>
              <a:defRPr/>
            </a:pPr>
            <a:endParaRPr lang="en-GB"/>
          </a:p>
        </p:txBody>
      </p:sp>
      <p:sp>
        <p:nvSpPr>
          <p:cNvPr id="3" name="Date Placeholder 2"/>
          <p:cNvSpPr>
            <a:spLocks noGrp="1"/>
          </p:cNvSpPr>
          <p:nvPr>
            <p:ph type="dt" sz="quarter" idx="1"/>
          </p:nvPr>
        </p:nvSpPr>
        <p:spPr>
          <a:xfrm>
            <a:off x="3849688" y="0"/>
            <a:ext cx="2946400" cy="493713"/>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fld id="{04EA6C2B-82BC-4AD7-A80E-080F28BE2C08}" type="datetimeFigureOut">
              <a:rPr lang="en-GB"/>
              <a:pPr>
                <a:defRPr/>
              </a:pPr>
              <a:t>09/06/2015</a:t>
            </a:fld>
            <a:endParaRPr lang="en-GB"/>
          </a:p>
        </p:txBody>
      </p:sp>
      <p:sp>
        <p:nvSpPr>
          <p:cNvPr id="4" name="Footer Placeholder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atin typeface="Arial" charset="0"/>
                <a:ea typeface="+mn-ea"/>
                <a:cs typeface="Arial" charset="0"/>
              </a:defRPr>
            </a:lvl1pPr>
          </a:lstStyle>
          <a:p>
            <a:pPr>
              <a:defRPr/>
            </a:pPr>
            <a:endParaRPr lang="en-GB"/>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38925991-DC82-4F68-A955-B6A2A6B7F057}" type="slidenum">
              <a:rPr lang="en-GB"/>
              <a:pPr>
                <a:defRPr/>
              </a:pPr>
              <a:t>‹#›</a:t>
            </a:fld>
            <a:endParaRPr lang="en-GB"/>
          </a:p>
        </p:txBody>
      </p:sp>
    </p:spTree>
    <p:extLst>
      <p:ext uri="{BB962C8B-B14F-4D97-AF65-F5344CB8AC3E}">
        <p14:creationId xmlns:p14="http://schemas.microsoft.com/office/powerpoint/2010/main" val="407903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8195" name="Rectangle 3"/>
          <p:cNvSpPr>
            <a:spLocks noGrp="1" noChangeArrowheads="1"/>
          </p:cNvSpPr>
          <p:nvPr>
            <p:ph type="dt"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fr-FR"/>
          </a:p>
        </p:txBody>
      </p:sp>
      <p:sp>
        <p:nvSpPr>
          <p:cNvPr id="147460" name="Rectangle 4"/>
          <p:cNvSpPr>
            <a:spLocks noGrp="1" noRot="1" noChangeAspect="1" noChangeArrowheads="1" noTextEdit="1"/>
          </p:cNvSpPr>
          <p:nvPr>
            <p:ph type="sldImg" idx="2"/>
          </p:nvPr>
        </p:nvSpPr>
        <p:spPr bwMode="auto">
          <a:xfrm>
            <a:off x="930275" y="741363"/>
            <a:ext cx="4937125"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79450" y="4691063"/>
            <a:ext cx="543877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8198" name="Rectangle 6"/>
          <p:cNvSpPr>
            <a:spLocks noGrp="1" noChangeArrowheads="1"/>
          </p:cNvSpPr>
          <p:nvPr>
            <p:ph type="ftr" sz="quarter" idx="4"/>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8199" name="Rectangle 7"/>
          <p:cNvSpPr>
            <a:spLocks noGrp="1" noChangeArrowheads="1"/>
          </p:cNvSpPr>
          <p:nvPr>
            <p:ph type="sldNum" sz="quarter" idx="5"/>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64BA6171-11B6-4940-BE76-9E2C98EB7D9A}" type="slidenum">
              <a:rPr lang="fr-FR"/>
              <a:pPr>
                <a:defRPr/>
              </a:pPr>
              <a:t>‹#›</a:t>
            </a:fld>
            <a:endParaRPr lang="fr-FR"/>
          </a:p>
        </p:txBody>
      </p:sp>
    </p:spTree>
    <p:extLst>
      <p:ext uri="{BB962C8B-B14F-4D97-AF65-F5344CB8AC3E}">
        <p14:creationId xmlns:p14="http://schemas.microsoft.com/office/powerpoint/2010/main" val="1943835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smtClean="0">
                <a:ea typeface="ＭＳ Ｐゴシック" pitchFamily="34" charset="-128"/>
              </a:rPr>
              <a:t>WHO is the EIT and what does it do?</a:t>
            </a: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037D20BF-3576-4DC3-B156-94387411462B}" type="slidenum">
              <a:rPr lang="fr-FR" altLang="en-US" sz="1200" smtClean="0">
                <a:cs typeface="Arial" charset="0"/>
              </a:rPr>
              <a:pPr eaLnBrk="1" hangingPunct="1"/>
              <a:t>2</a:t>
            </a:fld>
            <a:endParaRPr lang="fr-FR" altLang="en-US" sz="1200" smtClean="0">
              <a:cs typeface="Arial" charset="0"/>
            </a:endParaRPr>
          </a:p>
        </p:txBody>
      </p:sp>
    </p:spTree>
    <p:extLst>
      <p:ext uri="{BB962C8B-B14F-4D97-AF65-F5344CB8AC3E}">
        <p14:creationId xmlns:p14="http://schemas.microsoft.com/office/powerpoint/2010/main" val="1326145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ea typeface="ＭＳ Ｐゴシック" pitchFamily="34" charset="-128"/>
              </a:rPr>
              <a:t>Climate-KIC: </a:t>
            </a:r>
          </a:p>
          <a:p>
            <a:pPr eaLnBrk="1" hangingPunct="1"/>
            <a:r>
              <a:rPr lang="en-US" altLang="en-US" dirty="0" smtClean="0">
                <a:ea typeface="ＭＳ Ｐゴシック" pitchFamily="34" charset="-128"/>
              </a:rPr>
              <a:t>Co-location </a:t>
            </a:r>
            <a:r>
              <a:rPr lang="en-US" altLang="en-US" dirty="0" err="1" smtClean="0">
                <a:ea typeface="ＭＳ Ｐゴシック" pitchFamily="34" charset="-128"/>
              </a:rPr>
              <a:t>centres</a:t>
            </a:r>
            <a:r>
              <a:rPr lang="en-US" altLang="en-US" dirty="0" smtClean="0">
                <a:ea typeface="ＭＳ Ｐゴシック" pitchFamily="34" charset="-128"/>
              </a:rPr>
              <a:t>: France (Paris), Germany (Berlin), </a:t>
            </a:r>
            <a:r>
              <a:rPr lang="en-GB" altLang="en-US" dirty="0" smtClean="0">
                <a:ea typeface="ＭＳ Ｐゴシック" pitchFamily="34" charset="-128"/>
              </a:rPr>
              <a:t>The Netherlands (Utrecht), Switzerland (Zurich), United Kingdom (London), Nordic centre (Denmark, </a:t>
            </a:r>
            <a:r>
              <a:rPr lang="en-GB" altLang="en-US" dirty="0" err="1" smtClean="0">
                <a:ea typeface="ＭＳ Ｐゴシック" pitchFamily="34" charset="-128"/>
              </a:rPr>
              <a:t>Lyngby</a:t>
            </a:r>
            <a:r>
              <a:rPr lang="en-GB" altLang="en-US" dirty="0" smtClean="0">
                <a:ea typeface="ＭＳ Ｐゴシック" pitchFamily="34" charset="-128"/>
              </a:rPr>
              <a:t>)</a:t>
            </a:r>
          </a:p>
          <a:p>
            <a:pPr eaLnBrk="1" hangingPunct="1"/>
            <a:r>
              <a:rPr lang="en-US" altLang="en-US" dirty="0" smtClean="0">
                <a:ea typeface="ＭＳ Ｐゴシック" pitchFamily="34" charset="-128"/>
              </a:rPr>
              <a:t>RICs: Valencia (Spain), Central Hungary, Emilia Romagna (Italy), Lower Silesia (Poland), Hessen (Germany), West Midlands (UK)</a:t>
            </a:r>
          </a:p>
          <a:p>
            <a:pPr eaLnBrk="1" hangingPunct="1"/>
            <a:endParaRPr lang="en-US" altLang="en-US" dirty="0" smtClean="0">
              <a:ea typeface="ＭＳ Ｐゴシック" pitchFamily="34" charset="-128"/>
            </a:endParaRPr>
          </a:p>
          <a:p>
            <a:pPr eaLnBrk="1" hangingPunct="1"/>
            <a:r>
              <a:rPr lang="en-US" altLang="en-US" b="1" dirty="0" smtClean="0">
                <a:ea typeface="ＭＳ Ｐゴシック" pitchFamily="34" charset="-128"/>
              </a:rPr>
              <a:t>EIT Digital:</a:t>
            </a:r>
          </a:p>
          <a:p>
            <a:pPr eaLnBrk="1" hangingPunct="1"/>
            <a:r>
              <a:rPr lang="en-US" altLang="en-US" dirty="0" smtClean="0">
                <a:ea typeface="ＭＳ Ｐゴシック" pitchFamily="34" charset="-128"/>
              </a:rPr>
              <a:t>Co-location </a:t>
            </a:r>
            <a:r>
              <a:rPr lang="en-US" altLang="en-US" dirty="0" err="1" smtClean="0">
                <a:ea typeface="ＭＳ Ｐゴシック" pitchFamily="34" charset="-128"/>
              </a:rPr>
              <a:t>centres</a:t>
            </a:r>
            <a:r>
              <a:rPr lang="en-US" altLang="en-US" dirty="0" smtClean="0">
                <a:ea typeface="ＭＳ Ｐゴシック" pitchFamily="34" charset="-128"/>
              </a:rPr>
              <a:t>: </a:t>
            </a:r>
            <a:r>
              <a:rPr lang="en-GB" altLang="en-US" dirty="0" smtClean="0">
                <a:ea typeface="ＭＳ Ｐゴシック" pitchFamily="34" charset="-128"/>
              </a:rPr>
              <a:t>Berlin (Germany), Eindhoven (The Netherlands), Helsinki (</a:t>
            </a:r>
            <a:r>
              <a:rPr lang="en-GB" altLang="en-US" dirty="0" err="1" smtClean="0">
                <a:ea typeface="ＭＳ Ｐゴシック" pitchFamily="34" charset="-128"/>
              </a:rPr>
              <a:t>Finnland</a:t>
            </a:r>
            <a:r>
              <a:rPr lang="en-GB" altLang="en-US" dirty="0" smtClean="0">
                <a:ea typeface="ＭＳ Ｐゴシック" pitchFamily="34" charset="-128"/>
              </a:rPr>
              <a:t>), London (UK), Paris (France), Stockholm (Sweden), Trento (Italy)</a:t>
            </a:r>
          </a:p>
          <a:p>
            <a:pPr eaLnBrk="1" hangingPunct="1"/>
            <a:r>
              <a:rPr lang="en-US" altLang="en-US" dirty="0" smtClean="0">
                <a:ea typeface="ＭＳ Ｐゴシック" pitchFamily="34" charset="-128"/>
              </a:rPr>
              <a:t>Associate partners: Madrid (Spain), Budapest (Hungary)</a:t>
            </a:r>
          </a:p>
          <a:p>
            <a:pPr eaLnBrk="1" hangingPunct="1"/>
            <a:endParaRPr lang="en-US" altLang="en-US" dirty="0" smtClean="0">
              <a:ea typeface="ＭＳ Ｐゴシック" pitchFamily="34" charset="-128"/>
            </a:endParaRPr>
          </a:p>
          <a:p>
            <a:pPr eaLnBrk="1" hangingPunct="1"/>
            <a:r>
              <a:rPr lang="en-US" altLang="en-US" b="1" dirty="0" smtClean="0">
                <a:ea typeface="ＭＳ Ｐゴシック" pitchFamily="34" charset="-128"/>
              </a:rPr>
              <a:t>KIC </a:t>
            </a:r>
            <a:r>
              <a:rPr lang="en-US" altLang="en-US" b="1" dirty="0" err="1" smtClean="0">
                <a:ea typeface="ＭＳ Ｐゴシック" pitchFamily="34" charset="-128"/>
              </a:rPr>
              <a:t>InnoEnergy</a:t>
            </a:r>
            <a:r>
              <a:rPr lang="en-US" altLang="en-US" b="1" dirty="0" smtClean="0">
                <a:ea typeface="ＭＳ Ｐゴシック" pitchFamily="34" charset="-128"/>
              </a:rPr>
              <a:t>:</a:t>
            </a:r>
          </a:p>
          <a:p>
            <a:pPr eaLnBrk="1" hangingPunct="1"/>
            <a:r>
              <a:rPr lang="en-US" altLang="en-US" dirty="0" smtClean="0">
                <a:ea typeface="ＭＳ Ｐゴシック" pitchFamily="34" charset="-128"/>
              </a:rPr>
              <a:t>Co-location </a:t>
            </a:r>
            <a:r>
              <a:rPr lang="en-US" altLang="en-US" dirty="0" err="1" smtClean="0">
                <a:ea typeface="ＭＳ Ｐゴシック" pitchFamily="34" charset="-128"/>
              </a:rPr>
              <a:t>centres</a:t>
            </a:r>
            <a:r>
              <a:rPr lang="en-US" altLang="en-US" baseline="0" dirty="0" smtClean="0">
                <a:ea typeface="ＭＳ Ｐゴシック" pitchFamily="34" charset="-128"/>
              </a:rPr>
              <a:t>: </a:t>
            </a:r>
            <a:r>
              <a:rPr lang="en-US" altLang="en-US" dirty="0" smtClean="0">
                <a:ea typeface="ＭＳ Ｐゴシック" pitchFamily="34" charset="-128"/>
              </a:rPr>
              <a:t>Benelux (Eindhoven, The Netherlands); France (Grenoble); Germany (</a:t>
            </a:r>
            <a:r>
              <a:rPr lang="en-GB" altLang="en-US" dirty="0" smtClean="0">
                <a:ea typeface="ＭＳ Ｐゴシック" pitchFamily="34" charset="-128"/>
              </a:rPr>
              <a:t>Karlsruhe); Iberia (Barcelona); Poland Plus (Krakow); Sweden (Stockholm)</a:t>
            </a:r>
            <a:endParaRPr lang="en-US" altLang="en-US" dirty="0" smtClean="0">
              <a:ea typeface="ＭＳ Ｐゴシック" pitchFamily="34" charset="-128"/>
            </a:endParaRPr>
          </a:p>
          <a:p>
            <a:pPr eaLnBrk="1" hangingPunct="1"/>
            <a:endParaRPr lang="en-US" altLang="en-US" dirty="0" smtClean="0">
              <a:ea typeface="ＭＳ Ｐゴシック" pitchFamily="34" charset="-128"/>
            </a:endParaRP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6EC65695-D998-4A19-B19C-4BB8E74F9320}" type="slidenum">
              <a:rPr lang="fr-FR" altLang="en-US" sz="1200" smtClean="0">
                <a:cs typeface="Arial" charset="0"/>
              </a:rPr>
              <a:pPr eaLnBrk="1" hangingPunct="1"/>
              <a:t>15</a:t>
            </a:fld>
            <a:endParaRPr lang="fr-FR" altLang="en-US" sz="1200" smtClean="0">
              <a:cs typeface="Arial" charset="0"/>
            </a:endParaRPr>
          </a:p>
        </p:txBody>
      </p:sp>
    </p:spTree>
    <p:extLst>
      <p:ext uri="{BB962C8B-B14F-4D97-AF65-F5344CB8AC3E}">
        <p14:creationId xmlns:p14="http://schemas.microsoft.com/office/powerpoint/2010/main" val="3320335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SharePoint Partners List</a:t>
            </a:r>
            <a:r>
              <a:rPr lang="en-US" baseline="0" dirty="0" smtClean="0"/>
              <a:t> – February 2015]</a:t>
            </a:r>
            <a:endParaRPr lang="en-GB" dirty="0"/>
          </a:p>
        </p:txBody>
      </p:sp>
      <p:sp>
        <p:nvSpPr>
          <p:cNvPr id="4" name="Slide Number Placeholder 3"/>
          <p:cNvSpPr>
            <a:spLocks noGrp="1"/>
          </p:cNvSpPr>
          <p:nvPr>
            <p:ph type="sldNum" sz="quarter" idx="10"/>
          </p:nvPr>
        </p:nvSpPr>
        <p:spPr/>
        <p:txBody>
          <a:bodyPr/>
          <a:lstStyle/>
          <a:p>
            <a:pPr>
              <a:defRPr/>
            </a:pPr>
            <a:fld id="{64BA6171-11B6-4940-BE76-9E2C98EB7D9A}" type="slidenum">
              <a:rPr lang="fr-FR" smtClean="0"/>
              <a:pPr>
                <a:defRPr/>
              </a:pPr>
              <a:t>16</a:t>
            </a:fld>
            <a:endParaRPr lang="fr-FR"/>
          </a:p>
        </p:txBody>
      </p:sp>
    </p:spTree>
    <p:extLst>
      <p:ext uri="{BB962C8B-B14F-4D97-AF65-F5344CB8AC3E}">
        <p14:creationId xmlns:p14="http://schemas.microsoft.com/office/powerpoint/2010/main" val="3112421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Cumulated</a:t>
            </a:r>
            <a:r>
              <a:rPr lang="en-US" baseline="0" dirty="0" smtClean="0"/>
              <a:t> data; including data f</a:t>
            </a:r>
            <a:r>
              <a:rPr lang="en-US" dirty="0" smtClean="0"/>
              <a:t>rom business plans 2015</a:t>
            </a:r>
            <a:endParaRPr lang="en-GB" dirty="0"/>
          </a:p>
        </p:txBody>
      </p:sp>
      <p:sp>
        <p:nvSpPr>
          <p:cNvPr id="4" name="Slide Number Placeholder 3"/>
          <p:cNvSpPr>
            <a:spLocks noGrp="1"/>
          </p:cNvSpPr>
          <p:nvPr>
            <p:ph type="sldNum" sz="quarter" idx="10"/>
          </p:nvPr>
        </p:nvSpPr>
        <p:spPr/>
        <p:txBody>
          <a:bodyPr/>
          <a:lstStyle/>
          <a:p>
            <a:pPr>
              <a:defRPr/>
            </a:pPr>
            <a:fld id="{64BA6171-11B6-4940-BE76-9E2C98EB7D9A}" type="slidenum">
              <a:rPr lang="fr-FR" smtClean="0"/>
              <a:pPr>
                <a:defRPr/>
              </a:pPr>
              <a:t>18</a:t>
            </a:fld>
            <a:endParaRPr lang="fr-FR"/>
          </a:p>
        </p:txBody>
      </p:sp>
    </p:spTree>
    <p:extLst>
      <p:ext uri="{BB962C8B-B14F-4D97-AF65-F5344CB8AC3E}">
        <p14:creationId xmlns:p14="http://schemas.microsoft.com/office/powerpoint/2010/main" val="4165974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4BA6171-11B6-4940-BE76-9E2C98EB7D9A}" type="slidenum">
              <a:rPr lang="fr-FR" smtClean="0"/>
              <a:pPr>
                <a:defRPr/>
              </a:pPr>
              <a:t>19</a:t>
            </a:fld>
            <a:endParaRPr lang="fr-FR"/>
          </a:p>
        </p:txBody>
      </p:sp>
    </p:spTree>
    <p:extLst>
      <p:ext uri="{BB962C8B-B14F-4D97-AF65-F5344CB8AC3E}">
        <p14:creationId xmlns:p14="http://schemas.microsoft.com/office/powerpoint/2010/main" val="46458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ea typeface="ＭＳ Ｐゴシック" pitchFamily="34" charset="-128"/>
            </a:endParaRP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5011F075-838E-43AC-A0A1-8597C104515B}" type="slidenum">
              <a:rPr lang="en-GB" altLang="en-US" sz="1200" smtClean="0">
                <a:solidFill>
                  <a:prstClr val="black"/>
                </a:solidFill>
                <a:cs typeface="Arial" charset="0"/>
              </a:rPr>
              <a:pPr eaLnBrk="1" hangingPunct="1"/>
              <a:t>20</a:t>
            </a:fld>
            <a:endParaRPr lang="en-GB" altLang="en-US" sz="1200" smtClean="0">
              <a:solidFill>
                <a:prstClr val="black"/>
              </a:solidFill>
              <a:cs typeface="Arial" charset="0"/>
            </a:endParaRPr>
          </a:p>
        </p:txBody>
      </p:sp>
    </p:spTree>
    <p:extLst>
      <p:ext uri="{BB962C8B-B14F-4D97-AF65-F5344CB8AC3E}">
        <p14:creationId xmlns:p14="http://schemas.microsoft.com/office/powerpoint/2010/main" val="1179785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931863" y="741363"/>
            <a:ext cx="4935537" cy="3702050"/>
          </a:xfrm>
          <a:ln/>
        </p:spPr>
      </p:sp>
      <p:sp>
        <p:nvSpPr>
          <p:cNvPr id="187395" name="Rectangle 3"/>
          <p:cNvSpPr>
            <a:spLocks noGrp="1" noChangeArrowheads="1"/>
          </p:cNvSpPr>
          <p:nvPr>
            <p:ph type="body" idx="1"/>
          </p:nvPr>
        </p:nvSpPr>
        <p:spPr>
          <a:xfrm>
            <a:off x="906463" y="4689475"/>
            <a:ext cx="4984750" cy="444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Calibri" pitchFamily="34" charset="0"/>
                <a:ea typeface="ＭＳ Ｐゴシック" pitchFamily="34" charset="-128"/>
                <a:cs typeface="Tahoma" pitchFamily="34" charset="0"/>
              </a:rPr>
              <a:t>The EIT is striking new paths in knowledge and innovation – especially by operating via its Knowledge and Innovation communities</a:t>
            </a:r>
          </a:p>
          <a:p>
            <a:pPr eaLnBrk="1" hangingPunct="1"/>
            <a:endParaRPr lang="en-GB" altLang="en-US" smtClean="0">
              <a:latin typeface="Calibri" pitchFamily="34" charset="0"/>
              <a:ea typeface="ＭＳ Ｐゴシック" pitchFamily="34" charset="-128"/>
              <a:cs typeface="Tahoma" pitchFamily="34" charset="0"/>
            </a:endParaRPr>
          </a:p>
          <a:p>
            <a:pPr eaLnBrk="1" hangingPunct="1"/>
            <a:r>
              <a:rPr lang="en-US" altLang="en-US" smtClean="0">
                <a:latin typeface="Calibri" pitchFamily="34" charset="0"/>
                <a:ea typeface="ＭＳ Ｐゴシック" pitchFamily="34" charset="-128"/>
                <a:cs typeface="Tahoma" pitchFamily="34" charset="0"/>
              </a:rPr>
              <a:t>None of what the EIT has realised thus far has ever been achieved before. With a trial and error approach and an insistence on simplicity, the EIT selected the first three KICs and supported them in building their respective governance structure all in less than two years following the Call for Proposals. Following the first EIT Governing Board meeting with European Commission President Barroso in September 2008, the EIT launched its first call for KICs in April 2009. </a:t>
            </a:r>
          </a:p>
          <a:p>
            <a:pPr eaLnBrk="1" hangingPunct="1"/>
            <a:endParaRPr lang="en-US" altLang="en-US" smtClean="0">
              <a:latin typeface="Calibri" pitchFamily="34" charset="0"/>
              <a:ea typeface="ＭＳ Ｐゴシック" pitchFamily="34" charset="-128"/>
              <a:cs typeface="Tahoma" pitchFamily="34" charset="0"/>
            </a:endParaRPr>
          </a:p>
          <a:p>
            <a:pPr eaLnBrk="1" hangingPunct="1"/>
            <a:r>
              <a:rPr lang="en-US" altLang="en-US" smtClean="0">
                <a:latin typeface="Calibri" pitchFamily="34" charset="0"/>
                <a:ea typeface="ＭＳ Ｐゴシック" pitchFamily="34" charset="-128"/>
                <a:cs typeface="Tahoma" pitchFamily="34" charset="0"/>
              </a:rPr>
              <a:t>The first three KICs were designated in December 2009 and a year later, the contractual agreements between the EIT and each KIC legal entities were signed. 2010 was spent developing KIC legal and financial entities, getting the contracts signed, putting the KIC entities under the leadership of a CEO. Meanwhile, the EIT has started driving entrepreneurship education and business creation together with the KICs; with initiatives such as KIC summer schools, mentoring schemes, business accelerators and an EIT Entrepreneurship Award. In addition, the EIT Foundation has been established to raise additional funding supporting the EIT. </a:t>
            </a:r>
          </a:p>
          <a:p>
            <a:pPr eaLnBrk="1" hangingPunct="1"/>
            <a:endParaRPr lang="en-US" altLang="en-US" smtClean="0">
              <a:latin typeface="Calibri" pitchFamily="34" charset="0"/>
              <a:ea typeface="ＭＳ Ｐゴシック" pitchFamily="34" charset="-128"/>
              <a:cs typeface="Tahoma" pitchFamily="34" charset="0"/>
            </a:endParaRPr>
          </a:p>
          <a:p>
            <a:pPr eaLnBrk="1" hangingPunct="1"/>
            <a:r>
              <a:rPr lang="en-US" altLang="en-US" smtClean="0">
                <a:ea typeface="ＭＳ Ｐゴシック" pitchFamily="34" charset="-128"/>
              </a:rPr>
              <a:t>The EIT and the KICs are designed to continuously learn from each other. They establish and facilitate a culture that helps unlock Europe</a:t>
            </a:r>
            <a:r>
              <a:rPr lang="en-US" altLang="fr-FR" smtClean="0">
                <a:ea typeface="ＭＳ Ｐゴシック" pitchFamily="34" charset="-128"/>
              </a:rPr>
              <a:t>’</a:t>
            </a:r>
            <a:r>
              <a:rPr lang="en-US" altLang="en-US" smtClean="0">
                <a:ea typeface="ＭＳ Ｐゴシック" pitchFamily="34" charset="-128"/>
              </a:rPr>
              <a:t>s underused potential to leverage people, technology and business innovation for greater EU innovation impact. Entrepreneurship is the central driving force of innovation in the EIT and its KICs. Over time, KICs must become self-sustainable world-class innovation centres to survive.</a:t>
            </a:r>
          </a:p>
        </p:txBody>
      </p:sp>
    </p:spTree>
    <p:extLst>
      <p:ext uri="{BB962C8B-B14F-4D97-AF65-F5344CB8AC3E}">
        <p14:creationId xmlns:p14="http://schemas.microsoft.com/office/powerpoint/2010/main" val="3278048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ＭＳ Ｐゴシック" charset="0"/>
                <a:cs typeface="Arial" charset="0"/>
              </a:rPr>
              <a:t>Applicants from the following Associated Countries (subject to the future association agreements of third countries with Horizon 2020) will also be eligible to submit proposals: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ＭＳ Ｐゴシック" charset="0"/>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ＭＳ Ｐゴシック" charset="0"/>
                <a:cs typeface="Arial" charset="0"/>
              </a:rPr>
              <a:t>Albania, Bosnia and Herzegovina, Faroe Islands, Former Yugoslav Republic of Macedonia, Moldova, Montenegro, Serbia and Turkey.  </a:t>
            </a:r>
          </a:p>
          <a:p>
            <a:endParaRPr lang="en-GB" dirty="0"/>
          </a:p>
        </p:txBody>
      </p:sp>
      <p:sp>
        <p:nvSpPr>
          <p:cNvPr id="4" name="Slide Number Placeholder 3"/>
          <p:cNvSpPr>
            <a:spLocks noGrp="1"/>
          </p:cNvSpPr>
          <p:nvPr>
            <p:ph type="sldNum" sz="quarter" idx="10"/>
          </p:nvPr>
        </p:nvSpPr>
        <p:spPr/>
        <p:txBody>
          <a:bodyPr/>
          <a:lstStyle/>
          <a:p>
            <a:pPr>
              <a:defRPr/>
            </a:pPr>
            <a:fld id="{64BA6171-11B6-4940-BE76-9E2C98EB7D9A}" type="slidenum">
              <a:rPr lang="fr-FR" smtClean="0"/>
              <a:pPr>
                <a:defRPr/>
              </a:pPr>
              <a:t>27</a:t>
            </a:fld>
            <a:endParaRPr lang="fr-FR"/>
          </a:p>
        </p:txBody>
      </p:sp>
    </p:spTree>
    <p:extLst>
      <p:ext uri="{BB962C8B-B14F-4D97-AF65-F5344CB8AC3E}">
        <p14:creationId xmlns:p14="http://schemas.microsoft.com/office/powerpoint/2010/main" val="1605682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Pioneers into Practice is Climate-KIC’s professional mobility </a:t>
            </a:r>
            <a:r>
              <a:rPr kumimoji="0" lang="en-US" sz="1200" b="0" i="0" u="none" strike="noStrike" kern="1200" cap="none" spc="0" normalizeH="0" baseline="0" noProof="0" dirty="0" err="1" smtClean="0">
                <a:ln>
                  <a:noFill/>
                </a:ln>
                <a:solidFill>
                  <a:prstClr val="black"/>
                </a:solidFill>
                <a:effectLst/>
                <a:uLnTx/>
                <a:uFillTx/>
                <a:latin typeface="Calibri"/>
                <a:ea typeface="+mn-ea"/>
                <a:cs typeface="+mn-cs"/>
              </a:rPr>
              <a:t>programme</a:t>
            </a: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 Low Carbon Economy professionals from education, research, enterprise and administration join and put into practice their expertise to create new products and services in the field of the climate change.</a:t>
            </a:r>
            <a:endParaRPr kumimoji="0" lang="en-GB" sz="12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Below are the seven key criteria that each region was asked to fulfil in order to be considered for participation in this scheme. </a:t>
            </a:r>
            <a:endParaRPr kumimoji="0" lang="en-GB" sz="1200" b="0" i="0" u="none" strike="noStrike" kern="1200" cap="none" spc="0" normalizeH="0" baseline="0" noProof="0" dirty="0" smtClean="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 Must be able to demonstrate your commitment to the low carbon agenda. </a:t>
            </a:r>
            <a:endParaRPr kumimoji="0" lang="en-GB" sz="1200" b="0" i="0" u="none" strike="noStrike" kern="1200" cap="none" spc="0" normalizeH="0" baseline="0" noProof="0" dirty="0" smtClean="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Be able to demonstrate a track record in innovation. </a:t>
            </a:r>
            <a:endParaRPr kumimoji="0" lang="en-GB" sz="1200" b="0" i="0" u="none" strike="noStrike" kern="1200" cap="none" spc="0" normalizeH="0" baseline="0" noProof="0" dirty="0" smtClean="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Can show clear low carbon priorities in its new Structural and Investment Fund </a:t>
            </a:r>
            <a:r>
              <a:rPr kumimoji="0" lang="en-US" sz="1200" b="0" i="0" u="none" strike="noStrike" kern="1200" cap="none" spc="0" normalizeH="0" baseline="0" noProof="0" dirty="0" err="1" smtClean="0">
                <a:ln>
                  <a:noFill/>
                </a:ln>
                <a:solidFill>
                  <a:prstClr val="black"/>
                </a:solidFill>
                <a:effectLst/>
                <a:uLnTx/>
                <a:uFillTx/>
                <a:latin typeface="Calibri"/>
                <a:ea typeface="+mn-ea"/>
                <a:cs typeface="+mn-cs"/>
              </a:rPr>
              <a:t>programme</a:t>
            </a: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 </a:t>
            </a:r>
            <a:endParaRPr kumimoji="0" lang="en-GB" sz="1200" b="0" i="0" u="none" strike="noStrike" kern="1200" cap="none" spc="0" normalizeH="0" baseline="0" noProof="0" dirty="0" smtClean="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Has a group of partners –universities, local authorities, companies and business intermediaries, research institutes, non-governmental </a:t>
            </a:r>
            <a:r>
              <a:rPr kumimoji="0" lang="en-US" sz="1200" b="0" i="0" u="none" strike="noStrike" kern="1200" cap="none" spc="0" normalizeH="0" baseline="0" noProof="0" dirty="0" err="1" smtClean="0">
                <a:ln>
                  <a:noFill/>
                </a:ln>
                <a:solidFill>
                  <a:prstClr val="black"/>
                </a:solidFill>
                <a:effectLst/>
                <a:uLnTx/>
                <a:uFillTx/>
                <a:latin typeface="Calibri"/>
                <a:ea typeface="+mn-ea"/>
                <a:cs typeface="+mn-cs"/>
              </a:rPr>
              <a:t>organisations</a:t>
            </a: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 – who would be keen to participate </a:t>
            </a:r>
            <a:endParaRPr kumimoji="0" lang="en-GB" sz="1200" b="0" i="0" u="none" strike="noStrike" kern="1200" cap="none" spc="0" normalizeH="0" baseline="0" noProof="0" dirty="0" smtClean="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Can identify an </a:t>
            </a:r>
            <a:r>
              <a:rPr kumimoji="0" lang="en-US" sz="1200" b="0" i="0" u="none" strike="noStrike" kern="1200" cap="none" spc="0" normalizeH="0" baseline="0" noProof="0" dirty="0" err="1" smtClean="0">
                <a:ln>
                  <a:noFill/>
                </a:ln>
                <a:solidFill>
                  <a:prstClr val="black"/>
                </a:solidFill>
                <a:effectLst/>
                <a:uLnTx/>
                <a:uFillTx/>
                <a:latin typeface="Calibri"/>
                <a:ea typeface="+mn-ea"/>
                <a:cs typeface="+mn-cs"/>
              </a:rPr>
              <a:t>organisation</a:t>
            </a: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 which will act as the key intermediary with the host region. </a:t>
            </a:r>
            <a:endParaRPr kumimoji="0" lang="en-GB" sz="1200" b="0" i="0" u="none" strike="noStrike" kern="1200" cap="none" spc="0" normalizeH="0" baseline="0" noProof="0" dirty="0" smtClean="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Must be able to demonstrate high level political support </a:t>
            </a:r>
            <a:endParaRPr kumimoji="0" lang="en-GB" sz="1200" b="0" i="0" u="none" strike="noStrike" kern="1200" cap="none" spc="0" normalizeH="0" baseline="0" noProof="0" dirty="0" smtClean="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Can give a number of named officials who will act as the local </a:t>
            </a:r>
            <a:r>
              <a:rPr kumimoji="0" lang="en-US" sz="1200" b="0" i="0" u="none" strike="noStrike" kern="1200" cap="none" spc="0" normalizeH="0" baseline="0" noProof="0" dirty="0" err="1" smtClean="0">
                <a:ln>
                  <a:noFill/>
                </a:ln>
                <a:solidFill>
                  <a:prstClr val="black"/>
                </a:solidFill>
                <a:effectLst/>
                <a:uLnTx/>
                <a:uFillTx/>
                <a:latin typeface="Calibri"/>
                <a:ea typeface="+mn-ea"/>
                <a:cs typeface="+mn-cs"/>
              </a:rPr>
              <a:t>organisers</a:t>
            </a: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 of this outreach </a:t>
            </a:r>
            <a:r>
              <a:rPr kumimoji="0" lang="en-US" sz="1200" b="0" i="0" u="none" strike="noStrike" kern="1200" cap="none" spc="0" normalizeH="0" baseline="0" noProof="0" dirty="0" err="1" smtClean="0">
                <a:ln>
                  <a:noFill/>
                </a:ln>
                <a:solidFill>
                  <a:prstClr val="black"/>
                </a:solidFill>
                <a:effectLst/>
                <a:uLnTx/>
                <a:uFillTx/>
                <a:latin typeface="Calibri"/>
                <a:ea typeface="+mn-ea"/>
                <a:cs typeface="+mn-cs"/>
              </a:rPr>
              <a:t>programme</a:t>
            </a: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In 2014, the parties involved in Climate KIC activities discovered ways of cooperation beyond the frame of the RIS </a:t>
            </a:r>
            <a:r>
              <a:rPr kumimoji="0" lang="en-US" sz="1200" b="0" i="0" u="none" strike="noStrike" kern="1200" cap="none" spc="0" normalizeH="0" baseline="0" noProof="0" dirty="0" err="1" smtClean="0">
                <a:ln>
                  <a:noFill/>
                </a:ln>
                <a:solidFill>
                  <a:prstClr val="black"/>
                </a:solidFill>
                <a:effectLst/>
                <a:uLnTx/>
                <a:uFillTx/>
                <a:latin typeface="Calibri"/>
                <a:ea typeface="+mn-ea"/>
                <a:cs typeface="+mn-cs"/>
              </a:rPr>
              <a:t>programme</a:t>
            </a: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 According to this, two memorandum of collaboration were signed.</a:t>
            </a:r>
            <a:endParaRPr kumimoji="0" lang="en-GB" sz="1200" b="0" i="0" u="none" strike="noStrike" kern="1200" cap="none" spc="0" normalizeH="0" baseline="0" noProof="0" dirty="0" smtClean="0">
              <a:ln>
                <a:noFill/>
              </a:ln>
              <a:solidFill>
                <a:prstClr val="black"/>
              </a:solidFill>
              <a:effectLst/>
              <a:uLnTx/>
              <a:uFillTx/>
              <a:latin typeface="Calibri"/>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64BA6171-11B6-4940-BE76-9E2C98EB7D9A}" type="slidenum">
              <a:rPr lang="fr-FR" smtClean="0"/>
              <a:pPr>
                <a:defRPr/>
              </a:pPr>
              <a:t>29</a:t>
            </a:fld>
            <a:endParaRPr lang="fr-FR"/>
          </a:p>
        </p:txBody>
      </p:sp>
    </p:spTree>
    <p:extLst>
      <p:ext uri="{BB962C8B-B14F-4D97-AF65-F5344CB8AC3E}">
        <p14:creationId xmlns:p14="http://schemas.microsoft.com/office/powerpoint/2010/main" val="1744208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jdelijke aanduiding voor dia-afbeelding 1"/>
          <p:cNvSpPr>
            <a:spLocks noGrp="1" noRot="1" noChangeAspect="1" noTextEdit="1"/>
          </p:cNvSpPr>
          <p:nvPr>
            <p:ph type="sldImg"/>
          </p:nvPr>
        </p:nvSpPr>
        <p:spPr>
          <a:ln/>
        </p:spPr>
      </p:sp>
      <p:sp>
        <p:nvSpPr>
          <p:cNvPr id="190467" name="Tijdelijke aanduiding voor notities 2"/>
          <p:cNvSpPr>
            <a:spLocks noGrp="1"/>
          </p:cNvSpPr>
          <p:nvPr>
            <p:ph type="body" idx="1"/>
          </p:nvPr>
        </p:nvSpPr>
        <p:spPr>
          <a:xfrm>
            <a:off x="679450" y="4691063"/>
            <a:ext cx="5743575" cy="319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nl-NL" altLang="en-US" smtClean="0">
                <a:latin typeface="Calibri" pitchFamily="34" charset="0"/>
                <a:ea typeface="ＭＳ Ｐゴシック" pitchFamily="34" charset="-128"/>
                <a:cs typeface="Tahoma" pitchFamily="34" charset="0"/>
              </a:rPr>
              <a:t>Majority of EU MS + Norway have been covered </a:t>
            </a:r>
          </a:p>
          <a:p>
            <a:pPr algn="just" eaLnBrk="1" hangingPunct="1"/>
            <a:endParaRPr lang="nl-NL" altLang="en-US" smtClean="0">
              <a:latin typeface="Calibri" pitchFamily="34" charset="0"/>
              <a:ea typeface="ＭＳ Ｐゴシック" pitchFamily="34" charset="-128"/>
              <a:cs typeface="Tahoma" pitchFamily="34" charset="0"/>
            </a:endParaRPr>
          </a:p>
          <a:p>
            <a:pPr algn="just" eaLnBrk="1" hangingPunct="1"/>
            <a:r>
              <a:rPr lang="en-GB" altLang="en-US" smtClean="0">
                <a:latin typeface="Calibri" pitchFamily="34" charset="0"/>
                <a:ea typeface="ＭＳ Ｐゴシック" pitchFamily="34" charset="-128"/>
                <a:cs typeface="Tahoma" pitchFamily="34" charset="0"/>
              </a:rPr>
              <a:t>Positive feedback from both MS and KICs </a:t>
            </a:r>
            <a:endParaRPr lang="nl-NL" altLang="en-US" smtClean="0">
              <a:latin typeface="Calibri" pitchFamily="34" charset="0"/>
              <a:ea typeface="ＭＳ Ｐゴシック" pitchFamily="34" charset="-128"/>
              <a:cs typeface="Tahoma" pitchFamily="34" charset="0"/>
            </a:endParaRPr>
          </a:p>
          <a:p>
            <a:pPr algn="just" eaLnBrk="1" hangingPunct="1"/>
            <a:endParaRPr lang="nl-NL" altLang="en-US" smtClean="0">
              <a:latin typeface="Calibri" pitchFamily="34" charset="0"/>
              <a:ea typeface="ＭＳ Ｐゴシック" pitchFamily="34" charset="-128"/>
              <a:cs typeface="Tahoma" pitchFamily="34" charset="0"/>
            </a:endParaRPr>
          </a:p>
          <a:p>
            <a:pPr algn="just" eaLnBrk="1" hangingPunct="1">
              <a:spcBef>
                <a:spcPts val="600"/>
              </a:spcBef>
              <a:spcAft>
                <a:spcPts val="600"/>
              </a:spcAft>
            </a:pPr>
            <a:r>
              <a:rPr lang="nl-NL" altLang="en-US" u="sng" smtClean="0">
                <a:latin typeface="Calibri" pitchFamily="34" charset="0"/>
                <a:ea typeface="ＭＳ Ｐゴシック" pitchFamily="34" charset="-128"/>
                <a:cs typeface="Tahoma" pitchFamily="34" charset="0"/>
              </a:rPr>
              <a:t>Most recently</a:t>
            </a:r>
            <a:r>
              <a:rPr lang="nl-NL" altLang="en-US" smtClean="0">
                <a:latin typeface="Calibri" pitchFamily="34" charset="0"/>
                <a:ea typeface="ＭＳ Ｐゴシック" pitchFamily="34" charset="-128"/>
                <a:cs typeface="Tahoma" pitchFamily="34" charset="0"/>
              </a:rPr>
              <a:t>: </a:t>
            </a:r>
          </a:p>
          <a:p>
            <a:pPr algn="just" eaLnBrk="1" hangingPunct="1"/>
            <a:r>
              <a:rPr lang="nl-NL" altLang="en-US" smtClean="0">
                <a:latin typeface="Calibri" pitchFamily="34" charset="0"/>
                <a:ea typeface="ＭＳ Ｐゴシック" pitchFamily="34" charset="-128"/>
                <a:cs typeface="Tahoma" pitchFamily="34" charset="0"/>
              </a:rPr>
              <a:t>Sofia/ Bulgaria  =&gt; 15 May 2014 – bringing together ca. 80 national stakeholders</a:t>
            </a:r>
          </a:p>
          <a:p>
            <a:pPr algn="just" eaLnBrk="1" hangingPunct="1"/>
            <a:r>
              <a:rPr lang="nl-NL" altLang="en-US" smtClean="0">
                <a:latin typeface="Calibri" pitchFamily="34" charset="0"/>
                <a:ea typeface="ＭＳ Ｐゴシック" pitchFamily="34" charset="-128"/>
                <a:cs typeface="Tahoma" pitchFamily="34" charset="0"/>
              </a:rPr>
              <a:t>London/ UK =&gt; 09 June 2014 (second; first one took place on 3 October 2012)</a:t>
            </a:r>
          </a:p>
          <a:p>
            <a:pPr algn="just" eaLnBrk="1" hangingPunct="1"/>
            <a:endParaRPr lang="nl-NL" altLang="en-US" smtClean="0">
              <a:latin typeface="Calibri" pitchFamily="34" charset="0"/>
              <a:ea typeface="ＭＳ Ｐゴシック" pitchFamily="34" charset="-128"/>
              <a:cs typeface="Tahoma" pitchFamily="34" charset="0"/>
            </a:endParaRPr>
          </a:p>
          <a:p>
            <a:pPr algn="just" eaLnBrk="1" hangingPunct="1"/>
            <a:r>
              <a:rPr lang="nl-NL" altLang="en-US" smtClean="0">
                <a:latin typeface="Calibri" pitchFamily="34" charset="0"/>
                <a:ea typeface="ＭＳ Ｐゴシック" pitchFamily="34" charset="-128"/>
                <a:cs typeface="Tahoma" pitchFamily="34" charset="0"/>
              </a:rPr>
              <a:t>No EIT Awareness Day yet: </a:t>
            </a:r>
            <a:r>
              <a:rPr lang="nl-NL" altLang="en-US" u="sng" smtClean="0">
                <a:latin typeface="Calibri" pitchFamily="34" charset="0"/>
                <a:ea typeface="ＭＳ Ｐゴシック" pitchFamily="34" charset="-128"/>
                <a:cs typeface="Tahoma" pitchFamily="34" charset="0"/>
              </a:rPr>
              <a:t>BE, LU, DK, EE, LV, HR</a:t>
            </a:r>
          </a:p>
          <a:p>
            <a:pPr algn="just" eaLnBrk="1" hangingPunct="1"/>
            <a:endParaRPr lang="nl-NL" altLang="en-US" smtClean="0">
              <a:latin typeface="Calibri" pitchFamily="34" charset="0"/>
              <a:ea typeface="ＭＳ Ｐゴシック" pitchFamily="34" charset="-128"/>
              <a:cs typeface="Tahoma" pitchFamily="34" charset="0"/>
            </a:endParaRPr>
          </a:p>
        </p:txBody>
      </p:sp>
      <p:sp>
        <p:nvSpPr>
          <p:cNvPr id="190468"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F288854E-1CA4-4A48-AFFB-08BA1E59A495}" type="slidenum">
              <a:rPr lang="en-GB" altLang="en-US" sz="1200" smtClean="0">
                <a:cs typeface="Arial" charset="0"/>
              </a:rPr>
              <a:pPr eaLnBrk="1" hangingPunct="1"/>
              <a:t>30</a:t>
            </a:fld>
            <a:endParaRPr lang="en-GB" altLang="en-US" sz="1200" smtClean="0">
              <a:cs typeface="Arial" charset="0"/>
            </a:endParaRPr>
          </a:p>
        </p:txBody>
      </p:sp>
    </p:spTree>
    <p:extLst>
      <p:ext uri="{BB962C8B-B14F-4D97-AF65-F5344CB8AC3E}">
        <p14:creationId xmlns:p14="http://schemas.microsoft.com/office/powerpoint/2010/main" val="1891972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ea typeface="ＭＳ Ｐゴシック" pitchFamily="34" charset="-128"/>
            </a:endParaRP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15DB280A-B261-47B9-ABCC-75D2EF9EF9DE}" type="slidenum">
              <a:rPr lang="fr-FR" altLang="en-US" sz="1200" smtClean="0">
                <a:cs typeface="Arial" charset="0"/>
              </a:rPr>
              <a:pPr eaLnBrk="1" hangingPunct="1"/>
              <a:t>31</a:t>
            </a:fld>
            <a:endParaRPr lang="fr-FR" altLang="en-US" sz="1200" smtClean="0">
              <a:cs typeface="Arial" charset="0"/>
            </a:endParaRPr>
          </a:p>
        </p:txBody>
      </p:sp>
    </p:spTree>
    <p:extLst>
      <p:ext uri="{BB962C8B-B14F-4D97-AF65-F5344CB8AC3E}">
        <p14:creationId xmlns:p14="http://schemas.microsoft.com/office/powerpoint/2010/main" val="1990954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jdelijke aanduiding voor dia-afbeelding 1"/>
          <p:cNvSpPr>
            <a:spLocks noGrp="1" noRot="1" noChangeAspect="1" noTextEdit="1"/>
          </p:cNvSpPr>
          <p:nvPr>
            <p:ph type="sldImg"/>
          </p:nvPr>
        </p:nvSpPr>
        <p:spPr>
          <a:ln/>
        </p:spPr>
      </p:sp>
      <p:sp>
        <p:nvSpPr>
          <p:cNvPr id="151555"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8050" eaLnBrk="1" hangingPunct="1"/>
            <a:endParaRPr lang="en-US" altLang="en-US" smtClean="0">
              <a:latin typeface="Calibri" pitchFamily="34" charset="0"/>
              <a:ea typeface="ＭＳ Ｐゴシック" pitchFamily="34" charset="-128"/>
              <a:cs typeface="Tahoma" pitchFamily="34" charset="0"/>
            </a:endParaRPr>
          </a:p>
          <a:p>
            <a:pPr defTabSz="908050"/>
            <a:endParaRPr lang="nl-NL" altLang="en-US" smtClean="0">
              <a:latin typeface="Calibri" pitchFamily="34" charset="0"/>
              <a:ea typeface="ＭＳ Ｐゴシック" pitchFamily="34" charset="-128"/>
              <a:cs typeface="Tahoma" pitchFamily="34" charset="0"/>
            </a:endParaRPr>
          </a:p>
        </p:txBody>
      </p:sp>
      <p:sp>
        <p:nvSpPr>
          <p:cNvPr id="151556"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F1FA2D9C-AF2A-4DAA-9A6E-94DA974551C3}" type="slidenum">
              <a:rPr lang="en-GB" altLang="en-US" sz="1200" smtClean="0">
                <a:cs typeface="Arial" charset="0"/>
              </a:rPr>
              <a:pPr eaLnBrk="1" hangingPunct="1"/>
              <a:t>3</a:t>
            </a:fld>
            <a:endParaRPr lang="en-GB" altLang="en-US" sz="1200" smtClean="0">
              <a:cs typeface="Arial" charset="0"/>
            </a:endParaRPr>
          </a:p>
        </p:txBody>
      </p:sp>
    </p:spTree>
    <p:extLst>
      <p:ext uri="{BB962C8B-B14F-4D97-AF65-F5344CB8AC3E}">
        <p14:creationId xmlns:p14="http://schemas.microsoft.com/office/powerpoint/2010/main" val="595889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charset="0"/>
                <a:ea typeface="ＭＳ Ｐゴシック" charset="0"/>
                <a:cs typeface="Arial" charset="0"/>
              </a:rPr>
              <a:t>The EIT is an EU body that enhances Europe’s ability to innovate by nurturing young entrepreneurial talent and supporting new ideas through the Knowledge and Innovation Communities (KICs).</a:t>
            </a:r>
            <a:endParaRPr lang="en-GB" altLang="en-US" sz="1200" kern="1200" dirty="0" smtClean="0">
              <a:solidFill>
                <a:schemeClr val="tx1"/>
              </a:solidFill>
              <a:latin typeface="Arial" charset="0"/>
              <a:ea typeface="ＭＳ Ｐゴシック" charset="0"/>
              <a:cs typeface="Tahoma"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64BA6171-11B6-4940-BE76-9E2C98EB7D9A}" type="slidenum">
              <a:rPr lang="fr-FR" smtClean="0"/>
              <a:pPr>
                <a:defRPr/>
              </a:pPr>
              <a:t>4</a:t>
            </a:fld>
            <a:endParaRPr lang="fr-FR"/>
          </a:p>
        </p:txBody>
      </p:sp>
    </p:spTree>
    <p:extLst>
      <p:ext uri="{BB962C8B-B14F-4D97-AF65-F5344CB8AC3E}">
        <p14:creationId xmlns:p14="http://schemas.microsoft.com/office/powerpoint/2010/main" val="2718535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jdelijke aanduiding voor dia-afbeelding 1"/>
          <p:cNvSpPr>
            <a:spLocks noGrp="1" noRot="1" noChangeAspect="1" noTextEdit="1"/>
          </p:cNvSpPr>
          <p:nvPr>
            <p:ph type="sldImg"/>
          </p:nvPr>
        </p:nvSpPr>
        <p:spPr>
          <a:ln/>
        </p:spPr>
      </p:sp>
      <p:sp>
        <p:nvSpPr>
          <p:cNvPr id="177155"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defTabSz="915988" eaLnBrk="1" hangingPunct="1"/>
            <a:r>
              <a:rPr lang="nl-NL" altLang="en-US" smtClean="0">
                <a:latin typeface="Calibri" pitchFamily="34" charset="0"/>
                <a:ea typeface="ＭＳ Ｐゴシック" pitchFamily="34" charset="-128"/>
                <a:cs typeface="Tahoma" pitchFamily="34" charset="0"/>
              </a:rPr>
              <a:t>Not working together effectively in a systematic way (some good practices, but not mainstreamed)</a:t>
            </a:r>
          </a:p>
        </p:txBody>
      </p:sp>
      <p:sp>
        <p:nvSpPr>
          <p:cNvPr id="177156"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C8FE466B-6F31-4230-95D6-C3CFE5AE2B07}" type="slidenum">
              <a:rPr lang="en-GB" altLang="en-US" sz="1200" smtClean="0">
                <a:cs typeface="Arial" charset="0"/>
              </a:rPr>
              <a:pPr eaLnBrk="1" hangingPunct="1"/>
              <a:t>5</a:t>
            </a:fld>
            <a:endParaRPr lang="en-GB" altLang="en-US" sz="1200" smtClean="0">
              <a:cs typeface="Arial" charset="0"/>
            </a:endParaRPr>
          </a:p>
        </p:txBody>
      </p:sp>
    </p:spTree>
    <p:extLst>
      <p:ext uri="{BB962C8B-B14F-4D97-AF65-F5344CB8AC3E}">
        <p14:creationId xmlns:p14="http://schemas.microsoft.com/office/powerpoint/2010/main" val="3670131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1"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Arial" charset="0"/>
              </a:rPr>
              <a:t>WHY is increasing the EU</a:t>
            </a:r>
            <a:r>
              <a:rPr kumimoji="0" lang="en-GB" altLang="fr-FR" sz="1200" b="1"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Arial" charset="0"/>
              </a:rPr>
              <a:t>’</a:t>
            </a:r>
            <a:r>
              <a:rPr kumimoji="0" lang="en-GB" altLang="en-US" sz="1200" b="1"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Arial" charset="0"/>
              </a:rPr>
              <a:t>s Member States innovation capacity so important?</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Arial" charset="0"/>
              </a:rPr>
              <a:t>However, whilst the EU has been closing the innovation gap with the United States and Japan, it is also important to remember that as an EU body, the EIT must also contribute to the increased innovation capacity of the EU</a:t>
            </a:r>
            <a:r>
              <a:rPr kumimoji="0" lang="en-GB" altLang="fr-FR" sz="1200" b="0"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Arial" charset="0"/>
              </a:rPr>
              <a:t>’</a:t>
            </a:r>
            <a:r>
              <a:rPr kumimoji="0" lang="en-GB" altLang="en-US" sz="1200" b="0"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Arial" charset="0"/>
              </a:rPr>
              <a:t>s 28 Member States, not the Union as a whole.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Arial" charset="0"/>
              </a:rPr>
              <a:t>As you can see in this graph, there are still significant differences in the innovation performances of the various EU Member States. The good news is that these differences are become smaller again although at a modest rate and we must strive to keep on decreasing these differences. And increasing the innovation performance of Member States will make the EU more innovative as whole increasing our competitiveness.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Arial" charset="0"/>
              </a:rPr>
              <a:t>Important to mention that this is Innovation Performance is measured as the sum of 25 input and infrastructure/process indicators – and is NOT a measure of the same countries</a:t>
            </a:r>
            <a:r>
              <a:rPr kumimoji="0" lang="en-US" altLang="fr-FR" sz="1200" b="1"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Arial" charset="0"/>
              </a:rPr>
              <a:t>’</a:t>
            </a:r>
            <a:r>
              <a:rPr kumimoji="0" lang="en-US" altLang="en-US" sz="1200" b="1"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Arial" charset="0"/>
              </a:rPr>
              <a:t> performance on GDP/economic growth and job creation. Therefore, communication-wise, it could be interesting to illustrate this graphically – that this is a first necessary step describing </a:t>
            </a:r>
            <a:r>
              <a:rPr kumimoji="0" lang="en-US" altLang="fr-FR" sz="1200" b="1"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Arial" charset="0"/>
              </a:rPr>
              <a:t>‘</a:t>
            </a:r>
            <a:r>
              <a:rPr kumimoji="0" lang="en-US" altLang="en-US" sz="1200" b="1"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Arial" charset="0"/>
              </a:rPr>
              <a:t>readiness</a:t>
            </a:r>
            <a:r>
              <a:rPr kumimoji="0" lang="en-US" altLang="fr-FR" sz="1200" b="1"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Arial" charset="0"/>
              </a:rPr>
              <a:t>’</a:t>
            </a:r>
            <a:r>
              <a:rPr kumimoji="0" lang="en-US" altLang="en-US" sz="1200" b="1"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Arial" charset="0"/>
              </a:rPr>
              <a:t> rather than performance – and that what we are doing with EIT and our KICs etc. is to (1) further develop readiness (especially on human capital with </a:t>
            </a:r>
            <a:r>
              <a:rPr kumimoji="0" lang="en-US" altLang="en-US" sz="1200" b="1" i="0" u="none" strike="noStrike" kern="1200" cap="none" spc="0" normalizeH="0" baseline="0" noProof="0" dirty="0" err="1" smtClean="0">
                <a:ln>
                  <a:noFill/>
                </a:ln>
                <a:solidFill>
                  <a:srgbClr val="000000"/>
                </a:solidFill>
                <a:effectLst/>
                <a:uLnTx/>
                <a:uFillTx/>
                <a:latin typeface="Arial" charset="0"/>
                <a:ea typeface="ＭＳ Ｐゴシック" pitchFamily="34" charset="-128"/>
                <a:cs typeface="Arial" charset="0"/>
              </a:rPr>
              <a:t>entrepeneurial</a:t>
            </a:r>
            <a:r>
              <a:rPr kumimoji="0" lang="en-US" altLang="en-US" sz="1200" b="1"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Arial" charset="0"/>
              </a:rPr>
              <a:t> mindset) and (2) building partnerships, competences and capabilities necessary to bridge readiness with performance. Suggesting also to include on slide the  4 </a:t>
            </a:r>
            <a:r>
              <a:rPr kumimoji="0" lang="en-US" altLang="fr-FR" sz="1200" b="1"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Arial" charset="0"/>
              </a:rPr>
              <a:t>‘</a:t>
            </a:r>
            <a:r>
              <a:rPr kumimoji="0" lang="en-US" altLang="en-US" sz="1200" b="1"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Arial" charset="0"/>
              </a:rPr>
              <a:t>categories</a:t>
            </a:r>
            <a:r>
              <a:rPr kumimoji="0" lang="en-US" altLang="fr-FR" sz="1200" b="1"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Arial" charset="0"/>
              </a:rPr>
              <a:t>’</a:t>
            </a:r>
            <a:r>
              <a:rPr kumimoji="0" lang="en-US" altLang="en-US" sz="1200" b="1"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Arial" charset="0"/>
              </a:rPr>
              <a:t> (Innovation leaders, followers and moderate/modest innovators).</a:t>
            </a:r>
            <a:endParaRPr kumimoji="0" lang="en-GB" altLang="en-US" sz="1200" b="1"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Arial" charset="0"/>
            </a:endParaRP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Serbia performs very well in Youth education, Non-R&amp;D innovation expenditures and Employment in knowledge-intensive activities, and Serbia’s innovation performance has been improving rapidly at an average annual growth</a:t>
            </a:r>
          </a:p>
          <a:p>
            <a:r>
              <a:rPr lang="en-GB" sz="1200" b="0" i="0" u="none" strike="noStrike" kern="1200" baseline="0" dirty="0" smtClean="0">
                <a:solidFill>
                  <a:schemeClr val="tx1"/>
                </a:solidFill>
                <a:latin typeface="+mn-lt"/>
                <a:ea typeface="+mn-ea"/>
                <a:cs typeface="+mn-cs"/>
              </a:rPr>
              <a:t>rate of 6.3%.</a:t>
            </a:r>
          </a:p>
          <a:p>
            <a:r>
              <a:rPr lang="en-GB" sz="1200" b="0" i="0" u="none" strike="noStrike" kern="1200" baseline="0" dirty="0" smtClean="0">
                <a:solidFill>
                  <a:schemeClr val="tx1"/>
                </a:solidFill>
                <a:latin typeface="+mn-lt"/>
                <a:ea typeface="+mn-ea"/>
                <a:cs typeface="+mn-cs"/>
              </a:rPr>
              <a:t>The Former Yugoslav Republic of Macedonia and Turkey are Modest innovators. The Former Yugoslav Republic of Macedonia is performing well above average in Non-R&amp;D innovation expenditures and SMEs with product or process innovations, and its growth performance (3.7%) has been well above that of the EU. Turkey is performing strongly in Non- R&amp;D innovation expenditures and Sales due to new innovative products. Turkey’s growth rate at 7.0% is significantly above that of the EU.</a:t>
            </a:r>
            <a:endParaRPr lang="en-GB" dirty="0"/>
          </a:p>
        </p:txBody>
      </p:sp>
      <p:sp>
        <p:nvSpPr>
          <p:cNvPr id="4" name="Slide Number Placeholder 3"/>
          <p:cNvSpPr>
            <a:spLocks noGrp="1"/>
          </p:cNvSpPr>
          <p:nvPr>
            <p:ph type="sldNum" sz="quarter" idx="10"/>
          </p:nvPr>
        </p:nvSpPr>
        <p:spPr/>
        <p:txBody>
          <a:bodyPr/>
          <a:lstStyle/>
          <a:p>
            <a:fld id="{8A992C1D-2BFA-4AF9-ACBF-EB79A88E7C43}" type="slidenum">
              <a:rPr lang="en-GB" smtClean="0"/>
              <a:t>7</a:t>
            </a:fld>
            <a:endParaRPr lang="en-GB"/>
          </a:p>
        </p:txBody>
      </p:sp>
    </p:spTree>
    <p:extLst>
      <p:ext uri="{BB962C8B-B14F-4D97-AF65-F5344CB8AC3E}">
        <p14:creationId xmlns:p14="http://schemas.microsoft.com/office/powerpoint/2010/main" val="2038569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ea typeface="ＭＳ Ｐゴシック" pitchFamily="34" charset="-128"/>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92A8723E-BD4D-41B9-9F5B-D651B7AFB997}" type="slidenum">
              <a:rPr lang="fr-FR" altLang="en-US" sz="1200" smtClean="0">
                <a:solidFill>
                  <a:prstClr val="black"/>
                </a:solidFill>
                <a:cs typeface="Arial" charset="0"/>
              </a:rPr>
              <a:pPr eaLnBrk="1" hangingPunct="1"/>
              <a:t>11</a:t>
            </a:fld>
            <a:endParaRPr lang="fr-FR" altLang="en-US" sz="1200" smtClean="0">
              <a:solidFill>
                <a:prstClr val="black"/>
              </a:solidFill>
              <a:cs typeface="Arial" charset="0"/>
            </a:endParaRPr>
          </a:p>
        </p:txBody>
      </p:sp>
    </p:spTree>
    <p:extLst>
      <p:ext uri="{BB962C8B-B14F-4D97-AF65-F5344CB8AC3E}">
        <p14:creationId xmlns:p14="http://schemas.microsoft.com/office/powerpoint/2010/main" val="1836994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mn-lt"/>
              </a:rPr>
              <a:t>To date, our three KICs address climate change, ICT and sustainable energy. At the end of 2014, </a:t>
            </a:r>
            <a:r>
              <a:rPr lang="en-US" smtClean="0">
                <a:latin typeface="+mn-lt"/>
              </a:rPr>
              <a:t>we selected </a:t>
            </a:r>
            <a:r>
              <a:rPr lang="en-US" dirty="0" smtClean="0">
                <a:latin typeface="+mn-lt"/>
              </a:rPr>
              <a:t>two new KICs for raw materials and healthy living and active ageing. </a:t>
            </a:r>
            <a:r>
              <a:rPr lang="en-US" sz="1200" kern="1200" dirty="0" smtClean="0">
                <a:solidFill>
                  <a:schemeClr val="tx1"/>
                </a:solidFill>
                <a:effectLst/>
                <a:latin typeface="+mn-lt"/>
                <a:ea typeface="ＭＳ Ｐゴシック" charset="0"/>
                <a:cs typeface="Arial" charset="0"/>
              </a:rPr>
              <a:t>By 2020, we foresee that the EIT will have eight KICs up and delivering, thus considerably increasing our impact on the European innovation landscape.</a:t>
            </a:r>
            <a:endParaRPr lang="en-GB" sz="1200" kern="1200" dirty="0" smtClean="0">
              <a:solidFill>
                <a:schemeClr val="tx1"/>
              </a:solidFill>
              <a:effectLst/>
              <a:latin typeface="+mn-lt"/>
              <a:ea typeface="ＭＳ Ｐゴシック" charset="0"/>
              <a:cs typeface="Arial" charset="0"/>
            </a:endParaRPr>
          </a:p>
          <a:p>
            <a:endParaRPr lang="en-GB" dirty="0"/>
          </a:p>
        </p:txBody>
      </p:sp>
      <p:sp>
        <p:nvSpPr>
          <p:cNvPr id="4" name="Slide Number Placeholder 3"/>
          <p:cNvSpPr>
            <a:spLocks noGrp="1"/>
          </p:cNvSpPr>
          <p:nvPr>
            <p:ph type="sldNum" sz="quarter" idx="10"/>
          </p:nvPr>
        </p:nvSpPr>
        <p:spPr/>
        <p:txBody>
          <a:bodyPr/>
          <a:lstStyle/>
          <a:p>
            <a:pPr>
              <a:defRPr/>
            </a:pPr>
            <a:fld id="{5B9452F5-B1B8-4675-BD35-2CFD751A55C3}" type="slidenum">
              <a:rPr lang="fr-FR" smtClean="0"/>
              <a:pPr>
                <a:defRPr/>
              </a:pPr>
              <a:t>12</a:t>
            </a:fld>
            <a:endParaRPr lang="fr-FR"/>
          </a:p>
        </p:txBody>
      </p:sp>
    </p:spTree>
    <p:extLst>
      <p:ext uri="{BB962C8B-B14F-4D97-AF65-F5344CB8AC3E}">
        <p14:creationId xmlns:p14="http://schemas.microsoft.com/office/powerpoint/2010/main" val="3601149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jdelijke aanduiding voor dia-afbeelding 1"/>
          <p:cNvSpPr>
            <a:spLocks noGrp="1" noRot="1" noChangeAspect="1" noTextEdit="1"/>
          </p:cNvSpPr>
          <p:nvPr>
            <p:ph type="sldImg"/>
          </p:nvPr>
        </p:nvSpPr>
        <p:spPr>
          <a:ln/>
        </p:spPr>
      </p:sp>
      <p:sp>
        <p:nvSpPr>
          <p:cNvPr id="161795"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4875" eaLnBrk="1" hangingPunct="1"/>
            <a:endParaRPr lang="en-US" altLang="en-US" dirty="0" smtClean="0">
              <a:latin typeface="Calibri" pitchFamily="34" charset="0"/>
              <a:ea typeface="ＭＳ Ｐゴシック" pitchFamily="34" charset="-128"/>
              <a:cs typeface="Tahoma" pitchFamily="34" charset="0"/>
            </a:endParaRPr>
          </a:p>
          <a:p>
            <a:pPr defTabSz="904875"/>
            <a:endParaRPr lang="nl-NL" altLang="en-US" dirty="0" smtClean="0">
              <a:latin typeface="Calibri" pitchFamily="34" charset="0"/>
              <a:ea typeface="ＭＳ Ｐゴシック" pitchFamily="34" charset="-128"/>
              <a:cs typeface="Tahoma" pitchFamily="34" charset="0"/>
            </a:endParaRPr>
          </a:p>
        </p:txBody>
      </p:sp>
      <p:sp>
        <p:nvSpPr>
          <p:cNvPr id="161796"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C2C31774-651E-4D9E-AF77-3DCEA6F8D65C}" type="slidenum">
              <a:rPr lang="en-GB" altLang="en-US" sz="1200" smtClean="0">
                <a:solidFill>
                  <a:srgbClr val="000000"/>
                </a:solidFill>
                <a:cs typeface="Arial" charset="0"/>
              </a:rPr>
              <a:pPr eaLnBrk="1" hangingPunct="1"/>
              <a:t>13</a:t>
            </a:fld>
            <a:endParaRPr lang="en-GB" altLang="en-US" sz="1200" smtClean="0">
              <a:solidFill>
                <a:srgbClr val="000000"/>
              </a:solidFill>
              <a:cs typeface="Arial" charset="0"/>
            </a:endParaRPr>
          </a:p>
        </p:txBody>
      </p:sp>
    </p:spTree>
    <p:extLst>
      <p:ext uri="{BB962C8B-B14F-4D97-AF65-F5344CB8AC3E}">
        <p14:creationId xmlns:p14="http://schemas.microsoft.com/office/powerpoint/2010/main" val="950195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ea typeface="ＭＳ Ｐゴシック" pitchFamily="34" charset="-128"/>
            </a:endParaRP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752091BC-10F1-4FCE-BD65-907B4BDEED83}" type="slidenum">
              <a:rPr lang="fr-FR" altLang="en-US" sz="1200" smtClean="0">
                <a:solidFill>
                  <a:prstClr val="black"/>
                </a:solidFill>
                <a:cs typeface="Arial" charset="0"/>
              </a:rPr>
              <a:pPr eaLnBrk="1" hangingPunct="1"/>
              <a:t>14</a:t>
            </a:fld>
            <a:endParaRPr lang="fr-FR" altLang="en-US" sz="1200" smtClean="0">
              <a:solidFill>
                <a:prstClr val="black"/>
              </a:solidFill>
              <a:cs typeface="Arial" charset="0"/>
            </a:endParaRPr>
          </a:p>
        </p:txBody>
      </p:sp>
    </p:spTree>
    <p:extLst>
      <p:ext uri="{BB962C8B-B14F-4D97-AF65-F5344CB8AC3E}">
        <p14:creationId xmlns:p14="http://schemas.microsoft.com/office/powerpoint/2010/main" val="790548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01">
    <p:spTree>
      <p:nvGrpSpPr>
        <p:cNvPr id="1" name=""/>
        <p:cNvGrpSpPr/>
        <p:nvPr/>
      </p:nvGrpSpPr>
      <p:grpSpPr>
        <a:xfrm>
          <a:off x="0" y="0"/>
          <a:ext cx="0" cy="0"/>
          <a:chOff x="0" y="0"/>
          <a:chExt cx="0" cy="0"/>
        </a:xfrm>
      </p:grpSpPr>
      <p:sp>
        <p:nvSpPr>
          <p:cNvPr id="5" name="Donut 14"/>
          <p:cNvSpPr/>
          <p:nvPr userDrawn="1"/>
        </p:nvSpPr>
        <p:spPr>
          <a:xfrm>
            <a:off x="3492500" y="-1684338"/>
            <a:ext cx="6911975" cy="6911976"/>
          </a:xfrm>
          <a:prstGeom prst="donut">
            <a:avLst>
              <a:gd name="adj" fmla="val 3102"/>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chemeClr val="tx1"/>
              </a:solidFill>
            </a:endParaRPr>
          </a:p>
        </p:txBody>
      </p:sp>
      <p:pic>
        <p:nvPicPr>
          <p:cNvPr id="6" name="Picture 2" descr="F:\Birmingham\MSU\Creative Services\DG EAC Framework jobs\EIT\2014 EIT re-brand\Templates\Powerpoint\Elements\EU Fla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6119813"/>
            <a:ext cx="19288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userDrawn="1"/>
        </p:nvPicPr>
        <p:blipFill>
          <a:blip r:embed="rId3">
            <a:extLst>
              <a:ext uri="{28A0092B-C50C-407E-A947-70E740481C1C}">
                <a14:useLocalDpi xmlns:a14="http://schemas.microsoft.com/office/drawing/2010/main" val="0"/>
              </a:ext>
            </a:extLst>
          </a:blip>
          <a:srcRect l="14238" t="36758" r="12939" b="36758"/>
          <a:stretch>
            <a:fillRect/>
          </a:stretch>
        </p:blipFill>
        <p:spPr bwMode="auto">
          <a:xfrm>
            <a:off x="395288" y="395288"/>
            <a:ext cx="2690812"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4"/>
          <p:cNvSpPr>
            <a:spLocks noGrp="1"/>
          </p:cNvSpPr>
          <p:nvPr>
            <p:ph type="pic" sz="quarter" idx="10"/>
          </p:nvPr>
        </p:nvSpPr>
        <p:spPr>
          <a:xfrm>
            <a:off x="3925474" y="-1251518"/>
            <a:ext cx="6045583" cy="6045583"/>
          </a:xfrm>
          <a:prstGeom prst="ellipse">
            <a:avLst/>
          </a:prstGeom>
        </p:spPr>
        <p:txBody>
          <a:bodyPr/>
          <a:lstStyle>
            <a:lvl1pPr marL="0" indent="0">
              <a:buNone/>
              <a:defRPr sz="1600"/>
            </a:lvl1pPr>
          </a:lstStyle>
          <a:p>
            <a:pPr lvl="0"/>
            <a:endParaRPr lang="en-GB" noProof="0" dirty="0"/>
          </a:p>
        </p:txBody>
      </p:sp>
      <p:sp>
        <p:nvSpPr>
          <p:cNvPr id="9" name="Text Placeholder 9"/>
          <p:cNvSpPr>
            <a:spLocks noGrp="1"/>
          </p:cNvSpPr>
          <p:nvPr>
            <p:ph type="body" sz="quarter" idx="11"/>
          </p:nvPr>
        </p:nvSpPr>
        <p:spPr>
          <a:xfrm>
            <a:off x="270000" y="4149080"/>
            <a:ext cx="3528392" cy="504056"/>
          </a:xfrm>
          <a:prstGeom prst="rect">
            <a:avLst/>
          </a:prstGeom>
        </p:spPr>
        <p:txBody>
          <a:bodyPr/>
          <a:lstStyle>
            <a:lvl1pPr marL="0" indent="0">
              <a:buNone/>
              <a:defRPr sz="3000" baseline="0">
                <a:solidFill>
                  <a:schemeClr val="bg1"/>
                </a:solidFill>
              </a:defRPr>
            </a:lvl1pPr>
          </a:lstStyle>
          <a:p>
            <a:pPr lvl="0"/>
            <a:r>
              <a:rPr lang="fr-FR" smtClean="0"/>
              <a:t>Cliquez pour modifier les styles du texte du masque</a:t>
            </a:r>
          </a:p>
        </p:txBody>
      </p:sp>
      <p:sp>
        <p:nvSpPr>
          <p:cNvPr id="4" name="Text Placeholder 3"/>
          <p:cNvSpPr>
            <a:spLocks noGrp="1"/>
          </p:cNvSpPr>
          <p:nvPr>
            <p:ph type="body" sz="quarter" idx="13"/>
          </p:nvPr>
        </p:nvSpPr>
        <p:spPr>
          <a:xfrm>
            <a:off x="3851920" y="6131808"/>
            <a:ext cx="4824536" cy="360040"/>
          </a:xfrm>
          <a:prstGeom prst="rect">
            <a:avLst/>
          </a:prstGeom>
        </p:spPr>
        <p:txBody>
          <a:bodyPr/>
          <a:lstStyle>
            <a:lvl1pPr marL="0" indent="0" algn="r">
              <a:spcBef>
                <a:spcPts val="0"/>
              </a:spcBef>
              <a:buNone/>
              <a:defRPr sz="1200" baseline="0">
                <a:solidFill>
                  <a:schemeClr val="bg1"/>
                </a:solidFill>
                <a:latin typeface="Calibri" pitchFamily="34" charset="0"/>
              </a:defRPr>
            </a:lvl1pPr>
          </a:lstStyle>
          <a:p>
            <a:pPr lvl="0"/>
            <a:r>
              <a:rPr lang="fr-FR" smtClean="0"/>
              <a:t>Cliquez pour modifier les styles du texte du masque</a:t>
            </a:r>
          </a:p>
        </p:txBody>
      </p:sp>
    </p:spTree>
    <p:extLst>
      <p:ext uri="{BB962C8B-B14F-4D97-AF65-F5344CB8AC3E}">
        <p14:creationId xmlns:p14="http://schemas.microsoft.com/office/powerpoint/2010/main" val="1063591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01">
    <p:spTree>
      <p:nvGrpSpPr>
        <p:cNvPr id="1" name=""/>
        <p:cNvGrpSpPr/>
        <p:nvPr/>
      </p:nvGrpSpPr>
      <p:grpSpPr>
        <a:xfrm>
          <a:off x="0" y="0"/>
          <a:ext cx="0" cy="0"/>
          <a:chOff x="0" y="0"/>
          <a:chExt cx="0" cy="0"/>
        </a:xfrm>
      </p:grpSpPr>
      <p:sp>
        <p:nvSpPr>
          <p:cNvPr id="5" name="Donut 14"/>
          <p:cNvSpPr/>
          <p:nvPr userDrawn="1"/>
        </p:nvSpPr>
        <p:spPr>
          <a:xfrm>
            <a:off x="3492500" y="-1684338"/>
            <a:ext cx="6911975" cy="6911976"/>
          </a:xfrm>
          <a:prstGeom prst="donut">
            <a:avLst>
              <a:gd name="adj" fmla="val 3102"/>
            </a:avLst>
          </a:prstGeom>
          <a:solidFill>
            <a:srgbClr val="58595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chemeClr val="tx1"/>
              </a:solidFill>
            </a:endParaRPr>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l="12299" t="36630" r="14561" b="37143"/>
          <a:stretch>
            <a:fillRect/>
          </a:stretch>
        </p:blipFill>
        <p:spPr bwMode="auto">
          <a:xfrm>
            <a:off x="395288" y="395288"/>
            <a:ext cx="2728912"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p:cNvPicPr>
          <p:nvPr userDrawn="1"/>
        </p:nvPicPr>
        <p:blipFill>
          <a:blip r:embed="rId3">
            <a:extLst>
              <a:ext uri="{28A0092B-C50C-407E-A947-70E740481C1C}">
                <a14:useLocalDpi xmlns:a14="http://schemas.microsoft.com/office/drawing/2010/main" val="0"/>
              </a:ext>
            </a:extLst>
          </a:blip>
          <a:srcRect l="20982" t="45641" r="17265" b="45755"/>
          <a:stretch>
            <a:fillRect/>
          </a:stretch>
        </p:blipFill>
        <p:spPr bwMode="auto">
          <a:xfrm>
            <a:off x="395288" y="6119813"/>
            <a:ext cx="2006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4"/>
          <p:cNvSpPr>
            <a:spLocks noGrp="1"/>
          </p:cNvSpPr>
          <p:nvPr>
            <p:ph type="pic" sz="quarter" idx="10"/>
          </p:nvPr>
        </p:nvSpPr>
        <p:spPr>
          <a:xfrm>
            <a:off x="3925474" y="-1251518"/>
            <a:ext cx="6045583" cy="6045583"/>
          </a:xfrm>
          <a:prstGeom prst="ellipse">
            <a:avLst/>
          </a:prstGeom>
        </p:spPr>
        <p:txBody>
          <a:bodyPr/>
          <a:lstStyle>
            <a:lvl1pPr marL="0" indent="0">
              <a:buNone/>
              <a:defRPr sz="1600"/>
            </a:lvl1pPr>
          </a:lstStyle>
          <a:p>
            <a:pPr lvl="0"/>
            <a:endParaRPr lang="en-GB" noProof="0" dirty="0"/>
          </a:p>
        </p:txBody>
      </p:sp>
      <p:sp>
        <p:nvSpPr>
          <p:cNvPr id="11" name="Text Placeholder 9"/>
          <p:cNvSpPr>
            <a:spLocks noGrp="1"/>
          </p:cNvSpPr>
          <p:nvPr>
            <p:ph type="body" sz="quarter" idx="11"/>
          </p:nvPr>
        </p:nvSpPr>
        <p:spPr>
          <a:xfrm>
            <a:off x="270000" y="4149080"/>
            <a:ext cx="3528392" cy="504056"/>
          </a:xfrm>
          <a:prstGeom prst="rect">
            <a:avLst/>
          </a:prstGeom>
        </p:spPr>
        <p:txBody>
          <a:bodyPr/>
          <a:lstStyle>
            <a:lvl1pPr marL="0" indent="0">
              <a:buNone/>
              <a:defRPr sz="3000" baseline="0">
                <a:solidFill>
                  <a:schemeClr val="tx2"/>
                </a:solidFill>
              </a:defRPr>
            </a:lvl1pPr>
          </a:lstStyle>
          <a:p>
            <a:pPr lvl="0"/>
            <a:r>
              <a:rPr lang="fr-FR" smtClean="0"/>
              <a:t>Cliquez pour modifier les styles du texte du masque</a:t>
            </a:r>
          </a:p>
        </p:txBody>
      </p:sp>
      <p:sp>
        <p:nvSpPr>
          <p:cNvPr id="9" name="Text Placeholder 3"/>
          <p:cNvSpPr>
            <a:spLocks noGrp="1"/>
          </p:cNvSpPr>
          <p:nvPr>
            <p:ph type="body" sz="quarter" idx="13"/>
          </p:nvPr>
        </p:nvSpPr>
        <p:spPr>
          <a:xfrm>
            <a:off x="3851920" y="6131808"/>
            <a:ext cx="4824536" cy="360040"/>
          </a:xfrm>
          <a:prstGeom prst="rect">
            <a:avLst/>
          </a:prstGeom>
        </p:spPr>
        <p:txBody>
          <a:bodyPr/>
          <a:lstStyle>
            <a:lvl1pPr marL="0" indent="0" algn="r">
              <a:spcBef>
                <a:spcPts val="0"/>
              </a:spcBef>
              <a:buNone/>
              <a:defRPr sz="1200" baseline="0">
                <a:solidFill>
                  <a:schemeClr val="tx2"/>
                </a:solidFill>
                <a:latin typeface="Calibri" pitchFamily="34" charset="0"/>
              </a:defRPr>
            </a:lvl1pPr>
          </a:lstStyle>
          <a:p>
            <a:pPr lvl="0"/>
            <a:r>
              <a:rPr lang="fr-FR" smtClean="0"/>
              <a:t>Cliquez pour modifier les styles du texte du masque</a:t>
            </a:r>
          </a:p>
        </p:txBody>
      </p:sp>
    </p:spTree>
    <p:extLst>
      <p:ext uri="{BB962C8B-B14F-4D97-AF65-F5344CB8AC3E}">
        <p14:creationId xmlns:p14="http://schemas.microsoft.com/office/powerpoint/2010/main" val="2152991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02">
    <p:spTree>
      <p:nvGrpSpPr>
        <p:cNvPr id="1" name=""/>
        <p:cNvGrpSpPr/>
        <p:nvPr/>
      </p:nvGrpSpPr>
      <p:grpSpPr>
        <a:xfrm>
          <a:off x="0" y="0"/>
          <a:ext cx="0" cy="0"/>
          <a:chOff x="0" y="0"/>
          <a:chExt cx="0" cy="0"/>
        </a:xfrm>
      </p:grpSpPr>
      <p:sp>
        <p:nvSpPr>
          <p:cNvPr id="5" name="Donut 10"/>
          <p:cNvSpPr/>
          <p:nvPr userDrawn="1"/>
        </p:nvSpPr>
        <p:spPr>
          <a:xfrm>
            <a:off x="4572000" y="936625"/>
            <a:ext cx="8424863" cy="8424863"/>
          </a:xfrm>
          <a:prstGeom prst="donut">
            <a:avLst>
              <a:gd name="adj" fmla="val 3102"/>
            </a:avLst>
          </a:prstGeom>
          <a:solidFill>
            <a:srgbClr val="58595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chemeClr val="tx1"/>
              </a:solidFill>
            </a:endParaRPr>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l="12299" t="36630" r="14561" b="37143"/>
          <a:stretch>
            <a:fillRect/>
          </a:stretch>
        </p:blipFill>
        <p:spPr bwMode="auto">
          <a:xfrm>
            <a:off x="395288" y="395288"/>
            <a:ext cx="2728912"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p:cNvPicPr>
          <p:nvPr userDrawn="1"/>
        </p:nvPicPr>
        <p:blipFill>
          <a:blip r:embed="rId3">
            <a:extLst>
              <a:ext uri="{28A0092B-C50C-407E-A947-70E740481C1C}">
                <a14:useLocalDpi xmlns:a14="http://schemas.microsoft.com/office/drawing/2010/main" val="0"/>
              </a:ext>
            </a:extLst>
          </a:blip>
          <a:srcRect l="20982" t="45641" r="17265" b="45755"/>
          <a:stretch>
            <a:fillRect/>
          </a:stretch>
        </p:blipFill>
        <p:spPr bwMode="auto">
          <a:xfrm>
            <a:off x="395288" y="6119813"/>
            <a:ext cx="2006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4"/>
          <p:cNvSpPr>
            <a:spLocks noGrp="1"/>
          </p:cNvSpPr>
          <p:nvPr>
            <p:ph type="pic" sz="quarter" idx="10"/>
          </p:nvPr>
        </p:nvSpPr>
        <p:spPr>
          <a:xfrm>
            <a:off x="5100441" y="1464523"/>
            <a:ext cx="7368054" cy="7368055"/>
          </a:xfrm>
          <a:prstGeom prst="ellipse">
            <a:avLst/>
          </a:prstGeom>
        </p:spPr>
        <p:txBody>
          <a:bodyPr/>
          <a:lstStyle>
            <a:lvl1pPr marL="0" indent="0">
              <a:buNone/>
              <a:defRPr sz="1600"/>
            </a:lvl1pPr>
          </a:lstStyle>
          <a:p>
            <a:pPr lvl="0"/>
            <a:endParaRPr lang="en-GB" noProof="0" dirty="0"/>
          </a:p>
        </p:txBody>
      </p:sp>
      <p:sp>
        <p:nvSpPr>
          <p:cNvPr id="15" name="Text Placeholder 3"/>
          <p:cNvSpPr>
            <a:spLocks noGrp="1"/>
          </p:cNvSpPr>
          <p:nvPr>
            <p:ph type="body" sz="quarter" idx="13"/>
          </p:nvPr>
        </p:nvSpPr>
        <p:spPr>
          <a:xfrm>
            <a:off x="288000" y="4221088"/>
            <a:ext cx="3600400" cy="360040"/>
          </a:xfrm>
          <a:prstGeom prst="rect">
            <a:avLst/>
          </a:prstGeom>
        </p:spPr>
        <p:txBody>
          <a:bodyPr/>
          <a:lstStyle>
            <a:lvl1pPr marL="0" indent="0" algn="l">
              <a:spcBef>
                <a:spcPts val="0"/>
              </a:spcBef>
              <a:buNone/>
              <a:defRPr sz="1200" baseline="0">
                <a:solidFill>
                  <a:schemeClr val="tx2"/>
                </a:solidFill>
                <a:latin typeface="Calibri" pitchFamily="34" charset="0"/>
              </a:defRPr>
            </a:lvl1pPr>
          </a:lstStyle>
          <a:p>
            <a:pPr lvl="0"/>
            <a:r>
              <a:rPr lang="fr-FR" smtClean="0"/>
              <a:t>Cliquez pour modifier les styles du texte du masque</a:t>
            </a:r>
          </a:p>
        </p:txBody>
      </p:sp>
      <p:sp>
        <p:nvSpPr>
          <p:cNvPr id="16" name="Text Placeholder 9"/>
          <p:cNvSpPr>
            <a:spLocks noGrp="1"/>
          </p:cNvSpPr>
          <p:nvPr>
            <p:ph type="body" sz="quarter" idx="11"/>
          </p:nvPr>
        </p:nvSpPr>
        <p:spPr>
          <a:xfrm>
            <a:off x="270000" y="3501008"/>
            <a:ext cx="3528392" cy="504056"/>
          </a:xfrm>
          <a:prstGeom prst="rect">
            <a:avLst/>
          </a:prstGeom>
        </p:spPr>
        <p:txBody>
          <a:bodyPr/>
          <a:lstStyle>
            <a:lvl1pPr marL="0" indent="0">
              <a:buNone/>
              <a:defRPr sz="3000" baseline="0">
                <a:solidFill>
                  <a:schemeClr val="tx2"/>
                </a:solidFill>
              </a:defRPr>
            </a:lvl1pPr>
          </a:lstStyle>
          <a:p>
            <a:pPr lvl="0"/>
            <a:r>
              <a:rPr lang="fr-FR" smtClean="0"/>
              <a:t>Cliquez pour modifier les styles du texte du masque</a:t>
            </a:r>
          </a:p>
        </p:txBody>
      </p:sp>
    </p:spTree>
    <p:extLst>
      <p:ext uri="{BB962C8B-B14F-4D97-AF65-F5344CB8AC3E}">
        <p14:creationId xmlns:p14="http://schemas.microsoft.com/office/powerpoint/2010/main" val="42564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03  ">
    <p:spTree>
      <p:nvGrpSpPr>
        <p:cNvPr id="1" name=""/>
        <p:cNvGrpSpPr/>
        <p:nvPr/>
      </p:nvGrpSpPr>
      <p:grpSpPr>
        <a:xfrm>
          <a:off x="0" y="0"/>
          <a:ext cx="0" cy="0"/>
          <a:chOff x="0" y="0"/>
          <a:chExt cx="0" cy="0"/>
        </a:xfrm>
      </p:grpSpPr>
      <p:sp>
        <p:nvSpPr>
          <p:cNvPr id="5" name="Donut 4"/>
          <p:cNvSpPr/>
          <p:nvPr userDrawn="1"/>
        </p:nvSpPr>
        <p:spPr>
          <a:xfrm>
            <a:off x="-1404938" y="1700213"/>
            <a:ext cx="6508751" cy="6508750"/>
          </a:xfrm>
          <a:prstGeom prst="donut">
            <a:avLst>
              <a:gd name="adj" fmla="val 3102"/>
            </a:avLst>
          </a:prstGeom>
          <a:solidFill>
            <a:srgbClr val="58595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chemeClr val="tx1"/>
              </a:solidFill>
            </a:endParaRPr>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l="12299" t="36630" r="14561" b="37143"/>
          <a:stretch>
            <a:fillRect/>
          </a:stretch>
        </p:blipFill>
        <p:spPr bwMode="auto">
          <a:xfrm>
            <a:off x="395288" y="395288"/>
            <a:ext cx="2728912"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p:cNvPicPr>
          <p:nvPr userDrawn="1"/>
        </p:nvPicPr>
        <p:blipFill>
          <a:blip r:embed="rId3">
            <a:extLst>
              <a:ext uri="{28A0092B-C50C-407E-A947-70E740481C1C}">
                <a14:useLocalDpi xmlns:a14="http://schemas.microsoft.com/office/drawing/2010/main" val="0"/>
              </a:ext>
            </a:extLst>
          </a:blip>
          <a:srcRect l="18317" t="45612" r="19576" b="45667"/>
          <a:stretch>
            <a:fillRect/>
          </a:stretch>
        </p:blipFill>
        <p:spPr bwMode="auto">
          <a:xfrm>
            <a:off x="6835775" y="658813"/>
            <a:ext cx="1990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4"/>
          <p:cNvSpPr>
            <a:spLocks noGrp="1"/>
          </p:cNvSpPr>
          <p:nvPr>
            <p:ph type="pic" sz="quarter" idx="10"/>
          </p:nvPr>
        </p:nvSpPr>
        <p:spPr>
          <a:xfrm>
            <a:off x="-996455" y="2109017"/>
            <a:ext cx="5691664" cy="5691664"/>
          </a:xfrm>
          <a:prstGeom prst="ellipse">
            <a:avLst/>
          </a:prstGeom>
        </p:spPr>
        <p:txBody>
          <a:bodyPr/>
          <a:lstStyle>
            <a:lvl1pPr marL="0" indent="0">
              <a:buNone/>
              <a:defRPr sz="1600"/>
            </a:lvl1pPr>
          </a:lstStyle>
          <a:p>
            <a:pPr lvl="0"/>
            <a:endParaRPr lang="en-GB" noProof="0" dirty="0"/>
          </a:p>
        </p:txBody>
      </p:sp>
      <p:sp>
        <p:nvSpPr>
          <p:cNvPr id="11" name="Text Placeholder 3"/>
          <p:cNvSpPr>
            <a:spLocks noGrp="1"/>
          </p:cNvSpPr>
          <p:nvPr>
            <p:ph type="body" sz="quarter" idx="14"/>
          </p:nvPr>
        </p:nvSpPr>
        <p:spPr>
          <a:xfrm>
            <a:off x="5246292" y="4869160"/>
            <a:ext cx="3600400" cy="360040"/>
          </a:xfrm>
          <a:prstGeom prst="rect">
            <a:avLst/>
          </a:prstGeom>
        </p:spPr>
        <p:txBody>
          <a:bodyPr/>
          <a:lstStyle>
            <a:lvl1pPr marL="0" indent="0" algn="l">
              <a:spcBef>
                <a:spcPts val="0"/>
              </a:spcBef>
              <a:buNone/>
              <a:defRPr sz="1200" baseline="0">
                <a:solidFill>
                  <a:schemeClr val="tx2"/>
                </a:solidFill>
                <a:latin typeface="Calibri" pitchFamily="34" charset="0"/>
              </a:defRPr>
            </a:lvl1pPr>
          </a:lstStyle>
          <a:p>
            <a:pPr lvl="0"/>
            <a:r>
              <a:rPr lang="fr-FR" smtClean="0"/>
              <a:t>Cliquez pour modifier les styles du texte du masque</a:t>
            </a:r>
          </a:p>
        </p:txBody>
      </p:sp>
      <p:sp>
        <p:nvSpPr>
          <p:cNvPr id="12" name="Text Placeholder 9"/>
          <p:cNvSpPr>
            <a:spLocks noGrp="1"/>
          </p:cNvSpPr>
          <p:nvPr>
            <p:ph type="body" sz="quarter" idx="15"/>
          </p:nvPr>
        </p:nvSpPr>
        <p:spPr>
          <a:xfrm>
            <a:off x="5228292" y="4149080"/>
            <a:ext cx="3528392" cy="504056"/>
          </a:xfrm>
          <a:prstGeom prst="rect">
            <a:avLst/>
          </a:prstGeom>
        </p:spPr>
        <p:txBody>
          <a:bodyPr/>
          <a:lstStyle>
            <a:lvl1pPr marL="0" indent="0">
              <a:buNone/>
              <a:defRPr sz="3000" baseline="0">
                <a:solidFill>
                  <a:schemeClr val="tx2"/>
                </a:solidFill>
              </a:defRPr>
            </a:lvl1pPr>
          </a:lstStyle>
          <a:p>
            <a:pPr lvl="0"/>
            <a:r>
              <a:rPr lang="fr-FR" smtClean="0"/>
              <a:t>Cliquez pour modifier les styles du texte du masque</a:t>
            </a:r>
          </a:p>
        </p:txBody>
      </p:sp>
    </p:spTree>
    <p:extLst>
      <p:ext uri="{BB962C8B-B14F-4D97-AF65-F5344CB8AC3E}">
        <p14:creationId xmlns:p14="http://schemas.microsoft.com/office/powerpoint/2010/main" val="1676668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Break 01">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312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pic>
        <p:nvPicPr>
          <p:cNvPr id="5" name="Picture 3" descr="F:\Birmingham\MSU\Creative Services\DG EAC Framework jobs\EIT\2014 EIT re-brand\Templates\Powerpoint\Elements\Graphic_element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0652" t="32126" r="34911" b="-30304"/>
          <a:stretch>
            <a:fillRect/>
          </a:stretch>
        </p:blipFill>
        <p:spPr bwMode="auto">
          <a:xfrm>
            <a:off x="3851275" y="0"/>
            <a:ext cx="5292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userDrawn="1"/>
        </p:nvPicPr>
        <p:blipFill>
          <a:blip r:embed="rId3">
            <a:extLst>
              <a:ext uri="{28A0092B-C50C-407E-A947-70E740481C1C}">
                <a14:useLocalDpi xmlns:a14="http://schemas.microsoft.com/office/drawing/2010/main" val="0"/>
              </a:ext>
            </a:extLst>
          </a:blip>
          <a:srcRect l="14238" t="36758" r="12939" b="36758"/>
          <a:stretch>
            <a:fillRect/>
          </a:stretch>
        </p:blipFill>
        <p:spPr bwMode="auto">
          <a:xfrm>
            <a:off x="395288" y="388938"/>
            <a:ext cx="269081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11"/>
          <p:cNvSpPr>
            <a:spLocks noGrp="1"/>
          </p:cNvSpPr>
          <p:nvPr>
            <p:ph type="body" sz="quarter" idx="11"/>
          </p:nvPr>
        </p:nvSpPr>
        <p:spPr>
          <a:xfrm>
            <a:off x="251520" y="4365104"/>
            <a:ext cx="5472608" cy="79208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000">
                <a:solidFill>
                  <a:schemeClr val="bg1"/>
                </a:solidFill>
              </a:defRPr>
            </a:lvl1pPr>
          </a:lstStyle>
          <a:p>
            <a:pPr lvl="0"/>
            <a:r>
              <a:rPr lang="fr-FR" smtClean="0"/>
              <a:t>Cliquez pour modifier les styles du texte du masque</a:t>
            </a:r>
          </a:p>
        </p:txBody>
      </p:sp>
    </p:spTree>
    <p:extLst>
      <p:ext uri="{BB962C8B-B14F-4D97-AF65-F5344CB8AC3E}">
        <p14:creationId xmlns:p14="http://schemas.microsoft.com/office/powerpoint/2010/main" val="948982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Break 0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chemeClr val="tx1"/>
              </a:solidFill>
            </a:endParaRPr>
          </a:p>
        </p:txBody>
      </p:sp>
      <p:pic>
        <p:nvPicPr>
          <p:cNvPr id="4" name="Picture 3" descr="F:\Birmingham\MSU\Creative Services\DG EAC Framework jobs\EIT\2014 EIT re-brand\Templates\Powerpoint\Elements\Graphic_element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0652" t="32126" r="34911" b="-30304"/>
          <a:stretch>
            <a:fillRect/>
          </a:stretch>
        </p:blipFill>
        <p:spPr bwMode="auto">
          <a:xfrm>
            <a:off x="3851275" y="0"/>
            <a:ext cx="5292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rcRect l="14238" t="36758" r="12939" b="36758"/>
          <a:stretch>
            <a:fillRect/>
          </a:stretch>
        </p:blipFill>
        <p:spPr bwMode="auto">
          <a:xfrm>
            <a:off x="395288" y="388938"/>
            <a:ext cx="269081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1"/>
          <p:cNvSpPr>
            <a:spLocks noGrp="1"/>
          </p:cNvSpPr>
          <p:nvPr>
            <p:ph type="body" sz="quarter" idx="11"/>
          </p:nvPr>
        </p:nvSpPr>
        <p:spPr>
          <a:xfrm>
            <a:off x="251520" y="4365104"/>
            <a:ext cx="5472608" cy="79208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000">
                <a:solidFill>
                  <a:schemeClr val="bg1"/>
                </a:solidFill>
              </a:defRPr>
            </a:lvl1pPr>
          </a:lstStyle>
          <a:p>
            <a:pPr lvl="0"/>
            <a:r>
              <a:rPr lang="fr-FR" smtClean="0"/>
              <a:t>Cliquez pour modifier les styles du texte du masque</a:t>
            </a:r>
          </a:p>
        </p:txBody>
      </p:sp>
    </p:spTree>
    <p:extLst>
      <p:ext uri="{BB962C8B-B14F-4D97-AF65-F5344CB8AC3E}">
        <p14:creationId xmlns:p14="http://schemas.microsoft.com/office/powerpoint/2010/main" val="1662959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Break 03">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76B1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pic>
        <p:nvPicPr>
          <p:cNvPr id="4" name="Picture 3" descr="F:\Birmingham\MSU\Creative Services\DG EAC Framework jobs\EIT\2014 EIT re-brand\Templates\Powerpoint\Elements\Graphic_element_WHITE.png"/>
          <p:cNvPicPr>
            <a:picLocks noChangeAspect="1" noChangeArrowheads="1"/>
          </p:cNvPicPr>
          <p:nvPr userDrawn="1"/>
        </p:nvPicPr>
        <p:blipFill>
          <a:blip r:embed="rId2">
            <a:extLst>
              <a:ext uri="{28A0092B-C50C-407E-A947-70E740481C1C}">
                <a14:useLocalDpi xmlns:a14="http://schemas.microsoft.com/office/drawing/2010/main" val="0"/>
              </a:ext>
            </a:extLst>
          </a:blip>
          <a:srcRect l="-16365" b="-44647"/>
          <a:stretch>
            <a:fillRect/>
          </a:stretch>
        </p:blipFill>
        <p:spPr bwMode="auto">
          <a:xfrm>
            <a:off x="3851275" y="0"/>
            <a:ext cx="5292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userDrawn="1"/>
        </p:nvPicPr>
        <p:blipFill>
          <a:blip r:embed="rId3">
            <a:extLst>
              <a:ext uri="{28A0092B-C50C-407E-A947-70E740481C1C}">
                <a14:useLocalDpi xmlns:a14="http://schemas.microsoft.com/office/drawing/2010/main" val="0"/>
              </a:ext>
            </a:extLst>
          </a:blip>
          <a:srcRect l="14238" t="36758" r="12939" b="36758"/>
          <a:stretch>
            <a:fillRect/>
          </a:stretch>
        </p:blipFill>
        <p:spPr bwMode="auto">
          <a:xfrm>
            <a:off x="395288" y="388938"/>
            <a:ext cx="269081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251520" y="4365104"/>
            <a:ext cx="5472608" cy="79208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000">
                <a:solidFill>
                  <a:schemeClr val="bg1"/>
                </a:solidFill>
              </a:defRPr>
            </a:lvl1pPr>
          </a:lstStyle>
          <a:p>
            <a:pPr lvl="0"/>
            <a:r>
              <a:rPr lang="fr-FR" smtClean="0"/>
              <a:t>Cliquez pour modifier les styles du texte du masque</a:t>
            </a:r>
          </a:p>
        </p:txBody>
      </p:sp>
    </p:spTree>
    <p:extLst>
      <p:ext uri="{BB962C8B-B14F-4D97-AF65-F5344CB8AC3E}">
        <p14:creationId xmlns:p14="http://schemas.microsoft.com/office/powerpoint/2010/main" val="1096758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Break 04">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cstate="print">
            <a:extLst>
              <a:ext uri="{28A0092B-C50C-407E-A947-70E740481C1C}">
                <a14:useLocalDpi xmlns:a14="http://schemas.microsoft.com/office/drawing/2010/main" val="0"/>
              </a:ext>
            </a:extLst>
          </a:blip>
          <a:srcRect l="-3996" t="32562" r="35184"/>
          <a:stretch>
            <a:fillRect/>
          </a:stretch>
        </p:blipFill>
        <p:spPr bwMode="auto">
          <a:xfrm>
            <a:off x="4284663" y="0"/>
            <a:ext cx="4859337"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rcRect l="12299" t="36630" r="14561" b="37143"/>
          <a:stretch>
            <a:fillRect/>
          </a:stretch>
        </p:blipFill>
        <p:spPr bwMode="auto">
          <a:xfrm>
            <a:off x="395288" y="395288"/>
            <a:ext cx="2728912"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1"/>
          <p:cNvSpPr>
            <a:spLocks noGrp="1"/>
          </p:cNvSpPr>
          <p:nvPr>
            <p:ph type="body" sz="quarter" idx="11"/>
          </p:nvPr>
        </p:nvSpPr>
        <p:spPr>
          <a:xfrm>
            <a:off x="251520" y="4364549"/>
            <a:ext cx="5040560" cy="79208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000">
                <a:solidFill>
                  <a:srgbClr val="004494"/>
                </a:solidFill>
              </a:defRPr>
            </a:lvl1pPr>
          </a:lstStyle>
          <a:p>
            <a:pPr lvl="0"/>
            <a:r>
              <a:rPr lang="fr-FR" smtClean="0"/>
              <a:t>Cliquez pour modifier les styles du texte du masque</a:t>
            </a:r>
          </a:p>
        </p:txBody>
      </p:sp>
    </p:spTree>
    <p:extLst>
      <p:ext uri="{BB962C8B-B14F-4D97-AF65-F5344CB8AC3E}">
        <p14:creationId xmlns:p14="http://schemas.microsoft.com/office/powerpoint/2010/main" val="633062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hapter Break 01">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312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pic>
        <p:nvPicPr>
          <p:cNvPr id="4" name="Picture 3" descr="F:\Birmingham\MSU\Creative Services\DG EAC Framework jobs\EIT\2014 EIT re-brand\Templates\Powerpoint\Elements\Graphic_element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21976" t="35818" r="-2278" b="-28654"/>
          <a:stretch>
            <a:fillRect/>
          </a:stretch>
        </p:blipFill>
        <p:spPr bwMode="auto">
          <a:xfrm>
            <a:off x="0" y="0"/>
            <a:ext cx="59356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l="14238" t="36758" r="12939" b="36758"/>
          <a:stretch>
            <a:fillRect/>
          </a:stretch>
        </p:blipFill>
        <p:spPr bwMode="auto">
          <a:xfrm>
            <a:off x="395288" y="388938"/>
            <a:ext cx="269081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1"/>
          <p:cNvSpPr>
            <a:spLocks noGrp="1"/>
          </p:cNvSpPr>
          <p:nvPr>
            <p:ph type="body" sz="quarter" idx="11"/>
          </p:nvPr>
        </p:nvSpPr>
        <p:spPr>
          <a:xfrm>
            <a:off x="4427984" y="4365104"/>
            <a:ext cx="4320480" cy="79208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000">
                <a:solidFill>
                  <a:schemeClr val="bg1"/>
                </a:solidFill>
              </a:defRPr>
            </a:lvl1pPr>
          </a:lstStyle>
          <a:p>
            <a:pPr lvl="0"/>
            <a:r>
              <a:rPr lang="fr-FR" smtClean="0"/>
              <a:t>Cliquez pour modifier les styles du texte du masque</a:t>
            </a:r>
          </a:p>
        </p:txBody>
      </p:sp>
    </p:spTree>
    <p:extLst>
      <p:ext uri="{BB962C8B-B14F-4D97-AF65-F5344CB8AC3E}">
        <p14:creationId xmlns:p14="http://schemas.microsoft.com/office/powerpoint/2010/main" val="177978053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hapter Break 0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chemeClr val="tx1"/>
              </a:solidFill>
            </a:endParaRPr>
          </a:p>
        </p:txBody>
      </p:sp>
      <p:pic>
        <p:nvPicPr>
          <p:cNvPr id="4" name="Picture 3" descr="F:\Birmingham\MSU\Creative Services\DG EAC Framework jobs\EIT\2014 EIT re-brand\Templates\Powerpoint\Elements\Graphic_element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21976" t="35818" r="-2278" b="-28654"/>
          <a:stretch>
            <a:fillRect/>
          </a:stretch>
        </p:blipFill>
        <p:spPr bwMode="auto">
          <a:xfrm>
            <a:off x="0" y="0"/>
            <a:ext cx="59356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rcRect l="14238" t="36758" r="12939" b="36758"/>
          <a:stretch>
            <a:fillRect/>
          </a:stretch>
        </p:blipFill>
        <p:spPr bwMode="auto">
          <a:xfrm>
            <a:off x="395288" y="388938"/>
            <a:ext cx="269081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1"/>
          <p:cNvSpPr>
            <a:spLocks noGrp="1"/>
          </p:cNvSpPr>
          <p:nvPr>
            <p:ph type="body" sz="quarter" idx="11"/>
          </p:nvPr>
        </p:nvSpPr>
        <p:spPr>
          <a:xfrm>
            <a:off x="4427984" y="4365104"/>
            <a:ext cx="4320480" cy="79208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000">
                <a:solidFill>
                  <a:schemeClr val="bg1"/>
                </a:solidFill>
              </a:defRPr>
            </a:lvl1pPr>
          </a:lstStyle>
          <a:p>
            <a:pPr lvl="0"/>
            <a:r>
              <a:rPr lang="fr-FR" smtClean="0"/>
              <a:t>Cliquez pour modifier les styles du texte du masque</a:t>
            </a:r>
          </a:p>
        </p:txBody>
      </p:sp>
    </p:spTree>
    <p:extLst>
      <p:ext uri="{BB962C8B-B14F-4D97-AF65-F5344CB8AC3E}">
        <p14:creationId xmlns:p14="http://schemas.microsoft.com/office/powerpoint/2010/main" val="3251337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hapter Break 03">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76B1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pic>
        <p:nvPicPr>
          <p:cNvPr id="4" name="Picture 3" descr="F:\Birmingham\MSU\Creative Services\DG EAC Framework jobs\EIT\2014 EIT re-brand\Templates\Powerpoint\Elements\Graphic_element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21976" t="35818" r="-2278" b="-28654"/>
          <a:stretch>
            <a:fillRect/>
          </a:stretch>
        </p:blipFill>
        <p:spPr bwMode="auto">
          <a:xfrm>
            <a:off x="0" y="0"/>
            <a:ext cx="59356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l="14238" t="36758" r="12939" b="36758"/>
          <a:stretch>
            <a:fillRect/>
          </a:stretch>
        </p:blipFill>
        <p:spPr bwMode="auto">
          <a:xfrm>
            <a:off x="395288" y="388938"/>
            <a:ext cx="269081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1"/>
          <p:cNvSpPr>
            <a:spLocks noGrp="1"/>
          </p:cNvSpPr>
          <p:nvPr>
            <p:ph type="body" sz="quarter" idx="11"/>
          </p:nvPr>
        </p:nvSpPr>
        <p:spPr>
          <a:xfrm>
            <a:off x="4427984" y="4365104"/>
            <a:ext cx="4320480" cy="79208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000">
                <a:solidFill>
                  <a:schemeClr val="bg1"/>
                </a:solidFill>
              </a:defRPr>
            </a:lvl1pPr>
          </a:lstStyle>
          <a:p>
            <a:pPr lvl="0"/>
            <a:r>
              <a:rPr lang="fr-FR" smtClean="0"/>
              <a:t>Cliquez pour modifier les styles du texte du masque</a:t>
            </a:r>
          </a:p>
        </p:txBody>
      </p:sp>
    </p:spTree>
    <p:extLst>
      <p:ext uri="{BB962C8B-B14F-4D97-AF65-F5344CB8AC3E}">
        <p14:creationId xmlns:p14="http://schemas.microsoft.com/office/powerpoint/2010/main" val="415473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02">
    <p:spTree>
      <p:nvGrpSpPr>
        <p:cNvPr id="1" name=""/>
        <p:cNvGrpSpPr/>
        <p:nvPr/>
      </p:nvGrpSpPr>
      <p:grpSpPr>
        <a:xfrm>
          <a:off x="0" y="0"/>
          <a:ext cx="0" cy="0"/>
          <a:chOff x="0" y="0"/>
          <a:chExt cx="0" cy="0"/>
        </a:xfrm>
      </p:grpSpPr>
      <p:sp>
        <p:nvSpPr>
          <p:cNvPr id="5" name="Donut 10"/>
          <p:cNvSpPr/>
          <p:nvPr userDrawn="1"/>
        </p:nvSpPr>
        <p:spPr>
          <a:xfrm>
            <a:off x="4572000" y="936625"/>
            <a:ext cx="8424863" cy="8424863"/>
          </a:xfrm>
          <a:prstGeom prst="donut">
            <a:avLst>
              <a:gd name="adj" fmla="val 3102"/>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chemeClr val="tx1"/>
              </a:solidFill>
            </a:endParaRPr>
          </a:p>
        </p:txBody>
      </p:sp>
      <p:pic>
        <p:nvPicPr>
          <p:cNvPr id="6" name="Picture 2" descr="F:\Birmingham\MSU\Creative Services\DG EAC Framework jobs\EIT\2014 EIT re-brand\Templates\Powerpoint\Elements\EU Flag.png"/>
          <p:cNvPicPr>
            <a:picLocks noChangeAspect="1" noChangeArrowheads="1"/>
          </p:cNvPicPr>
          <p:nvPr userDrawn="1"/>
        </p:nvPicPr>
        <p:blipFill>
          <a:blip r:embed="rId2">
            <a:extLst>
              <a:ext uri="{28A0092B-C50C-407E-A947-70E740481C1C}">
                <a14:useLocalDpi xmlns:a14="http://schemas.microsoft.com/office/drawing/2010/main" val="0"/>
              </a:ext>
            </a:extLst>
          </a:blip>
          <a:srcRect l="20856" t="45465" r="17189" b="45555"/>
          <a:stretch>
            <a:fillRect/>
          </a:stretch>
        </p:blipFill>
        <p:spPr bwMode="auto">
          <a:xfrm>
            <a:off x="395288" y="6119813"/>
            <a:ext cx="19288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userDrawn="1"/>
        </p:nvPicPr>
        <p:blipFill>
          <a:blip r:embed="rId3">
            <a:extLst>
              <a:ext uri="{28A0092B-C50C-407E-A947-70E740481C1C}">
                <a14:useLocalDpi xmlns:a14="http://schemas.microsoft.com/office/drawing/2010/main" val="0"/>
              </a:ext>
            </a:extLst>
          </a:blip>
          <a:srcRect l="14238" t="36758" r="12939" b="36758"/>
          <a:stretch>
            <a:fillRect/>
          </a:stretch>
        </p:blipFill>
        <p:spPr bwMode="auto">
          <a:xfrm>
            <a:off x="395288" y="395288"/>
            <a:ext cx="2690812"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4"/>
          <p:cNvSpPr>
            <a:spLocks noGrp="1"/>
          </p:cNvSpPr>
          <p:nvPr>
            <p:ph type="pic" sz="quarter" idx="10"/>
          </p:nvPr>
        </p:nvSpPr>
        <p:spPr>
          <a:xfrm>
            <a:off x="5100441" y="1464523"/>
            <a:ext cx="7368054" cy="7368055"/>
          </a:xfrm>
          <a:prstGeom prst="ellipse">
            <a:avLst/>
          </a:prstGeom>
        </p:spPr>
        <p:txBody>
          <a:bodyPr/>
          <a:lstStyle>
            <a:lvl1pPr marL="0" indent="0">
              <a:buNone/>
              <a:defRPr sz="1600">
                <a:solidFill>
                  <a:schemeClr val="bg1"/>
                </a:solidFill>
              </a:defRPr>
            </a:lvl1pPr>
          </a:lstStyle>
          <a:p>
            <a:pPr lvl="0"/>
            <a:endParaRPr lang="en-GB" noProof="0" dirty="0"/>
          </a:p>
        </p:txBody>
      </p:sp>
      <p:sp>
        <p:nvSpPr>
          <p:cNvPr id="9" name="Text Placeholder 3"/>
          <p:cNvSpPr>
            <a:spLocks noGrp="1"/>
          </p:cNvSpPr>
          <p:nvPr>
            <p:ph type="body" sz="quarter" idx="13"/>
          </p:nvPr>
        </p:nvSpPr>
        <p:spPr>
          <a:xfrm>
            <a:off x="288000" y="4221088"/>
            <a:ext cx="3600400" cy="360040"/>
          </a:xfrm>
          <a:prstGeom prst="rect">
            <a:avLst/>
          </a:prstGeom>
        </p:spPr>
        <p:txBody>
          <a:bodyPr/>
          <a:lstStyle>
            <a:lvl1pPr marL="0" indent="0" algn="l">
              <a:spcBef>
                <a:spcPts val="0"/>
              </a:spcBef>
              <a:buNone/>
              <a:defRPr sz="1200" baseline="0">
                <a:solidFill>
                  <a:schemeClr val="bg1"/>
                </a:solidFill>
                <a:latin typeface="Calibri" pitchFamily="34" charset="0"/>
              </a:defRPr>
            </a:lvl1pPr>
          </a:lstStyle>
          <a:p>
            <a:pPr lvl="0"/>
            <a:r>
              <a:rPr lang="fr-FR" smtClean="0"/>
              <a:t>Cliquez pour modifier les styles du texte du masque</a:t>
            </a:r>
          </a:p>
        </p:txBody>
      </p:sp>
      <p:sp>
        <p:nvSpPr>
          <p:cNvPr id="12" name="Text Placeholder 9"/>
          <p:cNvSpPr>
            <a:spLocks noGrp="1"/>
          </p:cNvSpPr>
          <p:nvPr>
            <p:ph type="body" sz="quarter" idx="11"/>
          </p:nvPr>
        </p:nvSpPr>
        <p:spPr>
          <a:xfrm>
            <a:off x="270000" y="3501008"/>
            <a:ext cx="3528392" cy="504056"/>
          </a:xfrm>
          <a:prstGeom prst="rect">
            <a:avLst/>
          </a:prstGeom>
        </p:spPr>
        <p:txBody>
          <a:bodyPr/>
          <a:lstStyle>
            <a:lvl1pPr marL="0" indent="0">
              <a:buNone/>
              <a:defRPr sz="3000" baseline="0">
                <a:solidFill>
                  <a:schemeClr val="bg1"/>
                </a:solidFill>
              </a:defRPr>
            </a:lvl1pPr>
          </a:lstStyle>
          <a:p>
            <a:pPr lvl="0"/>
            <a:r>
              <a:rPr lang="fr-FR" smtClean="0"/>
              <a:t>Cliquez pour modifier les styles du texte du masque</a:t>
            </a:r>
          </a:p>
        </p:txBody>
      </p:sp>
    </p:spTree>
    <p:extLst>
      <p:ext uri="{BB962C8B-B14F-4D97-AF65-F5344CB8AC3E}">
        <p14:creationId xmlns:p14="http://schemas.microsoft.com/office/powerpoint/2010/main" val="964148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hapter Break 04">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cstate="print">
            <a:extLst>
              <a:ext uri="{28A0092B-C50C-407E-A947-70E740481C1C}">
                <a14:useLocalDpi xmlns:a14="http://schemas.microsoft.com/office/drawing/2010/main" val="0"/>
              </a:ext>
            </a:extLst>
          </a:blip>
          <a:srcRect l="21745" t="35234"/>
          <a:stretch>
            <a:fillRect/>
          </a:stretch>
        </p:blipFill>
        <p:spPr bwMode="auto">
          <a:xfrm>
            <a:off x="0" y="0"/>
            <a:ext cx="5770563" cy="477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l="12299" t="36630" r="14561" b="37143"/>
          <a:stretch>
            <a:fillRect/>
          </a:stretch>
        </p:blipFill>
        <p:spPr bwMode="auto">
          <a:xfrm>
            <a:off x="395288" y="395288"/>
            <a:ext cx="2728912"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1"/>
          <p:cNvSpPr>
            <a:spLocks noGrp="1"/>
          </p:cNvSpPr>
          <p:nvPr>
            <p:ph type="body" sz="quarter" idx="11"/>
          </p:nvPr>
        </p:nvSpPr>
        <p:spPr>
          <a:xfrm>
            <a:off x="4427984" y="4365104"/>
            <a:ext cx="4320480" cy="79208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000">
                <a:solidFill>
                  <a:srgbClr val="004494"/>
                </a:solidFill>
              </a:defRPr>
            </a:lvl1pPr>
          </a:lstStyle>
          <a:p>
            <a:pPr lvl="0"/>
            <a:r>
              <a:rPr lang="fr-FR" smtClean="0"/>
              <a:t>Cliquez pour modifier les styles du texte du masque</a:t>
            </a:r>
          </a:p>
        </p:txBody>
      </p:sp>
    </p:spTree>
    <p:extLst>
      <p:ext uri="{BB962C8B-B14F-4D97-AF65-F5344CB8AC3E}">
        <p14:creationId xmlns:p14="http://schemas.microsoft.com/office/powerpoint/2010/main" val="490529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hapter Break 01">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312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pic>
        <p:nvPicPr>
          <p:cNvPr id="4" name="Picture 3" descr="F:\Birmingham\MSU\Creative Services\DG EAC Framework jobs\EIT\2014 EIT re-brand\Templates\Powerpoint\Elements\Graphic_element_WHITE.png"/>
          <p:cNvPicPr>
            <a:picLocks noChangeAspect="1" noChangeArrowheads="1"/>
          </p:cNvPicPr>
          <p:nvPr userDrawn="1"/>
        </p:nvPicPr>
        <p:blipFill>
          <a:blip r:embed="rId2">
            <a:extLst>
              <a:ext uri="{28A0092B-C50C-407E-A947-70E740481C1C}">
                <a14:useLocalDpi xmlns:a14="http://schemas.microsoft.com/office/drawing/2010/main" val="0"/>
              </a:ext>
            </a:extLst>
          </a:blip>
          <a:srcRect l="20416" t="33928" r="-1892" b="1302"/>
          <a:stretch>
            <a:fillRect/>
          </a:stretch>
        </p:blipFill>
        <p:spPr bwMode="auto">
          <a:xfrm>
            <a:off x="0" y="0"/>
            <a:ext cx="8629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p:cNvPicPr>
          <p:nvPr userDrawn="1"/>
        </p:nvPicPr>
        <p:blipFill>
          <a:blip r:embed="rId3">
            <a:extLst>
              <a:ext uri="{28A0092B-C50C-407E-A947-70E740481C1C}">
                <a14:useLocalDpi xmlns:a14="http://schemas.microsoft.com/office/drawing/2010/main" val="0"/>
              </a:ext>
            </a:extLst>
          </a:blip>
          <a:srcRect l="14238" t="36758" r="12939" b="36758"/>
          <a:stretch>
            <a:fillRect/>
          </a:stretch>
        </p:blipFill>
        <p:spPr bwMode="auto">
          <a:xfrm>
            <a:off x="395288" y="388938"/>
            <a:ext cx="269081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1"/>
          </p:nvPr>
        </p:nvSpPr>
        <p:spPr>
          <a:xfrm>
            <a:off x="269900" y="2652005"/>
            <a:ext cx="6462340" cy="63297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000">
                <a:solidFill>
                  <a:schemeClr val="bg1"/>
                </a:solidFill>
              </a:defRPr>
            </a:lvl1pPr>
          </a:lstStyle>
          <a:p>
            <a:pPr lvl="0"/>
            <a:r>
              <a:rPr lang="fr-FR" smtClean="0"/>
              <a:t>Cliquez pour modifier les styles du texte du masque</a:t>
            </a:r>
          </a:p>
        </p:txBody>
      </p:sp>
    </p:spTree>
    <p:extLst>
      <p:ext uri="{BB962C8B-B14F-4D97-AF65-F5344CB8AC3E}">
        <p14:creationId xmlns:p14="http://schemas.microsoft.com/office/powerpoint/2010/main" val="51216901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hapter Break 0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chemeClr val="tx1"/>
              </a:solidFill>
            </a:endParaRPr>
          </a:p>
        </p:txBody>
      </p:sp>
      <p:pic>
        <p:nvPicPr>
          <p:cNvPr id="4" name="Picture 3" descr="F:\Birmingham\MSU\Creative Services\DG EAC Framework jobs\EIT\2014 EIT re-brand\Templates\Powerpoint\Elements\Graphic_element_WHITE.png"/>
          <p:cNvPicPr>
            <a:picLocks noChangeAspect="1" noChangeArrowheads="1"/>
          </p:cNvPicPr>
          <p:nvPr userDrawn="1"/>
        </p:nvPicPr>
        <p:blipFill>
          <a:blip r:embed="rId2">
            <a:extLst>
              <a:ext uri="{28A0092B-C50C-407E-A947-70E740481C1C}">
                <a14:useLocalDpi xmlns:a14="http://schemas.microsoft.com/office/drawing/2010/main" val="0"/>
              </a:ext>
            </a:extLst>
          </a:blip>
          <a:srcRect r="-846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l="14238" t="36758" r="12939" b="36758"/>
          <a:stretch>
            <a:fillRect/>
          </a:stretch>
        </p:blipFill>
        <p:spPr bwMode="auto">
          <a:xfrm>
            <a:off x="395288" y="388938"/>
            <a:ext cx="269081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1"/>
          <p:cNvSpPr>
            <a:spLocks noGrp="1"/>
          </p:cNvSpPr>
          <p:nvPr>
            <p:ph type="body" sz="quarter" idx="11"/>
          </p:nvPr>
        </p:nvSpPr>
        <p:spPr>
          <a:xfrm>
            <a:off x="269900" y="2652005"/>
            <a:ext cx="6462340" cy="63297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000">
                <a:solidFill>
                  <a:schemeClr val="bg1"/>
                </a:solidFill>
              </a:defRPr>
            </a:lvl1pPr>
          </a:lstStyle>
          <a:p>
            <a:pPr lvl="0"/>
            <a:r>
              <a:rPr lang="fr-FR" smtClean="0"/>
              <a:t>Cliquez pour modifier les styles du texte du masque</a:t>
            </a:r>
          </a:p>
        </p:txBody>
      </p:sp>
    </p:spTree>
    <p:extLst>
      <p:ext uri="{BB962C8B-B14F-4D97-AF65-F5344CB8AC3E}">
        <p14:creationId xmlns:p14="http://schemas.microsoft.com/office/powerpoint/2010/main" val="3532407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hapter Break 03">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76B1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pic>
        <p:nvPicPr>
          <p:cNvPr id="4" name="Picture 3" descr="F:\Birmingham\MSU\Creative Services\DG EAC Framework jobs\EIT\2014 EIT re-brand\Templates\Powerpoint\Elements\Graphic_element_WHITE.png"/>
          <p:cNvPicPr>
            <a:picLocks noChangeAspect="1" noChangeArrowheads="1"/>
          </p:cNvPicPr>
          <p:nvPr userDrawn="1"/>
        </p:nvPicPr>
        <p:blipFill>
          <a:blip r:embed="rId2">
            <a:extLst>
              <a:ext uri="{28A0092B-C50C-407E-A947-70E740481C1C}">
                <a14:useLocalDpi xmlns:a14="http://schemas.microsoft.com/office/drawing/2010/main" val="0"/>
              </a:ext>
            </a:extLst>
          </a:blip>
          <a:srcRect l="20416" t="33928" r="-1892" b="1302"/>
          <a:stretch>
            <a:fillRect/>
          </a:stretch>
        </p:blipFill>
        <p:spPr bwMode="auto">
          <a:xfrm>
            <a:off x="0" y="0"/>
            <a:ext cx="8629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userDrawn="1"/>
        </p:nvPicPr>
        <p:blipFill>
          <a:blip r:embed="rId3">
            <a:extLst>
              <a:ext uri="{28A0092B-C50C-407E-A947-70E740481C1C}">
                <a14:useLocalDpi xmlns:a14="http://schemas.microsoft.com/office/drawing/2010/main" val="0"/>
              </a:ext>
            </a:extLst>
          </a:blip>
          <a:srcRect l="14238" t="36758" r="12939" b="36758"/>
          <a:stretch>
            <a:fillRect/>
          </a:stretch>
        </p:blipFill>
        <p:spPr bwMode="auto">
          <a:xfrm>
            <a:off x="395288" y="388938"/>
            <a:ext cx="269081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269900" y="2652005"/>
            <a:ext cx="6462340" cy="63297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000">
                <a:solidFill>
                  <a:schemeClr val="bg1"/>
                </a:solidFill>
              </a:defRPr>
            </a:lvl1pPr>
          </a:lstStyle>
          <a:p>
            <a:pPr lvl="0"/>
            <a:r>
              <a:rPr lang="fr-FR" smtClean="0"/>
              <a:t>Cliquez pour modifier les styles du texte du masque</a:t>
            </a:r>
          </a:p>
        </p:txBody>
      </p:sp>
    </p:spTree>
    <p:extLst>
      <p:ext uri="{BB962C8B-B14F-4D97-AF65-F5344CB8AC3E}">
        <p14:creationId xmlns:p14="http://schemas.microsoft.com/office/powerpoint/2010/main" val="2844889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hapter Break 04">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l="21745" t="35234"/>
          <a:stretch>
            <a:fillRect/>
          </a:stretch>
        </p:blipFill>
        <p:spPr bwMode="auto">
          <a:xfrm>
            <a:off x="0" y="0"/>
            <a:ext cx="8423275" cy="696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rcRect l="12299" t="36630" r="14561" b="37143"/>
          <a:stretch>
            <a:fillRect/>
          </a:stretch>
        </p:blipFill>
        <p:spPr bwMode="auto">
          <a:xfrm>
            <a:off x="395288" y="395288"/>
            <a:ext cx="2728912"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269900" y="2652005"/>
            <a:ext cx="6462340" cy="63297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000">
                <a:solidFill>
                  <a:schemeClr val="tx2"/>
                </a:solidFill>
              </a:defRPr>
            </a:lvl1pPr>
          </a:lstStyle>
          <a:p>
            <a:pPr lvl="0"/>
            <a:r>
              <a:rPr lang="fr-FR" smtClean="0"/>
              <a:t>Cliquez pour modifier les styles du texte du masque</a:t>
            </a:r>
          </a:p>
        </p:txBody>
      </p:sp>
    </p:spTree>
    <p:extLst>
      <p:ext uri="{BB962C8B-B14F-4D97-AF65-F5344CB8AC3E}">
        <p14:creationId xmlns:p14="http://schemas.microsoft.com/office/powerpoint/2010/main" val="3852529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Text Slide">
    <p:spTree>
      <p:nvGrpSpPr>
        <p:cNvPr id="1" name=""/>
        <p:cNvGrpSpPr/>
        <p:nvPr/>
      </p:nvGrpSpPr>
      <p:grpSpPr>
        <a:xfrm>
          <a:off x="0" y="0"/>
          <a:ext cx="0" cy="0"/>
          <a:chOff x="0" y="0"/>
          <a:chExt cx="0" cy="0"/>
        </a:xfrm>
      </p:grpSpPr>
      <p:sp>
        <p:nvSpPr>
          <p:cNvPr id="4" name="Rectangle 1"/>
          <p:cNvSpPr>
            <a:spLocks noChangeArrowheads="1"/>
          </p:cNvSpPr>
          <p:nvPr userDrawn="1"/>
        </p:nvSpPr>
        <p:spPr bwMode="auto">
          <a:xfrm>
            <a:off x="8480425" y="6467475"/>
            <a:ext cx="3190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fld id="{23EC596E-68CC-48D9-9DCD-0BA6FC4FF187}" type="slidenum">
              <a:rPr lang="en-GB" altLang="en-US" sz="900">
                <a:solidFill>
                  <a:schemeClr val="bg1"/>
                </a:solidFill>
                <a:latin typeface="Titillium" pitchFamily="2" charset="0"/>
              </a:rPr>
              <a:pPr algn="ctr" eaLnBrk="1" hangingPunct="1"/>
              <a:t>‹#›</a:t>
            </a:fld>
            <a:endParaRPr lang="en-GB" altLang="en-US" sz="900">
              <a:solidFill>
                <a:schemeClr val="bg1"/>
              </a:solidFill>
              <a:latin typeface="Titillium" pitchFamily="2" charset="0"/>
            </a:endParaRPr>
          </a:p>
        </p:txBody>
      </p:sp>
      <p:pic>
        <p:nvPicPr>
          <p:cNvPr id="6"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688013"/>
            <a:ext cx="24114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F:\Birmingham\MSU\Creative Services\DG EAC Framework jobs\EIT\2014 EIT re-brand\Brand elements examples\Mock-ups\Examples\Powerpoint Template\Old\Graphic_element.png"/>
          <p:cNvPicPr>
            <a:picLocks noChangeAspect="1" noChangeArrowheads="1"/>
          </p:cNvPicPr>
          <p:nvPr userDrawn="1"/>
        </p:nvPicPr>
        <p:blipFill>
          <a:blip r:embed="rId3">
            <a:extLst>
              <a:ext uri="{28A0092B-C50C-407E-A947-70E740481C1C}">
                <a14:useLocalDpi xmlns:a14="http://schemas.microsoft.com/office/drawing/2010/main" val="0"/>
              </a:ext>
            </a:extLst>
          </a:blip>
          <a:srcRect l="-5849" b="-2167"/>
          <a:stretch>
            <a:fillRect/>
          </a:stretch>
        </p:blipFill>
        <p:spPr bwMode="auto">
          <a:xfrm>
            <a:off x="6608763" y="0"/>
            <a:ext cx="253523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5"/>
          </p:nvPr>
        </p:nvSpPr>
        <p:spPr>
          <a:xfrm>
            <a:off x="467544" y="541719"/>
            <a:ext cx="5904681" cy="432048"/>
          </a:xfrm>
          <a:prstGeom prst="rect">
            <a:avLst/>
          </a:prstGeom>
        </p:spPr>
        <p:txBody>
          <a:bodyPr/>
          <a:lstStyle>
            <a:lvl1pPr marL="0" indent="0">
              <a:buNone/>
              <a:defRPr sz="3000">
                <a:solidFill>
                  <a:schemeClr val="bg2"/>
                </a:solidFill>
              </a:defRPr>
            </a:lvl1pPr>
          </a:lstStyle>
          <a:p>
            <a:pPr lvl="0"/>
            <a:r>
              <a:rPr lang="fr-FR" smtClean="0"/>
              <a:t>Cliquez pour modifier les styles du texte du masque</a:t>
            </a:r>
          </a:p>
        </p:txBody>
      </p:sp>
      <p:sp>
        <p:nvSpPr>
          <p:cNvPr id="5" name="Text Placeholder 4"/>
          <p:cNvSpPr>
            <a:spLocks noGrp="1"/>
          </p:cNvSpPr>
          <p:nvPr>
            <p:ph type="body" sz="quarter" idx="16"/>
          </p:nvPr>
        </p:nvSpPr>
        <p:spPr>
          <a:xfrm>
            <a:off x="467544" y="1196975"/>
            <a:ext cx="5904681" cy="4176713"/>
          </a:xfrm>
          <a:prstGeom prst="rect">
            <a:avLst/>
          </a:prstGeom>
        </p:spPr>
        <p:txBody>
          <a:bodyPr/>
          <a:lstStyle>
            <a:lvl1pPr marL="0" indent="-180000">
              <a:lnSpc>
                <a:spcPct val="113000"/>
              </a:lnSpc>
              <a:spcBef>
                <a:spcPts val="0"/>
              </a:spcBef>
              <a:buClr>
                <a:schemeClr val="bg2"/>
              </a:buClr>
              <a:buFont typeface="Arial" pitchFamily="34" charset="0"/>
              <a:buChar char="•"/>
              <a:defRPr sz="2000">
                <a:solidFill>
                  <a:schemeClr val="tx1"/>
                </a:solidFill>
              </a:defRPr>
            </a:lvl1pPr>
            <a:lvl2pPr marL="648000" indent="-180000">
              <a:lnSpc>
                <a:spcPct val="113000"/>
              </a:lnSpc>
              <a:buClr>
                <a:schemeClr val="bg2"/>
              </a:buClr>
              <a:buFont typeface="Arial" pitchFamily="34" charset="0"/>
              <a:buChar char="•"/>
              <a:defRPr sz="2000"/>
            </a:lvl2pPr>
            <a:lvl3pPr indent="-180000">
              <a:lnSpc>
                <a:spcPct val="113000"/>
              </a:lnSpc>
              <a:buClr>
                <a:schemeClr val="bg2"/>
              </a:buClr>
              <a:defRPr sz="2000" baseline="0"/>
            </a:lvl3pPr>
            <a:lvl4pPr marL="1600200" indent="-180000">
              <a:lnSpc>
                <a:spcPct val="113000"/>
              </a:lnSpc>
              <a:buClr>
                <a:schemeClr val="bg2"/>
              </a:buClr>
              <a:buFont typeface="Arial" pitchFamily="34" charset="0"/>
              <a:buChar char="•"/>
              <a:defRPr sz="2000"/>
            </a:lvl4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dirty="0"/>
          </a:p>
        </p:txBody>
      </p:sp>
    </p:spTree>
    <p:extLst>
      <p:ext uri="{BB962C8B-B14F-4D97-AF65-F5344CB8AC3E}">
        <p14:creationId xmlns:p14="http://schemas.microsoft.com/office/powerpoint/2010/main" val="817049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Text Slide 02">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688013"/>
            <a:ext cx="24114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F:\Birmingham\MSU\Creative Services\DG EAC Framework jobs\EIT\2014 EIT re-brand\Brand elements examples\Mock-ups\Examples\Powerpoint Template\Old\Graphic_elemen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00900" y="0"/>
            <a:ext cx="19431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p:cNvSpPr>
            <a:spLocks noGrp="1"/>
          </p:cNvSpPr>
          <p:nvPr>
            <p:ph type="body" sz="quarter" idx="17"/>
          </p:nvPr>
        </p:nvSpPr>
        <p:spPr>
          <a:xfrm>
            <a:off x="467545" y="541719"/>
            <a:ext cx="6264695" cy="432048"/>
          </a:xfrm>
          <a:prstGeom prst="rect">
            <a:avLst/>
          </a:prstGeom>
        </p:spPr>
        <p:txBody>
          <a:bodyPr/>
          <a:lstStyle>
            <a:lvl1pPr marL="0" indent="0">
              <a:buNone/>
              <a:defRPr sz="3000">
                <a:solidFill>
                  <a:schemeClr val="bg2"/>
                </a:solidFill>
              </a:defRPr>
            </a:lvl1pPr>
          </a:lstStyle>
          <a:p>
            <a:pPr lvl="0"/>
            <a:r>
              <a:rPr lang="fr-FR" smtClean="0"/>
              <a:t>Cliquez pour modifier les styles du texte du masque</a:t>
            </a:r>
          </a:p>
        </p:txBody>
      </p:sp>
      <p:sp>
        <p:nvSpPr>
          <p:cNvPr id="8" name="Text Placeholder 4"/>
          <p:cNvSpPr>
            <a:spLocks noGrp="1"/>
          </p:cNvSpPr>
          <p:nvPr>
            <p:ph type="body" sz="quarter" idx="18"/>
          </p:nvPr>
        </p:nvSpPr>
        <p:spPr>
          <a:xfrm>
            <a:off x="467545" y="1196975"/>
            <a:ext cx="6246406" cy="4176713"/>
          </a:xfrm>
          <a:prstGeom prst="rect">
            <a:avLst/>
          </a:prstGeom>
        </p:spPr>
        <p:txBody>
          <a:bodyPr/>
          <a:lstStyle>
            <a:lvl1pPr marL="0" indent="-180000">
              <a:lnSpc>
                <a:spcPct val="113000"/>
              </a:lnSpc>
              <a:buClr>
                <a:schemeClr val="bg2"/>
              </a:buClr>
              <a:buFont typeface="Arial" pitchFamily="34" charset="0"/>
              <a:buChar char="•"/>
              <a:defRPr sz="2000">
                <a:solidFill>
                  <a:schemeClr val="tx1"/>
                </a:solidFill>
              </a:defRPr>
            </a:lvl1pPr>
            <a:lvl2pPr marL="648000" indent="-180000">
              <a:lnSpc>
                <a:spcPct val="113000"/>
              </a:lnSpc>
              <a:buClr>
                <a:schemeClr val="bg2"/>
              </a:buClr>
              <a:buFont typeface="Arial" pitchFamily="34" charset="0"/>
              <a:buChar char="•"/>
              <a:defRPr sz="2000"/>
            </a:lvl2pPr>
            <a:lvl3pPr indent="-180000">
              <a:lnSpc>
                <a:spcPct val="113000"/>
              </a:lnSpc>
              <a:buClr>
                <a:schemeClr val="bg2"/>
              </a:buClr>
              <a:defRPr sz="2000">
                <a:solidFill>
                  <a:schemeClr val="tx1"/>
                </a:solidFill>
              </a:defRPr>
            </a:lvl3pPr>
            <a:lvl4pPr marL="1600200" indent="-180000">
              <a:lnSpc>
                <a:spcPct val="113000"/>
              </a:lnSpc>
              <a:buClr>
                <a:schemeClr val="bg2"/>
              </a:buClr>
              <a:buFont typeface="Arial" pitchFamily="34" charset="0"/>
              <a:buChar char="•"/>
              <a:defRPr/>
            </a:lvl4pPr>
            <a:lvl5pPr marL="1828800" indent="0">
              <a:buNone/>
              <a:defRPr/>
            </a:lvl5pPr>
            <a:lvl6pPr marL="2286000" indent="0">
              <a:buNone/>
              <a:defRPr/>
            </a:lvl6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dirty="0"/>
          </a:p>
        </p:txBody>
      </p:sp>
    </p:spTree>
    <p:extLst>
      <p:ext uri="{BB962C8B-B14F-4D97-AF65-F5344CB8AC3E}">
        <p14:creationId xmlns:p14="http://schemas.microsoft.com/office/powerpoint/2010/main" val="3271424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pic>
        <p:nvPicPr>
          <p:cNvPr id="5" name="Picture 1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688013"/>
            <a:ext cx="24114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F:\Birmingham\MSU\Creative Services\DG EAC Framework jobs\EIT\2014 EIT re-brand\Brand elements examples\Mock-ups\Examples\Powerpoint Template\Old\Graphic_element.png"/>
          <p:cNvPicPr>
            <a:picLocks noChangeAspect="1" noChangeArrowheads="1"/>
          </p:cNvPicPr>
          <p:nvPr userDrawn="1"/>
        </p:nvPicPr>
        <p:blipFill>
          <a:blip r:embed="rId3">
            <a:extLst>
              <a:ext uri="{28A0092B-C50C-407E-A947-70E740481C1C}">
                <a14:useLocalDpi xmlns:a14="http://schemas.microsoft.com/office/drawing/2010/main" val="0"/>
              </a:ext>
            </a:extLst>
          </a:blip>
          <a:srcRect l="-273" t="-9718" r="28407" b="58620"/>
          <a:stretch>
            <a:fillRect/>
          </a:stretch>
        </p:blipFill>
        <p:spPr bwMode="auto">
          <a:xfrm>
            <a:off x="7002463" y="5335588"/>
            <a:ext cx="2141537"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Picture Placeholder 24"/>
          <p:cNvSpPr>
            <a:spLocks noGrp="1"/>
          </p:cNvSpPr>
          <p:nvPr>
            <p:ph type="pic" sz="quarter" idx="15"/>
          </p:nvPr>
        </p:nvSpPr>
        <p:spPr>
          <a:xfrm>
            <a:off x="6084169" y="1196752"/>
            <a:ext cx="2592288" cy="4176464"/>
          </a:xfrm>
          <a:prstGeom prst="round2DiagRect">
            <a:avLst>
              <a:gd name="adj1" fmla="val 12259"/>
              <a:gd name="adj2" fmla="val 0"/>
            </a:avLst>
          </a:prstGeom>
        </p:spPr>
        <p:txBody>
          <a:bodyPr/>
          <a:lstStyle>
            <a:lvl1pPr marL="0" indent="0">
              <a:buNone/>
              <a:defRPr sz="1600"/>
            </a:lvl1pPr>
          </a:lstStyle>
          <a:p>
            <a:pPr lvl="0"/>
            <a:endParaRPr lang="en-GB" noProof="0" dirty="0" smtClean="0"/>
          </a:p>
        </p:txBody>
      </p:sp>
      <p:sp>
        <p:nvSpPr>
          <p:cNvPr id="8" name="Text Placeholder 2"/>
          <p:cNvSpPr>
            <a:spLocks noGrp="1"/>
          </p:cNvSpPr>
          <p:nvPr>
            <p:ph type="body" sz="quarter" idx="16"/>
          </p:nvPr>
        </p:nvSpPr>
        <p:spPr>
          <a:xfrm>
            <a:off x="467545" y="541719"/>
            <a:ext cx="5328592" cy="432048"/>
          </a:xfrm>
          <a:prstGeom prst="rect">
            <a:avLst/>
          </a:prstGeom>
        </p:spPr>
        <p:txBody>
          <a:bodyPr/>
          <a:lstStyle>
            <a:lvl1pPr marL="0" indent="0">
              <a:buNone/>
              <a:defRPr sz="3000">
                <a:solidFill>
                  <a:schemeClr val="bg2"/>
                </a:solidFill>
              </a:defRPr>
            </a:lvl1pPr>
          </a:lstStyle>
          <a:p>
            <a:pPr lvl="0"/>
            <a:r>
              <a:rPr lang="fr-FR" smtClean="0"/>
              <a:t>Cliquez pour modifier les styles du texte du masque</a:t>
            </a:r>
          </a:p>
        </p:txBody>
      </p:sp>
      <p:sp>
        <p:nvSpPr>
          <p:cNvPr id="9" name="Text Placeholder 4"/>
          <p:cNvSpPr>
            <a:spLocks noGrp="1"/>
          </p:cNvSpPr>
          <p:nvPr>
            <p:ph type="body" sz="quarter" idx="17"/>
          </p:nvPr>
        </p:nvSpPr>
        <p:spPr>
          <a:xfrm>
            <a:off x="467545" y="1196975"/>
            <a:ext cx="5328592" cy="4176713"/>
          </a:xfrm>
          <a:prstGeom prst="rect">
            <a:avLst/>
          </a:prstGeom>
        </p:spPr>
        <p:txBody>
          <a:bodyPr/>
          <a:lstStyle>
            <a:lvl1pPr marL="0" indent="-180000">
              <a:lnSpc>
                <a:spcPct val="113000"/>
              </a:lnSpc>
              <a:buClr>
                <a:schemeClr val="bg2"/>
              </a:buClr>
              <a:buFont typeface="Arial" pitchFamily="34" charset="0"/>
              <a:buChar char="•"/>
              <a:defRPr sz="2000">
                <a:solidFill>
                  <a:schemeClr val="tx1"/>
                </a:solidFill>
              </a:defRPr>
            </a:lvl1pPr>
            <a:lvl2pPr marL="648000" indent="-180000">
              <a:lnSpc>
                <a:spcPct val="113000"/>
              </a:lnSpc>
              <a:buClr>
                <a:schemeClr val="bg2"/>
              </a:buClr>
              <a:buFont typeface="Arial" pitchFamily="34" charset="0"/>
              <a:buChar char="•"/>
              <a:defRPr sz="2000"/>
            </a:lvl2pPr>
            <a:lvl3pPr marL="1143000" indent="-180000">
              <a:lnSpc>
                <a:spcPct val="113000"/>
              </a:lnSpc>
              <a:buClr>
                <a:schemeClr val="bg2"/>
              </a:buClr>
              <a:buFont typeface="Arial" pitchFamily="34" charset="0"/>
              <a:buChar char="•"/>
              <a:defRPr sz="2000"/>
            </a:lvl3pPr>
            <a:lvl4pPr marL="1600200" indent="-180000">
              <a:lnSpc>
                <a:spcPct val="113000"/>
              </a:lnSpc>
              <a:buClr>
                <a:schemeClr val="bg2"/>
              </a:buClr>
              <a:buFont typeface="Arial" pitchFamily="34" charset="0"/>
              <a:buChar char="•"/>
              <a:defRPr/>
            </a:lvl4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Tree>
    <p:extLst>
      <p:ext uri="{BB962C8B-B14F-4D97-AF65-F5344CB8AC3E}">
        <p14:creationId xmlns:p14="http://schemas.microsoft.com/office/powerpoint/2010/main" val="2735644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Images">
    <p:spTree>
      <p:nvGrpSpPr>
        <p:cNvPr id="1" name=""/>
        <p:cNvGrpSpPr/>
        <p:nvPr/>
      </p:nvGrpSpPr>
      <p:grpSpPr>
        <a:xfrm>
          <a:off x="0" y="0"/>
          <a:ext cx="0" cy="0"/>
          <a:chOff x="0" y="0"/>
          <a:chExt cx="0" cy="0"/>
        </a:xfrm>
      </p:grpSpPr>
      <p:pic>
        <p:nvPicPr>
          <p:cNvPr id="6" name="Picture 1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688013"/>
            <a:ext cx="24114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F:\Birmingham\MSU\Creative Services\DG EAC Framework jobs\EIT\2014 EIT re-brand\Brand elements examples\Mock-ups\Examples\Powerpoint Template\Old\Graphic_element.png"/>
          <p:cNvPicPr>
            <a:picLocks noChangeAspect="1" noChangeArrowheads="1"/>
          </p:cNvPicPr>
          <p:nvPr userDrawn="1"/>
        </p:nvPicPr>
        <p:blipFill>
          <a:blip r:embed="rId3">
            <a:extLst>
              <a:ext uri="{28A0092B-C50C-407E-A947-70E740481C1C}">
                <a14:useLocalDpi xmlns:a14="http://schemas.microsoft.com/office/drawing/2010/main" val="0"/>
              </a:ext>
            </a:extLst>
          </a:blip>
          <a:srcRect r="-26312"/>
          <a:stretch>
            <a:fillRect/>
          </a:stretch>
        </p:blipFill>
        <p:spPr bwMode="auto">
          <a:xfrm>
            <a:off x="6443663" y="0"/>
            <a:ext cx="30241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24"/>
          <p:cNvSpPr>
            <a:spLocks noGrp="1"/>
          </p:cNvSpPr>
          <p:nvPr>
            <p:ph type="pic" sz="quarter" idx="16"/>
          </p:nvPr>
        </p:nvSpPr>
        <p:spPr>
          <a:xfrm>
            <a:off x="3347864" y="1196753"/>
            <a:ext cx="2520280" cy="4176465"/>
          </a:xfrm>
          <a:prstGeom prst="round2DiagRect">
            <a:avLst/>
          </a:prstGeom>
        </p:spPr>
        <p:txBody>
          <a:bodyPr/>
          <a:lstStyle>
            <a:lvl1pPr marL="0" indent="0">
              <a:buNone/>
              <a:defRPr sz="1600"/>
            </a:lvl1pPr>
          </a:lstStyle>
          <a:p>
            <a:pPr lvl="0"/>
            <a:endParaRPr lang="en-GB" noProof="0" dirty="0"/>
          </a:p>
        </p:txBody>
      </p:sp>
      <p:sp>
        <p:nvSpPr>
          <p:cNvPr id="9" name="Picture Placeholder 24"/>
          <p:cNvSpPr>
            <a:spLocks noGrp="1"/>
          </p:cNvSpPr>
          <p:nvPr>
            <p:ph type="pic" sz="quarter" idx="17"/>
          </p:nvPr>
        </p:nvSpPr>
        <p:spPr>
          <a:xfrm>
            <a:off x="6156177" y="1196753"/>
            <a:ext cx="2520280" cy="4176465"/>
          </a:xfrm>
          <a:prstGeom prst="round2DiagRect">
            <a:avLst>
              <a:gd name="adj1" fmla="val 0"/>
              <a:gd name="adj2" fmla="val 18487"/>
            </a:avLst>
          </a:prstGeom>
        </p:spPr>
        <p:txBody>
          <a:bodyPr/>
          <a:lstStyle>
            <a:lvl1pPr marL="0" indent="0">
              <a:buNone/>
              <a:defRPr sz="1600"/>
            </a:lvl1pPr>
          </a:lstStyle>
          <a:p>
            <a:pPr lvl="0"/>
            <a:endParaRPr lang="en-GB" noProof="0" dirty="0"/>
          </a:p>
        </p:txBody>
      </p:sp>
      <p:sp>
        <p:nvSpPr>
          <p:cNvPr id="8" name="Text Placeholder 2"/>
          <p:cNvSpPr>
            <a:spLocks noGrp="1"/>
          </p:cNvSpPr>
          <p:nvPr>
            <p:ph type="body" sz="quarter" idx="18"/>
          </p:nvPr>
        </p:nvSpPr>
        <p:spPr>
          <a:xfrm>
            <a:off x="467547" y="541719"/>
            <a:ext cx="2592287" cy="432048"/>
          </a:xfrm>
          <a:prstGeom prst="rect">
            <a:avLst/>
          </a:prstGeom>
        </p:spPr>
        <p:txBody>
          <a:bodyPr/>
          <a:lstStyle>
            <a:lvl1pPr marL="0" indent="0">
              <a:buNone/>
              <a:defRPr sz="3000">
                <a:solidFill>
                  <a:schemeClr val="bg2"/>
                </a:solidFill>
              </a:defRPr>
            </a:lvl1pPr>
          </a:lstStyle>
          <a:p>
            <a:pPr lvl="0"/>
            <a:r>
              <a:rPr lang="fr-FR" smtClean="0"/>
              <a:t>Cliquez pour modifier les styles du texte du masque</a:t>
            </a:r>
          </a:p>
        </p:txBody>
      </p:sp>
      <p:sp>
        <p:nvSpPr>
          <p:cNvPr id="10" name="Text Placeholder 4"/>
          <p:cNvSpPr>
            <a:spLocks noGrp="1"/>
          </p:cNvSpPr>
          <p:nvPr>
            <p:ph type="body" sz="quarter" idx="19"/>
          </p:nvPr>
        </p:nvSpPr>
        <p:spPr>
          <a:xfrm>
            <a:off x="467547" y="1196975"/>
            <a:ext cx="2592287" cy="4176713"/>
          </a:xfrm>
          <a:prstGeom prst="rect">
            <a:avLst/>
          </a:prstGeom>
        </p:spPr>
        <p:txBody>
          <a:bodyPr/>
          <a:lstStyle>
            <a:lvl1pPr marL="0" indent="-180000">
              <a:lnSpc>
                <a:spcPct val="114000"/>
              </a:lnSpc>
              <a:buClr>
                <a:schemeClr val="bg2"/>
              </a:buClr>
              <a:buFont typeface="Arial" pitchFamily="34" charset="0"/>
              <a:buChar char="•"/>
              <a:defRPr sz="2000">
                <a:solidFill>
                  <a:schemeClr val="tx1"/>
                </a:solidFill>
              </a:defRPr>
            </a:lvl1pPr>
            <a:lvl2pPr marL="648000" indent="-180000">
              <a:lnSpc>
                <a:spcPct val="113000"/>
              </a:lnSpc>
              <a:buClr>
                <a:schemeClr val="bg2"/>
              </a:buClr>
              <a:buFont typeface="Arial" pitchFamily="34" charset="0"/>
              <a:buChar char="•"/>
              <a:defRPr sz="2000"/>
            </a:lvl2pPr>
            <a:lvl3pPr marL="1143000" indent="-180000">
              <a:lnSpc>
                <a:spcPct val="113000"/>
              </a:lnSpc>
              <a:buClr>
                <a:schemeClr val="bg2"/>
              </a:buClr>
              <a:buFont typeface="Arial" pitchFamily="34" charset="0"/>
              <a:buChar char="•"/>
              <a:defRPr sz="2000"/>
            </a:lvl3pPr>
            <a:lvl4pPr marL="1600200" indent="-180000">
              <a:lnSpc>
                <a:spcPct val="113000"/>
              </a:lnSpc>
              <a:buClr>
                <a:schemeClr val="bg2"/>
              </a:buClr>
              <a:buFont typeface="Arial" pitchFamily="34" charset="0"/>
              <a:buChar char="•"/>
              <a:defRPr sz="2000" baseline="0"/>
            </a:lvl4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Tree>
    <p:extLst>
      <p:ext uri="{BB962C8B-B14F-4D97-AF65-F5344CB8AC3E}">
        <p14:creationId xmlns:p14="http://schemas.microsoft.com/office/powerpoint/2010/main" val="26651768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7" name="Picture Placeholder 6"/>
          <p:cNvSpPr>
            <a:spLocks noGrp="1"/>
          </p:cNvSpPr>
          <p:nvPr>
            <p:ph type="pic" sz="quarter" idx="20"/>
          </p:nvPr>
        </p:nvSpPr>
        <p:spPr>
          <a:xfrm>
            <a:off x="0" y="0"/>
            <a:ext cx="9144000" cy="6858000"/>
          </a:xfrm>
          <a:prstGeom prst="rect">
            <a:avLst/>
          </a:prstGeom>
        </p:spPr>
        <p:txBody>
          <a:bodyPr/>
          <a:lstStyle>
            <a:lvl1pPr marL="0" indent="0">
              <a:buNone/>
              <a:defRPr sz="1600"/>
            </a:lvl1pPr>
          </a:lstStyle>
          <a:p>
            <a:pPr lvl="0"/>
            <a:endParaRPr lang="en-GB" noProof="0" dirty="0"/>
          </a:p>
        </p:txBody>
      </p:sp>
      <p:sp>
        <p:nvSpPr>
          <p:cNvPr id="5" name="Text Placeholder 4"/>
          <p:cNvSpPr>
            <a:spLocks noGrp="1"/>
          </p:cNvSpPr>
          <p:nvPr>
            <p:ph type="body" sz="quarter" idx="19"/>
          </p:nvPr>
        </p:nvSpPr>
        <p:spPr>
          <a:xfrm>
            <a:off x="1043609" y="1340643"/>
            <a:ext cx="2520280" cy="4464621"/>
          </a:xfrm>
          <a:prstGeom prst="round2DiagRect">
            <a:avLst/>
          </a:prstGeom>
          <a:solidFill>
            <a:schemeClr val="bg1"/>
          </a:solidFill>
          <a:ln w="254000">
            <a:solidFill>
              <a:schemeClr val="bg1"/>
            </a:solidFill>
            <a:miter lim="800000"/>
          </a:ln>
        </p:spPr>
        <p:txBody>
          <a:bodyPr/>
          <a:lstStyle>
            <a:lvl1pPr marL="0" indent="-180000">
              <a:lnSpc>
                <a:spcPct val="114000"/>
              </a:lnSpc>
              <a:spcBef>
                <a:spcPts val="0"/>
              </a:spcBef>
              <a:buClr>
                <a:schemeClr val="bg2"/>
              </a:buClr>
              <a:buFont typeface="Arial" pitchFamily="34" charset="0"/>
              <a:buChar char="•"/>
              <a:defRPr sz="2000">
                <a:solidFill>
                  <a:schemeClr val="tx1"/>
                </a:solidFill>
              </a:defRPr>
            </a:lvl1pPr>
            <a:lvl2pPr marL="648000" indent="-180000" defTabSz="324000">
              <a:lnSpc>
                <a:spcPct val="114000"/>
              </a:lnSpc>
              <a:spcBef>
                <a:spcPts val="0"/>
              </a:spcBef>
              <a:buClr>
                <a:schemeClr val="bg2"/>
              </a:buClr>
              <a:buFont typeface="Arial" pitchFamily="34" charset="0"/>
              <a:buChar char="•"/>
              <a:defRPr sz="2000" baseline="0">
                <a:solidFill>
                  <a:schemeClr val="tx1"/>
                </a:solidFill>
              </a:defRPr>
            </a:lvl2pPr>
            <a:lvl3pPr indent="-180000" defTabSz="324000">
              <a:lnSpc>
                <a:spcPct val="113000"/>
              </a:lnSpc>
              <a:spcBef>
                <a:spcPts val="0"/>
              </a:spcBef>
              <a:buClr>
                <a:schemeClr val="bg2"/>
              </a:buClr>
              <a:defRPr sz="2000">
                <a:solidFill>
                  <a:schemeClr val="tx1"/>
                </a:solidFill>
              </a:defRPr>
            </a:lvl3pPr>
            <a:lvl4pPr marL="1600200" indent="-180000">
              <a:lnSpc>
                <a:spcPct val="113000"/>
              </a:lnSpc>
              <a:buClr>
                <a:schemeClr val="bg2"/>
              </a:buClr>
              <a:buFont typeface="Arial" pitchFamily="34" charset="0"/>
              <a:buChar char="•"/>
              <a:defRPr>
                <a:solidFill>
                  <a:schemeClr val="tx1"/>
                </a:solidFill>
              </a:defRPr>
            </a:lvl4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Tree>
    <p:extLst>
      <p:ext uri="{BB962C8B-B14F-4D97-AF65-F5344CB8AC3E}">
        <p14:creationId xmlns:p14="http://schemas.microsoft.com/office/powerpoint/2010/main" val="132563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03">
    <p:spTree>
      <p:nvGrpSpPr>
        <p:cNvPr id="1" name=""/>
        <p:cNvGrpSpPr/>
        <p:nvPr/>
      </p:nvGrpSpPr>
      <p:grpSpPr>
        <a:xfrm>
          <a:off x="0" y="0"/>
          <a:ext cx="0" cy="0"/>
          <a:chOff x="0" y="0"/>
          <a:chExt cx="0" cy="0"/>
        </a:xfrm>
      </p:grpSpPr>
      <p:sp>
        <p:nvSpPr>
          <p:cNvPr id="5" name="Donut 11"/>
          <p:cNvSpPr/>
          <p:nvPr userDrawn="1"/>
        </p:nvSpPr>
        <p:spPr>
          <a:xfrm>
            <a:off x="-1404938" y="1700213"/>
            <a:ext cx="6508751" cy="6508750"/>
          </a:xfrm>
          <a:prstGeom prst="donut">
            <a:avLst>
              <a:gd name="adj" fmla="val 3102"/>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chemeClr val="tx1"/>
              </a:solidFill>
            </a:endParaRPr>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rcRect l="19324" t="45557" r="19305" b="45514"/>
          <a:stretch>
            <a:fillRect/>
          </a:stretch>
        </p:blipFill>
        <p:spPr bwMode="auto">
          <a:xfrm>
            <a:off x="6835775" y="658813"/>
            <a:ext cx="1920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userDrawn="1"/>
        </p:nvPicPr>
        <p:blipFill>
          <a:blip r:embed="rId3">
            <a:extLst>
              <a:ext uri="{28A0092B-C50C-407E-A947-70E740481C1C}">
                <a14:useLocalDpi xmlns:a14="http://schemas.microsoft.com/office/drawing/2010/main" val="0"/>
              </a:ext>
            </a:extLst>
          </a:blip>
          <a:srcRect l="14238" t="36758" r="12939" b="36758"/>
          <a:stretch>
            <a:fillRect/>
          </a:stretch>
        </p:blipFill>
        <p:spPr bwMode="auto">
          <a:xfrm>
            <a:off x="395288" y="395288"/>
            <a:ext cx="2690812"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p:cNvSpPr>
            <a:spLocks noGrp="1"/>
          </p:cNvSpPr>
          <p:nvPr>
            <p:ph type="pic" sz="quarter" idx="10"/>
          </p:nvPr>
        </p:nvSpPr>
        <p:spPr>
          <a:xfrm>
            <a:off x="-996455" y="2109017"/>
            <a:ext cx="5691664" cy="5691664"/>
          </a:xfrm>
          <a:prstGeom prst="ellipse">
            <a:avLst/>
          </a:prstGeom>
        </p:spPr>
        <p:txBody>
          <a:bodyPr/>
          <a:lstStyle>
            <a:lvl1pPr marL="0" indent="0">
              <a:buNone/>
              <a:defRPr sz="1600">
                <a:solidFill>
                  <a:schemeClr val="bg1"/>
                </a:solidFill>
              </a:defRPr>
            </a:lvl1pPr>
          </a:lstStyle>
          <a:p>
            <a:pPr lvl="0"/>
            <a:r>
              <a:rPr lang="fr-FR" noProof="0" smtClean="0"/>
              <a:t>Faire glisser l'image vers l'espace réservé ou cliquer sur l'icône pour l'ajouter</a:t>
            </a:r>
            <a:endParaRPr lang="en-GB" noProof="0" dirty="0"/>
          </a:p>
        </p:txBody>
      </p:sp>
      <p:sp>
        <p:nvSpPr>
          <p:cNvPr id="14" name="Text Placeholder 3"/>
          <p:cNvSpPr>
            <a:spLocks noGrp="1"/>
          </p:cNvSpPr>
          <p:nvPr>
            <p:ph type="body" sz="quarter" idx="14"/>
          </p:nvPr>
        </p:nvSpPr>
        <p:spPr>
          <a:xfrm>
            <a:off x="5246292" y="4869160"/>
            <a:ext cx="3600400" cy="360040"/>
          </a:xfrm>
          <a:prstGeom prst="rect">
            <a:avLst/>
          </a:prstGeom>
        </p:spPr>
        <p:txBody>
          <a:bodyPr/>
          <a:lstStyle>
            <a:lvl1pPr marL="0" indent="0" algn="l">
              <a:spcBef>
                <a:spcPts val="0"/>
              </a:spcBef>
              <a:buNone/>
              <a:defRPr sz="1200" baseline="0">
                <a:solidFill>
                  <a:schemeClr val="bg1"/>
                </a:solidFill>
                <a:latin typeface="Calibri" pitchFamily="34" charset="0"/>
              </a:defRPr>
            </a:lvl1pPr>
          </a:lstStyle>
          <a:p>
            <a:pPr lvl="0"/>
            <a:r>
              <a:rPr lang="fr-FR" smtClean="0"/>
              <a:t>Cliquez pour modifier les styles du texte du masque</a:t>
            </a:r>
          </a:p>
        </p:txBody>
      </p:sp>
      <p:sp>
        <p:nvSpPr>
          <p:cNvPr id="15" name="Text Placeholder 9"/>
          <p:cNvSpPr>
            <a:spLocks noGrp="1"/>
          </p:cNvSpPr>
          <p:nvPr>
            <p:ph type="body" sz="quarter" idx="15"/>
          </p:nvPr>
        </p:nvSpPr>
        <p:spPr>
          <a:xfrm>
            <a:off x="5228292" y="4149080"/>
            <a:ext cx="3528392" cy="504056"/>
          </a:xfrm>
          <a:prstGeom prst="rect">
            <a:avLst/>
          </a:prstGeom>
        </p:spPr>
        <p:txBody>
          <a:bodyPr/>
          <a:lstStyle>
            <a:lvl1pPr marL="0" indent="0">
              <a:buNone/>
              <a:defRPr sz="3000" baseline="0">
                <a:solidFill>
                  <a:schemeClr val="bg1"/>
                </a:solidFill>
              </a:defRPr>
            </a:lvl1pPr>
          </a:lstStyle>
          <a:p>
            <a:pPr lvl="0"/>
            <a:r>
              <a:rPr lang="fr-FR" smtClean="0"/>
              <a:t>Cliquez pour modifier les styles du texte du masque</a:t>
            </a:r>
          </a:p>
        </p:txBody>
      </p:sp>
    </p:spTree>
    <p:extLst>
      <p:ext uri="{BB962C8B-B14F-4D97-AF65-F5344CB8AC3E}">
        <p14:creationId xmlns:p14="http://schemas.microsoft.com/office/powerpoint/2010/main" val="20873866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ndscape Image &amp; Text">
    <p:spTree>
      <p:nvGrpSpPr>
        <p:cNvPr id="1" name=""/>
        <p:cNvGrpSpPr/>
        <p:nvPr/>
      </p:nvGrpSpPr>
      <p:grpSpPr>
        <a:xfrm>
          <a:off x="0" y="0"/>
          <a:ext cx="0" cy="0"/>
          <a:chOff x="0" y="0"/>
          <a:chExt cx="0" cy="0"/>
        </a:xfrm>
      </p:grpSpPr>
      <p:pic>
        <p:nvPicPr>
          <p:cNvPr id="5" name="Picture 1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688013"/>
            <a:ext cx="24114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Picture Placeholder 24"/>
          <p:cNvSpPr>
            <a:spLocks noGrp="1"/>
          </p:cNvSpPr>
          <p:nvPr>
            <p:ph type="pic" sz="quarter" idx="15"/>
          </p:nvPr>
        </p:nvSpPr>
        <p:spPr>
          <a:xfrm>
            <a:off x="483960" y="476672"/>
            <a:ext cx="8192496" cy="1584176"/>
          </a:xfrm>
          <a:prstGeom prst="round2DiagRect">
            <a:avLst/>
          </a:prstGeom>
        </p:spPr>
        <p:txBody>
          <a:bodyPr/>
          <a:lstStyle>
            <a:lvl1pPr marL="0" indent="0">
              <a:buNone/>
              <a:defRPr sz="1600"/>
            </a:lvl1pPr>
          </a:lstStyle>
          <a:p>
            <a:pPr lvl="0"/>
            <a:endParaRPr lang="en-GB" noProof="0" dirty="0"/>
          </a:p>
        </p:txBody>
      </p:sp>
      <p:sp>
        <p:nvSpPr>
          <p:cNvPr id="7" name="Text Placeholder 2"/>
          <p:cNvSpPr>
            <a:spLocks noGrp="1"/>
          </p:cNvSpPr>
          <p:nvPr>
            <p:ph type="body" sz="quarter" idx="16"/>
          </p:nvPr>
        </p:nvSpPr>
        <p:spPr>
          <a:xfrm>
            <a:off x="467544" y="2276872"/>
            <a:ext cx="8208912" cy="432048"/>
          </a:xfrm>
          <a:prstGeom prst="rect">
            <a:avLst/>
          </a:prstGeom>
        </p:spPr>
        <p:txBody>
          <a:bodyPr/>
          <a:lstStyle>
            <a:lvl1pPr marL="0" indent="0">
              <a:buNone/>
              <a:defRPr sz="3000">
                <a:solidFill>
                  <a:schemeClr val="bg2"/>
                </a:solidFill>
              </a:defRPr>
            </a:lvl1pPr>
          </a:lstStyle>
          <a:p>
            <a:pPr lvl="0"/>
            <a:r>
              <a:rPr lang="fr-FR" smtClean="0"/>
              <a:t>Cliquez pour modifier les styles du texte du masque</a:t>
            </a:r>
          </a:p>
        </p:txBody>
      </p:sp>
      <p:sp>
        <p:nvSpPr>
          <p:cNvPr id="8" name="Text Placeholder 4"/>
          <p:cNvSpPr>
            <a:spLocks noGrp="1"/>
          </p:cNvSpPr>
          <p:nvPr>
            <p:ph type="body" sz="quarter" idx="17"/>
          </p:nvPr>
        </p:nvSpPr>
        <p:spPr>
          <a:xfrm>
            <a:off x="467546" y="2924944"/>
            <a:ext cx="8208911" cy="2448744"/>
          </a:xfrm>
          <a:prstGeom prst="rect">
            <a:avLst/>
          </a:prstGeom>
        </p:spPr>
        <p:txBody>
          <a:bodyPr/>
          <a:lstStyle>
            <a:lvl1pPr marL="0" indent="-180000">
              <a:lnSpc>
                <a:spcPct val="114000"/>
              </a:lnSpc>
              <a:buClr>
                <a:schemeClr val="bg2"/>
              </a:buClr>
              <a:buFont typeface="Arial" pitchFamily="34" charset="0"/>
              <a:buChar char="•"/>
              <a:defRPr sz="2000">
                <a:solidFill>
                  <a:schemeClr val="tx1"/>
                </a:solidFill>
              </a:defRPr>
            </a:lvl1pPr>
            <a:lvl2pPr marL="0" indent="-180000">
              <a:lnSpc>
                <a:spcPct val="113000"/>
              </a:lnSpc>
              <a:buClr>
                <a:schemeClr val="tx2"/>
              </a:buClr>
              <a:buFont typeface="Arial" pitchFamily="34" charset="0"/>
              <a:buChar char="•"/>
              <a:defRPr sz="2000">
                <a:solidFill>
                  <a:schemeClr val="tx1"/>
                </a:solidFill>
              </a:defRPr>
            </a:lvl2pPr>
            <a:lvl3pPr marL="648000" indent="-180000">
              <a:lnSpc>
                <a:spcPct val="113000"/>
              </a:lnSpc>
              <a:buClr>
                <a:schemeClr val="bg2"/>
              </a:buClr>
              <a:defRPr sz="2000"/>
            </a:lvl3pPr>
            <a:lvl4pPr marL="1144800" indent="-180000">
              <a:lnSpc>
                <a:spcPct val="113000"/>
              </a:lnSpc>
              <a:buClr>
                <a:schemeClr val="bg2"/>
              </a:buClr>
              <a:buFont typeface="Arial" pitchFamily="34" charset="0"/>
              <a:buChar char="•"/>
              <a:defRPr/>
            </a:lvl4pPr>
            <a:lvl5pPr marL="1602000" indent="-180000">
              <a:lnSpc>
                <a:spcPct val="113000"/>
              </a:lnSpc>
              <a:buClr>
                <a:schemeClr val="bg2"/>
              </a:buClr>
              <a:buFont typeface="Arial" pitchFamily="34" charset="0"/>
              <a:buChar cha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Tree>
    <p:extLst>
      <p:ext uri="{BB962C8B-B14F-4D97-AF65-F5344CB8AC3E}">
        <p14:creationId xmlns:p14="http://schemas.microsoft.com/office/powerpoint/2010/main" val="35320647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mp;  3 Image ">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688013"/>
            <a:ext cx="24114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3"/>
          <p:cNvSpPr>
            <a:spLocks noGrp="1"/>
          </p:cNvSpPr>
          <p:nvPr>
            <p:ph type="pic" sz="quarter" idx="10"/>
          </p:nvPr>
        </p:nvSpPr>
        <p:spPr>
          <a:xfrm>
            <a:off x="5297447" y="1196629"/>
            <a:ext cx="1512168" cy="2376265"/>
          </a:xfrm>
          <a:prstGeom prst="round2DiagRect">
            <a:avLst/>
          </a:prstGeom>
        </p:spPr>
        <p:txBody>
          <a:bodyPr/>
          <a:lstStyle>
            <a:lvl1pPr marL="0" indent="0">
              <a:buNone/>
              <a:defRPr sz="1600"/>
            </a:lvl1pPr>
          </a:lstStyle>
          <a:p>
            <a:pPr lvl="0"/>
            <a:endParaRPr lang="en-GB" noProof="0" dirty="0" smtClean="0"/>
          </a:p>
        </p:txBody>
      </p:sp>
      <p:sp>
        <p:nvSpPr>
          <p:cNvPr id="25" name="Picture Placeholder 24"/>
          <p:cNvSpPr>
            <a:spLocks noGrp="1"/>
          </p:cNvSpPr>
          <p:nvPr>
            <p:ph type="pic" sz="quarter" idx="15"/>
          </p:nvPr>
        </p:nvSpPr>
        <p:spPr>
          <a:xfrm>
            <a:off x="5292727" y="3788892"/>
            <a:ext cx="3383731" cy="1584325"/>
          </a:xfrm>
          <a:prstGeom prst="round2DiagRect">
            <a:avLst/>
          </a:prstGeom>
        </p:spPr>
        <p:txBody>
          <a:bodyPr/>
          <a:lstStyle>
            <a:lvl1pPr marL="0" indent="0">
              <a:buNone/>
              <a:defRPr sz="1600"/>
            </a:lvl1pPr>
          </a:lstStyle>
          <a:p>
            <a:pPr lvl="0"/>
            <a:endParaRPr lang="en-GB" noProof="0" dirty="0"/>
          </a:p>
        </p:txBody>
      </p:sp>
      <p:sp>
        <p:nvSpPr>
          <p:cNvPr id="28" name="Picture Placeholder 24"/>
          <p:cNvSpPr>
            <a:spLocks noGrp="1"/>
          </p:cNvSpPr>
          <p:nvPr>
            <p:ph type="pic" sz="quarter" idx="17"/>
          </p:nvPr>
        </p:nvSpPr>
        <p:spPr>
          <a:xfrm>
            <a:off x="7164288" y="1196604"/>
            <a:ext cx="1512168" cy="2376265"/>
          </a:xfrm>
          <a:prstGeom prst="round2DiagRect">
            <a:avLst>
              <a:gd name="adj1" fmla="val 0"/>
              <a:gd name="adj2" fmla="val 18487"/>
            </a:avLst>
          </a:prstGeom>
        </p:spPr>
        <p:txBody>
          <a:bodyPr/>
          <a:lstStyle>
            <a:lvl1pPr marL="0" indent="0">
              <a:buNone/>
              <a:defRPr sz="1600"/>
            </a:lvl1pPr>
          </a:lstStyle>
          <a:p>
            <a:pPr lvl="0"/>
            <a:endParaRPr lang="en-GB" noProof="0" dirty="0"/>
          </a:p>
        </p:txBody>
      </p:sp>
      <p:sp>
        <p:nvSpPr>
          <p:cNvPr id="8" name="Text Placeholder 2"/>
          <p:cNvSpPr>
            <a:spLocks noGrp="1"/>
          </p:cNvSpPr>
          <p:nvPr>
            <p:ph type="body" sz="quarter" idx="16"/>
          </p:nvPr>
        </p:nvSpPr>
        <p:spPr>
          <a:xfrm>
            <a:off x="467547" y="541719"/>
            <a:ext cx="4536503" cy="432048"/>
          </a:xfrm>
          <a:prstGeom prst="rect">
            <a:avLst/>
          </a:prstGeom>
        </p:spPr>
        <p:txBody>
          <a:bodyPr/>
          <a:lstStyle>
            <a:lvl1pPr marL="0" indent="0">
              <a:buNone/>
              <a:defRPr sz="3000">
                <a:solidFill>
                  <a:schemeClr val="bg2"/>
                </a:solidFill>
              </a:defRPr>
            </a:lvl1pPr>
          </a:lstStyle>
          <a:p>
            <a:pPr lvl="0"/>
            <a:r>
              <a:rPr lang="fr-FR" smtClean="0"/>
              <a:t>Cliquez pour modifier les styles du texte du masque</a:t>
            </a:r>
          </a:p>
        </p:txBody>
      </p:sp>
      <p:sp>
        <p:nvSpPr>
          <p:cNvPr id="9" name="Text Placeholder 4"/>
          <p:cNvSpPr>
            <a:spLocks noGrp="1"/>
          </p:cNvSpPr>
          <p:nvPr>
            <p:ph type="body" sz="quarter" idx="18"/>
          </p:nvPr>
        </p:nvSpPr>
        <p:spPr>
          <a:xfrm>
            <a:off x="467547" y="1196975"/>
            <a:ext cx="4536503" cy="4176713"/>
          </a:xfrm>
          <a:prstGeom prst="rect">
            <a:avLst/>
          </a:prstGeom>
        </p:spPr>
        <p:txBody>
          <a:bodyPr/>
          <a:lstStyle>
            <a:lvl1pPr marL="0" indent="-180000">
              <a:lnSpc>
                <a:spcPct val="113000"/>
              </a:lnSpc>
              <a:buClr>
                <a:schemeClr val="bg2"/>
              </a:buClr>
              <a:buFont typeface="Arial" pitchFamily="34" charset="0"/>
              <a:buChar char="•"/>
              <a:defRPr sz="2000">
                <a:solidFill>
                  <a:schemeClr val="tx1"/>
                </a:solidFill>
              </a:defRPr>
            </a:lvl1pPr>
            <a:lvl2pPr marL="648000" indent="-180000">
              <a:lnSpc>
                <a:spcPct val="113000"/>
              </a:lnSpc>
              <a:buClr>
                <a:schemeClr val="bg2"/>
              </a:buClr>
              <a:buFont typeface="Arial" pitchFamily="34" charset="0"/>
              <a:buChar char="•"/>
              <a:defRPr sz="2000"/>
            </a:lvl2pPr>
            <a:lvl3pPr marL="1144800" indent="-180000">
              <a:lnSpc>
                <a:spcPct val="113000"/>
              </a:lnSpc>
              <a:buClr>
                <a:schemeClr val="bg2"/>
              </a:buClr>
              <a:buFont typeface="Arial" pitchFamily="34" charset="0"/>
              <a:buChar char="•"/>
              <a:defRPr sz="2000"/>
            </a:lvl3pPr>
            <a:lvl4pPr marL="1602000" indent="-180000">
              <a:lnSpc>
                <a:spcPct val="113000"/>
              </a:lnSpc>
              <a:buClr>
                <a:schemeClr val="bg2"/>
              </a:buClr>
              <a:buFont typeface="Arial" pitchFamily="34" charset="0"/>
              <a:buChar char="•"/>
              <a:defRPr/>
            </a:lvl4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Tree>
    <p:extLst>
      <p:ext uri="{BB962C8B-B14F-4D97-AF65-F5344CB8AC3E}">
        <p14:creationId xmlns:p14="http://schemas.microsoft.com/office/powerpoint/2010/main" val="3118692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with Landscaper &amp; Portrait Image">
    <p:spTree>
      <p:nvGrpSpPr>
        <p:cNvPr id="1" name=""/>
        <p:cNvGrpSpPr/>
        <p:nvPr/>
      </p:nvGrpSpPr>
      <p:grpSpPr>
        <a:xfrm>
          <a:off x="0" y="0"/>
          <a:ext cx="0" cy="0"/>
          <a:chOff x="0" y="0"/>
          <a:chExt cx="0" cy="0"/>
        </a:xfrm>
      </p:grpSpPr>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688013"/>
            <a:ext cx="24114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
          <p:cNvSpPr>
            <a:spLocks noGrp="1"/>
          </p:cNvSpPr>
          <p:nvPr>
            <p:ph type="body" sz="quarter" idx="17"/>
          </p:nvPr>
        </p:nvSpPr>
        <p:spPr>
          <a:xfrm>
            <a:off x="467547" y="541719"/>
            <a:ext cx="4536503" cy="432048"/>
          </a:xfrm>
          <a:prstGeom prst="rect">
            <a:avLst/>
          </a:prstGeom>
        </p:spPr>
        <p:txBody>
          <a:bodyPr/>
          <a:lstStyle>
            <a:lvl1pPr marL="0" indent="0">
              <a:buNone/>
              <a:defRPr sz="3000">
                <a:solidFill>
                  <a:schemeClr val="bg2"/>
                </a:solidFill>
              </a:defRPr>
            </a:lvl1pPr>
          </a:lstStyle>
          <a:p>
            <a:pPr lvl="0"/>
            <a:r>
              <a:rPr lang="fr-FR" smtClean="0"/>
              <a:t>Cliquez pour modifier les styles du texte du masque</a:t>
            </a:r>
          </a:p>
        </p:txBody>
      </p:sp>
      <p:sp>
        <p:nvSpPr>
          <p:cNvPr id="7" name="Picture Placeholder 24"/>
          <p:cNvSpPr>
            <a:spLocks noGrp="1"/>
          </p:cNvSpPr>
          <p:nvPr>
            <p:ph type="pic" sz="quarter" idx="15"/>
          </p:nvPr>
        </p:nvSpPr>
        <p:spPr>
          <a:xfrm>
            <a:off x="467544" y="3791021"/>
            <a:ext cx="8208912" cy="1584176"/>
          </a:xfrm>
          <a:prstGeom prst="round2DiagRect">
            <a:avLst/>
          </a:prstGeom>
        </p:spPr>
        <p:txBody>
          <a:bodyPr/>
          <a:lstStyle>
            <a:lvl1pPr marL="0" indent="0">
              <a:buNone/>
              <a:defRPr sz="1600"/>
            </a:lvl1pPr>
          </a:lstStyle>
          <a:p>
            <a:pPr lvl="0"/>
            <a:endParaRPr lang="en-GB" noProof="0" dirty="0" smtClean="0"/>
          </a:p>
        </p:txBody>
      </p:sp>
      <p:sp>
        <p:nvSpPr>
          <p:cNvPr id="8" name="Text Placeholder 4"/>
          <p:cNvSpPr>
            <a:spLocks noGrp="1"/>
          </p:cNvSpPr>
          <p:nvPr>
            <p:ph type="body" sz="quarter" idx="18"/>
          </p:nvPr>
        </p:nvSpPr>
        <p:spPr>
          <a:xfrm>
            <a:off x="467547" y="1196977"/>
            <a:ext cx="4536503" cy="2376041"/>
          </a:xfrm>
          <a:prstGeom prst="rect">
            <a:avLst/>
          </a:prstGeom>
        </p:spPr>
        <p:txBody>
          <a:bodyPr/>
          <a:lstStyle>
            <a:lvl1pPr marL="0" indent="-180000">
              <a:lnSpc>
                <a:spcPct val="113000"/>
              </a:lnSpc>
              <a:buClr>
                <a:schemeClr val="bg2"/>
              </a:buClr>
              <a:buFont typeface="Arial" pitchFamily="34" charset="0"/>
              <a:buChar char="•"/>
              <a:defRPr sz="2000">
                <a:solidFill>
                  <a:schemeClr val="tx1"/>
                </a:solidFill>
              </a:defRPr>
            </a:lvl1pPr>
            <a:lvl2pPr marL="648000" indent="-180000">
              <a:lnSpc>
                <a:spcPct val="113000"/>
              </a:lnSpc>
              <a:buClr>
                <a:schemeClr val="bg2"/>
              </a:buClr>
              <a:buFont typeface="Arial" pitchFamily="34" charset="0"/>
              <a:buChar char="•"/>
              <a:defRPr sz="2000"/>
            </a:lvl2pPr>
            <a:lvl3pPr indent="-180000">
              <a:lnSpc>
                <a:spcPct val="113000"/>
              </a:lnSpc>
              <a:buClr>
                <a:schemeClr val="bg2"/>
              </a:buClr>
              <a:defRPr sz="2000"/>
            </a:lvl3pPr>
            <a:lvl4pPr marL="1602000" indent="-180000">
              <a:lnSpc>
                <a:spcPct val="113000"/>
              </a:lnSpc>
              <a:buClr>
                <a:schemeClr val="bg2"/>
              </a:buClr>
              <a:buFont typeface="Arial" pitchFamily="34" charset="0"/>
              <a:buChar char="•"/>
              <a:defRPr/>
            </a:lvl4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9" name="Picture Placeholder 24"/>
          <p:cNvSpPr>
            <a:spLocks noGrp="1"/>
          </p:cNvSpPr>
          <p:nvPr>
            <p:ph type="pic" sz="quarter" idx="19"/>
          </p:nvPr>
        </p:nvSpPr>
        <p:spPr>
          <a:xfrm>
            <a:off x="5220072" y="1196752"/>
            <a:ext cx="3439968" cy="2376264"/>
          </a:xfrm>
          <a:prstGeom prst="round2DiagRect">
            <a:avLst/>
          </a:prstGeom>
        </p:spPr>
        <p:txBody>
          <a:bodyPr/>
          <a:lstStyle>
            <a:lvl1pPr marL="0" indent="0">
              <a:buNone/>
              <a:defRPr sz="1600"/>
            </a:lvl1pPr>
          </a:lstStyle>
          <a:p>
            <a:pPr lvl="0"/>
            <a:endParaRPr lang="en-GB" noProof="0" dirty="0"/>
          </a:p>
        </p:txBody>
      </p:sp>
    </p:spTree>
    <p:extLst>
      <p:ext uri="{BB962C8B-B14F-4D97-AF65-F5344CB8AC3E}">
        <p14:creationId xmlns:p14="http://schemas.microsoft.com/office/powerpoint/2010/main" val="12821963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mp; 3 Images 02">
    <p:spTree>
      <p:nvGrpSpPr>
        <p:cNvPr id="1" name=""/>
        <p:cNvGrpSpPr/>
        <p:nvPr/>
      </p:nvGrpSpPr>
      <p:grpSpPr>
        <a:xfrm>
          <a:off x="0" y="0"/>
          <a:ext cx="0" cy="0"/>
          <a:chOff x="0" y="0"/>
          <a:chExt cx="0" cy="0"/>
        </a:xfrm>
      </p:grpSpPr>
      <p:pic>
        <p:nvPicPr>
          <p:cNvPr id="11"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688013"/>
            <a:ext cx="24114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
          <p:cNvSpPr>
            <a:spLocks noGrp="1"/>
          </p:cNvSpPr>
          <p:nvPr>
            <p:ph type="body" sz="quarter" idx="17"/>
          </p:nvPr>
        </p:nvSpPr>
        <p:spPr>
          <a:xfrm>
            <a:off x="467547" y="541719"/>
            <a:ext cx="4536503" cy="432048"/>
          </a:xfrm>
          <a:prstGeom prst="rect">
            <a:avLst/>
          </a:prstGeom>
        </p:spPr>
        <p:txBody>
          <a:bodyPr/>
          <a:lstStyle>
            <a:lvl1pPr marL="0" indent="0">
              <a:buNone/>
              <a:defRPr sz="3000">
                <a:solidFill>
                  <a:schemeClr val="bg2"/>
                </a:solidFill>
              </a:defRPr>
            </a:lvl1pPr>
          </a:lstStyle>
          <a:p>
            <a:pPr lvl="0"/>
            <a:r>
              <a:rPr lang="fr-FR" smtClean="0"/>
              <a:t>Cliquez pour modifier les styles du texte du masque</a:t>
            </a:r>
          </a:p>
        </p:txBody>
      </p:sp>
      <p:sp>
        <p:nvSpPr>
          <p:cNvPr id="7" name="Picture Placeholder 24"/>
          <p:cNvSpPr>
            <a:spLocks noGrp="1"/>
          </p:cNvSpPr>
          <p:nvPr>
            <p:ph type="pic" sz="quarter" idx="15"/>
          </p:nvPr>
        </p:nvSpPr>
        <p:spPr>
          <a:xfrm>
            <a:off x="467544" y="3791021"/>
            <a:ext cx="4536504" cy="1584176"/>
          </a:xfrm>
          <a:prstGeom prst="round2DiagRect">
            <a:avLst/>
          </a:prstGeom>
        </p:spPr>
        <p:txBody>
          <a:bodyPr/>
          <a:lstStyle>
            <a:lvl1pPr marL="0" indent="0">
              <a:buNone/>
              <a:defRPr sz="1600"/>
            </a:lvl1pPr>
          </a:lstStyle>
          <a:p>
            <a:pPr lvl="0"/>
            <a:endParaRPr lang="en-GB" noProof="0" dirty="0"/>
          </a:p>
        </p:txBody>
      </p:sp>
      <p:sp>
        <p:nvSpPr>
          <p:cNvPr id="8" name="Text Placeholder 4"/>
          <p:cNvSpPr>
            <a:spLocks noGrp="1"/>
          </p:cNvSpPr>
          <p:nvPr>
            <p:ph type="body" sz="quarter" idx="18"/>
          </p:nvPr>
        </p:nvSpPr>
        <p:spPr>
          <a:xfrm>
            <a:off x="467547" y="1196977"/>
            <a:ext cx="4536503" cy="2376041"/>
          </a:xfrm>
          <a:prstGeom prst="rect">
            <a:avLst/>
          </a:prstGeom>
        </p:spPr>
        <p:txBody>
          <a:bodyPr/>
          <a:lstStyle>
            <a:lvl1pPr marL="0" indent="-180000">
              <a:lnSpc>
                <a:spcPct val="113000"/>
              </a:lnSpc>
              <a:buClr>
                <a:schemeClr val="bg2"/>
              </a:buClr>
              <a:buFont typeface="Arial" pitchFamily="34" charset="0"/>
              <a:buChar char="•"/>
              <a:defRPr sz="2000">
                <a:solidFill>
                  <a:schemeClr val="tx1"/>
                </a:solidFill>
              </a:defRPr>
            </a:lvl1pPr>
            <a:lvl2pPr marL="648000" indent="-180000">
              <a:lnSpc>
                <a:spcPct val="113000"/>
              </a:lnSpc>
              <a:buClr>
                <a:schemeClr val="bg2"/>
              </a:buClr>
              <a:buFont typeface="Arial" pitchFamily="34" charset="0"/>
              <a:buChar char="•"/>
              <a:defRPr sz="2000"/>
            </a:lvl2pPr>
            <a:lvl3pPr indent="-180000">
              <a:lnSpc>
                <a:spcPct val="113000"/>
              </a:lnSpc>
              <a:buClr>
                <a:schemeClr val="bg2"/>
              </a:buClr>
              <a:defRPr sz="2000"/>
            </a:lvl3pPr>
            <a:lvl4pPr marL="1600200" indent="-180000">
              <a:lnSpc>
                <a:spcPct val="113000"/>
              </a:lnSpc>
              <a:buClr>
                <a:schemeClr val="bg2"/>
              </a:buClr>
              <a:buFont typeface="Arial" pitchFamily="34" charset="0"/>
              <a:buChar char="•"/>
              <a:defRPr sz="2000"/>
            </a:lvl4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dirty="0" smtClean="0"/>
          </a:p>
        </p:txBody>
      </p:sp>
      <p:sp>
        <p:nvSpPr>
          <p:cNvPr id="9" name="Picture Placeholder 24"/>
          <p:cNvSpPr>
            <a:spLocks noGrp="1"/>
          </p:cNvSpPr>
          <p:nvPr>
            <p:ph type="pic" sz="quarter" idx="19"/>
          </p:nvPr>
        </p:nvSpPr>
        <p:spPr>
          <a:xfrm>
            <a:off x="5220072" y="1196752"/>
            <a:ext cx="3439968" cy="2376264"/>
          </a:xfrm>
          <a:prstGeom prst="round2DiagRect">
            <a:avLst/>
          </a:prstGeom>
        </p:spPr>
        <p:txBody>
          <a:bodyPr/>
          <a:lstStyle>
            <a:lvl1pPr marL="0" indent="0">
              <a:buNone/>
              <a:defRPr sz="1600"/>
            </a:lvl1pPr>
          </a:lstStyle>
          <a:p>
            <a:pPr lvl="0"/>
            <a:endParaRPr lang="en-GB" noProof="0" dirty="0"/>
          </a:p>
        </p:txBody>
      </p:sp>
      <p:sp>
        <p:nvSpPr>
          <p:cNvPr id="10" name="Picture Placeholder 24"/>
          <p:cNvSpPr>
            <a:spLocks noGrp="1"/>
          </p:cNvSpPr>
          <p:nvPr>
            <p:ph type="pic" sz="quarter" idx="20"/>
          </p:nvPr>
        </p:nvSpPr>
        <p:spPr>
          <a:xfrm>
            <a:off x="5220072" y="3789040"/>
            <a:ext cx="3456384" cy="1584176"/>
          </a:xfrm>
          <a:prstGeom prst="round2DiagRect">
            <a:avLst>
              <a:gd name="adj1" fmla="val 0"/>
              <a:gd name="adj2" fmla="val 20857"/>
            </a:avLst>
          </a:prstGeom>
        </p:spPr>
        <p:txBody>
          <a:bodyPr/>
          <a:lstStyle>
            <a:lvl1pPr marL="0" indent="0">
              <a:buNone/>
              <a:defRPr sz="1600"/>
            </a:lvl1pPr>
          </a:lstStyle>
          <a:p>
            <a:pPr lvl="0"/>
            <a:endParaRPr lang="en-GB" noProof="0" dirty="0"/>
          </a:p>
        </p:txBody>
      </p:sp>
    </p:spTree>
    <p:extLst>
      <p:ext uri="{BB962C8B-B14F-4D97-AF65-F5344CB8AC3E}">
        <p14:creationId xmlns:p14="http://schemas.microsoft.com/office/powerpoint/2010/main" val="30540017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mp;  3 Image 02">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688013"/>
            <a:ext cx="24114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Picture Placeholder 24"/>
          <p:cNvSpPr>
            <a:spLocks noGrp="1"/>
          </p:cNvSpPr>
          <p:nvPr>
            <p:ph type="pic" sz="quarter" idx="15"/>
          </p:nvPr>
        </p:nvSpPr>
        <p:spPr>
          <a:xfrm>
            <a:off x="5292727" y="3429000"/>
            <a:ext cx="3383731" cy="1944216"/>
          </a:xfrm>
          <a:prstGeom prst="round2DiagRect">
            <a:avLst/>
          </a:prstGeom>
        </p:spPr>
        <p:txBody>
          <a:bodyPr/>
          <a:lstStyle>
            <a:lvl1pPr marL="0" indent="0">
              <a:buNone/>
              <a:defRPr sz="1600"/>
            </a:lvl1pPr>
          </a:lstStyle>
          <a:p>
            <a:pPr lvl="0"/>
            <a:endParaRPr lang="en-GB" noProof="0" dirty="0"/>
          </a:p>
        </p:txBody>
      </p:sp>
      <p:sp>
        <p:nvSpPr>
          <p:cNvPr id="8" name="Picture Placeholder 24"/>
          <p:cNvSpPr>
            <a:spLocks noGrp="1"/>
          </p:cNvSpPr>
          <p:nvPr>
            <p:ph type="pic" sz="quarter" idx="16"/>
          </p:nvPr>
        </p:nvSpPr>
        <p:spPr>
          <a:xfrm>
            <a:off x="5292082" y="1196752"/>
            <a:ext cx="3383731" cy="1950720"/>
          </a:xfrm>
          <a:prstGeom prst="round2DiagRect">
            <a:avLst/>
          </a:prstGeom>
        </p:spPr>
        <p:txBody>
          <a:bodyPr/>
          <a:lstStyle>
            <a:lvl1pPr marL="0" indent="0">
              <a:buNone/>
              <a:defRPr sz="1600"/>
            </a:lvl1pPr>
          </a:lstStyle>
          <a:p>
            <a:pPr lvl="0"/>
            <a:endParaRPr lang="en-GB" noProof="0" dirty="0"/>
          </a:p>
        </p:txBody>
      </p:sp>
      <p:sp>
        <p:nvSpPr>
          <p:cNvPr id="9" name="Text Placeholder 2"/>
          <p:cNvSpPr>
            <a:spLocks noGrp="1"/>
          </p:cNvSpPr>
          <p:nvPr>
            <p:ph type="body" sz="quarter" idx="17"/>
          </p:nvPr>
        </p:nvSpPr>
        <p:spPr>
          <a:xfrm>
            <a:off x="467547" y="541719"/>
            <a:ext cx="4536503" cy="432048"/>
          </a:xfrm>
          <a:prstGeom prst="rect">
            <a:avLst/>
          </a:prstGeom>
        </p:spPr>
        <p:txBody>
          <a:bodyPr/>
          <a:lstStyle>
            <a:lvl1pPr marL="0" indent="0">
              <a:buNone/>
              <a:defRPr sz="3000">
                <a:solidFill>
                  <a:schemeClr val="bg2"/>
                </a:solidFill>
              </a:defRPr>
            </a:lvl1pPr>
          </a:lstStyle>
          <a:p>
            <a:pPr lvl="0"/>
            <a:r>
              <a:rPr lang="fr-FR" smtClean="0"/>
              <a:t>Cliquez pour modifier les styles du texte du masque</a:t>
            </a:r>
          </a:p>
        </p:txBody>
      </p:sp>
      <p:sp>
        <p:nvSpPr>
          <p:cNvPr id="10" name="Text Placeholder 4"/>
          <p:cNvSpPr>
            <a:spLocks noGrp="1"/>
          </p:cNvSpPr>
          <p:nvPr>
            <p:ph type="body" sz="quarter" idx="18"/>
          </p:nvPr>
        </p:nvSpPr>
        <p:spPr>
          <a:xfrm>
            <a:off x="467547" y="1196975"/>
            <a:ext cx="4536503" cy="4176713"/>
          </a:xfrm>
          <a:prstGeom prst="rect">
            <a:avLst/>
          </a:prstGeom>
        </p:spPr>
        <p:txBody>
          <a:bodyPr/>
          <a:lstStyle>
            <a:lvl1pPr marL="0" indent="-180000">
              <a:lnSpc>
                <a:spcPct val="113000"/>
              </a:lnSpc>
              <a:buClr>
                <a:schemeClr val="bg2"/>
              </a:buClr>
              <a:buFont typeface="Arial" pitchFamily="34" charset="0"/>
              <a:buChar char="•"/>
              <a:defRPr sz="2000">
                <a:solidFill>
                  <a:schemeClr val="tx1"/>
                </a:solidFill>
              </a:defRPr>
            </a:lvl1pPr>
            <a:lvl2pPr marL="648000" indent="-180000">
              <a:lnSpc>
                <a:spcPct val="113000"/>
              </a:lnSpc>
              <a:buClr>
                <a:schemeClr val="bg2"/>
              </a:buClr>
              <a:buFont typeface="Arial" pitchFamily="34" charset="0"/>
              <a:buChar char="•"/>
              <a:defRPr sz="2000"/>
            </a:lvl2pPr>
            <a:lvl3pPr marL="1143000" indent="-180000">
              <a:lnSpc>
                <a:spcPct val="113000"/>
              </a:lnSpc>
              <a:buClr>
                <a:schemeClr val="bg2"/>
              </a:buClr>
              <a:buFont typeface="Arial" pitchFamily="34" charset="0"/>
              <a:buChar char="•"/>
              <a:defRPr sz="2000"/>
            </a:lvl3pPr>
            <a:lvl4pPr marL="1600200" indent="-180000">
              <a:lnSpc>
                <a:spcPct val="113000"/>
              </a:lnSpc>
              <a:buClr>
                <a:schemeClr val="bg2"/>
              </a:buClr>
              <a:buFont typeface="Arial" pitchFamily="34" charset="0"/>
              <a:buChar char="•"/>
              <a:defRPr sz="2000"/>
            </a:lvl4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Tree>
    <p:extLst>
      <p:ext uri="{BB962C8B-B14F-4D97-AF65-F5344CB8AC3E}">
        <p14:creationId xmlns:p14="http://schemas.microsoft.com/office/powerpoint/2010/main" val="16544524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0" y="5117122"/>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GB" sz="2000" b="1" dirty="0" smtClean="0">
                <a:solidFill>
                  <a:schemeClr val="tx2"/>
                </a:solidFill>
                <a:latin typeface="+mj-lt"/>
              </a:rPr>
              <a:t>eit.europa.eu	@</a:t>
            </a:r>
            <a:r>
              <a:rPr lang="en-GB" sz="2000" b="1" dirty="0" err="1" smtClean="0">
                <a:solidFill>
                  <a:schemeClr val="tx2"/>
                </a:solidFill>
                <a:latin typeface="+mj-lt"/>
              </a:rPr>
              <a:t>EITeu</a:t>
            </a:r>
            <a:endParaRPr lang="en-GB" sz="2000" b="1" dirty="0" smtClean="0">
              <a:solidFill>
                <a:schemeClr val="tx2"/>
              </a:solidFill>
              <a:latin typeface="+mj-lt"/>
            </a:endParaRPr>
          </a:p>
        </p:txBody>
      </p:sp>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l="12299" t="36630" r="14561" b="37143"/>
          <a:stretch>
            <a:fillRect/>
          </a:stretch>
        </p:blipFill>
        <p:spPr bwMode="auto">
          <a:xfrm>
            <a:off x="3208338" y="2276475"/>
            <a:ext cx="272732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4">
            <a:extLst>
              <a:ext uri="{28A0092B-C50C-407E-A947-70E740481C1C}">
                <a14:useLocalDpi xmlns:a14="http://schemas.microsoft.com/office/drawing/2010/main" val="0"/>
              </a:ext>
            </a:extLst>
          </a:blip>
          <a:srcRect l="20982" t="45641" r="17265" b="45755"/>
          <a:stretch>
            <a:fillRect/>
          </a:stretch>
        </p:blipFill>
        <p:spPr bwMode="auto">
          <a:xfrm>
            <a:off x="3568700" y="4495800"/>
            <a:ext cx="2006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hasCustomPrompt="1"/>
          </p:nvPr>
        </p:nvSpPr>
        <p:spPr>
          <a:xfrm>
            <a:off x="2185688" y="3284984"/>
            <a:ext cx="4906592" cy="648072"/>
          </a:xfrm>
          <a:prstGeom prst="rect">
            <a:avLst/>
          </a:prstGeom>
        </p:spPr>
        <p:txBody>
          <a:bodyPr/>
          <a:lstStyle>
            <a:lvl1pPr marL="0" indent="0" algn="ctr">
              <a:buNone/>
              <a:defRPr sz="3200" b="1">
                <a:solidFill>
                  <a:schemeClr val="bg2"/>
                </a:solidFill>
              </a:defRPr>
            </a:lvl1pPr>
          </a:lstStyle>
          <a:p>
            <a:pPr lvl="0"/>
            <a:r>
              <a:rPr lang="fr-FR" dirty="0" err="1" smtClean="0"/>
              <a:t>Innovate</a:t>
            </a:r>
            <a:r>
              <a:rPr lang="fr-FR" dirty="0" smtClean="0"/>
              <a:t> </a:t>
            </a:r>
            <a:r>
              <a:rPr lang="fr-FR" dirty="0" err="1" smtClean="0"/>
              <a:t>with</a:t>
            </a:r>
            <a:r>
              <a:rPr lang="fr-FR" dirty="0" smtClean="0"/>
              <a:t> us!</a:t>
            </a:r>
          </a:p>
        </p:txBody>
      </p:sp>
    </p:spTree>
    <p:extLst>
      <p:ext uri="{BB962C8B-B14F-4D97-AF65-F5344CB8AC3E}">
        <p14:creationId xmlns:p14="http://schemas.microsoft.com/office/powerpoint/2010/main" val="406039428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688013"/>
            <a:ext cx="24114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1014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hapter Break 01">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312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pic>
        <p:nvPicPr>
          <p:cNvPr id="5" name="Picture 3" descr="F:\Birmingham\MSU\Creative Services\DG EAC Framework jobs\EIT\2014 EIT re-brand\Templates\Powerpoint\Elements\Graphic_element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0652" t="32126" r="34911" b="-30304"/>
          <a:stretch>
            <a:fillRect/>
          </a:stretch>
        </p:blipFill>
        <p:spPr bwMode="auto">
          <a:xfrm>
            <a:off x="3851275" y="0"/>
            <a:ext cx="5292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userDrawn="1"/>
        </p:nvPicPr>
        <p:blipFill>
          <a:blip r:embed="rId3">
            <a:extLst>
              <a:ext uri="{28A0092B-C50C-407E-A947-70E740481C1C}">
                <a14:useLocalDpi xmlns:a14="http://schemas.microsoft.com/office/drawing/2010/main" val="0"/>
              </a:ext>
            </a:extLst>
          </a:blip>
          <a:srcRect l="14238" t="36758" r="12939" b="36758"/>
          <a:stretch>
            <a:fillRect/>
          </a:stretch>
        </p:blipFill>
        <p:spPr bwMode="auto">
          <a:xfrm>
            <a:off x="395288" y="388938"/>
            <a:ext cx="269081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11"/>
          <p:cNvSpPr>
            <a:spLocks noGrp="1"/>
          </p:cNvSpPr>
          <p:nvPr>
            <p:ph type="body" sz="quarter" idx="11"/>
          </p:nvPr>
        </p:nvSpPr>
        <p:spPr>
          <a:xfrm>
            <a:off x="251520" y="4365104"/>
            <a:ext cx="5472608" cy="792088"/>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000">
                <a:solidFill>
                  <a:schemeClr val="bg1"/>
                </a:solidFill>
              </a:defRPr>
            </a:lvl1pPr>
          </a:lstStyle>
          <a:p>
            <a:pPr lvl="0"/>
            <a:r>
              <a:rPr lang="fr-FR" smtClean="0"/>
              <a:t>Cliquez pour modifier les styles du texte du masque</a:t>
            </a:r>
          </a:p>
        </p:txBody>
      </p:sp>
    </p:spTree>
    <p:extLst>
      <p:ext uri="{BB962C8B-B14F-4D97-AF65-F5344CB8AC3E}">
        <p14:creationId xmlns:p14="http://schemas.microsoft.com/office/powerpoint/2010/main" val="3128730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 Chapter Break 0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chemeClr val="tx1"/>
              </a:solidFill>
            </a:endParaRPr>
          </a:p>
        </p:txBody>
      </p:sp>
      <p:pic>
        <p:nvPicPr>
          <p:cNvPr id="4" name="Picture 3" descr="F:\Birmingham\MSU\Creative Services\DG EAC Framework jobs\EIT\2014 EIT re-brand\Templates\Powerpoint\Elements\Graphic_element_WHITE.png"/>
          <p:cNvPicPr>
            <a:picLocks noChangeAspect="1" noChangeArrowheads="1"/>
          </p:cNvPicPr>
          <p:nvPr userDrawn="1"/>
        </p:nvPicPr>
        <p:blipFill>
          <a:blip r:embed="rId2">
            <a:extLst>
              <a:ext uri="{28A0092B-C50C-407E-A947-70E740481C1C}">
                <a14:useLocalDpi xmlns:a14="http://schemas.microsoft.com/office/drawing/2010/main" val="0"/>
              </a:ext>
            </a:extLst>
          </a:blip>
          <a:srcRect r="-846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l="14238" t="36758" r="12939" b="36758"/>
          <a:stretch>
            <a:fillRect/>
          </a:stretch>
        </p:blipFill>
        <p:spPr bwMode="auto">
          <a:xfrm>
            <a:off x="395288" y="388938"/>
            <a:ext cx="269081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1"/>
          <p:cNvSpPr>
            <a:spLocks noGrp="1"/>
          </p:cNvSpPr>
          <p:nvPr>
            <p:ph type="body" sz="quarter" idx="11"/>
          </p:nvPr>
        </p:nvSpPr>
        <p:spPr>
          <a:xfrm>
            <a:off x="269900" y="2652005"/>
            <a:ext cx="6462340" cy="63297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000">
                <a:solidFill>
                  <a:schemeClr val="bg1"/>
                </a:solidFill>
              </a:defRPr>
            </a:lvl1pPr>
          </a:lstStyle>
          <a:p>
            <a:pPr lvl="0"/>
            <a:r>
              <a:rPr lang="fr-FR" smtClean="0"/>
              <a:t>Cliquez pour modifier les styles du texte du masque</a:t>
            </a:r>
          </a:p>
        </p:txBody>
      </p:sp>
    </p:spTree>
    <p:extLst>
      <p:ext uri="{BB962C8B-B14F-4D97-AF65-F5344CB8AC3E}">
        <p14:creationId xmlns:p14="http://schemas.microsoft.com/office/powerpoint/2010/main" val="14618328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Text Slide">
    <p:spTree>
      <p:nvGrpSpPr>
        <p:cNvPr id="1" name=""/>
        <p:cNvGrpSpPr/>
        <p:nvPr/>
      </p:nvGrpSpPr>
      <p:grpSpPr>
        <a:xfrm>
          <a:off x="0" y="0"/>
          <a:ext cx="0" cy="0"/>
          <a:chOff x="0" y="0"/>
          <a:chExt cx="0" cy="0"/>
        </a:xfrm>
      </p:grpSpPr>
      <p:sp>
        <p:nvSpPr>
          <p:cNvPr id="4" name="Rectangle 1"/>
          <p:cNvSpPr>
            <a:spLocks noChangeArrowheads="1"/>
          </p:cNvSpPr>
          <p:nvPr userDrawn="1"/>
        </p:nvSpPr>
        <p:spPr bwMode="auto">
          <a:xfrm>
            <a:off x="8480425" y="6467475"/>
            <a:ext cx="3190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fld id="{371DDB31-D174-4A7C-9336-DC726703E275}" type="slidenum">
              <a:rPr lang="en-GB" altLang="en-US" sz="900">
                <a:solidFill>
                  <a:schemeClr val="bg1"/>
                </a:solidFill>
                <a:latin typeface="Titillium" pitchFamily="2" charset="0"/>
              </a:rPr>
              <a:pPr algn="ctr" eaLnBrk="1" hangingPunct="1"/>
              <a:t>‹#›</a:t>
            </a:fld>
            <a:endParaRPr lang="en-GB" altLang="en-US" sz="900">
              <a:solidFill>
                <a:schemeClr val="bg1"/>
              </a:solidFill>
              <a:latin typeface="Titillium" pitchFamily="2" charset="0"/>
            </a:endParaRPr>
          </a:p>
        </p:txBody>
      </p:sp>
      <p:pic>
        <p:nvPicPr>
          <p:cNvPr id="6"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688013"/>
            <a:ext cx="24114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F:\Birmingham\MSU\Creative Services\DG EAC Framework jobs\EIT\2014 EIT re-brand\Brand elements examples\Mock-ups\Examples\Powerpoint Template\Old\Graphic_element.png"/>
          <p:cNvPicPr>
            <a:picLocks noChangeAspect="1" noChangeArrowheads="1"/>
          </p:cNvPicPr>
          <p:nvPr userDrawn="1"/>
        </p:nvPicPr>
        <p:blipFill>
          <a:blip r:embed="rId3">
            <a:extLst>
              <a:ext uri="{28A0092B-C50C-407E-A947-70E740481C1C}">
                <a14:useLocalDpi xmlns:a14="http://schemas.microsoft.com/office/drawing/2010/main" val="0"/>
              </a:ext>
            </a:extLst>
          </a:blip>
          <a:srcRect l="-5234" t="44539" r="10506" b="-1202"/>
          <a:stretch>
            <a:fillRect/>
          </a:stretch>
        </p:blipFill>
        <p:spPr bwMode="auto">
          <a:xfrm>
            <a:off x="6608763" y="0"/>
            <a:ext cx="253523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5"/>
          </p:nvPr>
        </p:nvSpPr>
        <p:spPr>
          <a:xfrm>
            <a:off x="467544" y="541719"/>
            <a:ext cx="5904681" cy="432048"/>
          </a:xfrm>
          <a:prstGeom prst="rect">
            <a:avLst/>
          </a:prstGeom>
        </p:spPr>
        <p:txBody>
          <a:bodyPr/>
          <a:lstStyle>
            <a:lvl1pPr marL="0" indent="0">
              <a:buNone/>
              <a:defRPr sz="3000" baseline="0">
                <a:solidFill>
                  <a:schemeClr val="tx2"/>
                </a:solidFill>
              </a:defRPr>
            </a:lvl1pPr>
          </a:lstStyle>
          <a:p>
            <a:pPr lvl="0"/>
            <a:r>
              <a:rPr lang="fr-FR" smtClean="0"/>
              <a:t>Cliquez pour modifier les styles du texte du masque</a:t>
            </a:r>
          </a:p>
        </p:txBody>
      </p:sp>
      <p:sp>
        <p:nvSpPr>
          <p:cNvPr id="5" name="Text Placeholder 4"/>
          <p:cNvSpPr>
            <a:spLocks noGrp="1"/>
          </p:cNvSpPr>
          <p:nvPr>
            <p:ph type="body" sz="quarter" idx="16"/>
          </p:nvPr>
        </p:nvSpPr>
        <p:spPr>
          <a:xfrm>
            <a:off x="467544" y="1196975"/>
            <a:ext cx="5904681" cy="4176713"/>
          </a:xfrm>
          <a:prstGeom prst="rect">
            <a:avLst/>
          </a:prstGeom>
        </p:spPr>
        <p:txBody>
          <a:bodyPr/>
          <a:lstStyle>
            <a:lvl1pPr marL="0" indent="-180000">
              <a:lnSpc>
                <a:spcPct val="113000"/>
              </a:lnSpc>
              <a:spcBef>
                <a:spcPts val="0"/>
              </a:spcBef>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indent="-180000">
              <a:lnSpc>
                <a:spcPct val="113000"/>
              </a:lnSpc>
              <a:buClr>
                <a:schemeClr val="tx2"/>
              </a:buClr>
              <a:defRPr sz="2000" baseline="0"/>
            </a:lvl3pPr>
            <a:lvl4pPr marL="1600200" indent="-180000">
              <a:lnSpc>
                <a:spcPct val="113000"/>
              </a:lnSpc>
              <a:buClr>
                <a:schemeClr val="tx2"/>
              </a:buClr>
              <a:buFont typeface="Arial" pitchFamily="34" charset="0"/>
              <a:buChar char="•"/>
              <a:defRPr sz="2000"/>
            </a:lvl4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dirty="0"/>
          </a:p>
        </p:txBody>
      </p:sp>
    </p:spTree>
    <p:extLst>
      <p:ext uri="{BB962C8B-B14F-4D97-AF65-F5344CB8AC3E}">
        <p14:creationId xmlns:p14="http://schemas.microsoft.com/office/powerpoint/2010/main" val="2099022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01">
    <p:spTree>
      <p:nvGrpSpPr>
        <p:cNvPr id="1" name=""/>
        <p:cNvGrpSpPr/>
        <p:nvPr/>
      </p:nvGrpSpPr>
      <p:grpSpPr>
        <a:xfrm>
          <a:off x="0" y="0"/>
          <a:ext cx="0" cy="0"/>
          <a:chOff x="0" y="0"/>
          <a:chExt cx="0" cy="0"/>
        </a:xfrm>
      </p:grpSpPr>
      <p:sp>
        <p:nvSpPr>
          <p:cNvPr id="5" name="Donut 14"/>
          <p:cNvSpPr/>
          <p:nvPr userDrawn="1"/>
        </p:nvSpPr>
        <p:spPr>
          <a:xfrm>
            <a:off x="3492500" y="-1684338"/>
            <a:ext cx="6911975" cy="6911976"/>
          </a:xfrm>
          <a:prstGeom prst="donut">
            <a:avLst>
              <a:gd name="adj" fmla="val 3102"/>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chemeClr val="tx1"/>
              </a:solidFill>
            </a:endParaRPr>
          </a:p>
        </p:txBody>
      </p:sp>
      <p:pic>
        <p:nvPicPr>
          <p:cNvPr id="6" name="Picture 2" descr="F:\Birmingham\MSU\Creative Services\DG EAC Framework jobs\EIT\2014 EIT re-brand\Templates\Powerpoint\Elements\EU Flag.png"/>
          <p:cNvPicPr>
            <a:picLocks noChangeAspect="1" noChangeArrowheads="1"/>
          </p:cNvPicPr>
          <p:nvPr userDrawn="1"/>
        </p:nvPicPr>
        <p:blipFill>
          <a:blip r:embed="rId2">
            <a:extLst>
              <a:ext uri="{28A0092B-C50C-407E-A947-70E740481C1C}">
                <a14:useLocalDpi xmlns:a14="http://schemas.microsoft.com/office/drawing/2010/main" val="0"/>
              </a:ext>
            </a:extLst>
          </a:blip>
          <a:srcRect l="20856" t="45465" r="17189" b="45555"/>
          <a:stretch>
            <a:fillRect/>
          </a:stretch>
        </p:blipFill>
        <p:spPr bwMode="auto">
          <a:xfrm>
            <a:off x="395288" y="6119813"/>
            <a:ext cx="19288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p:cNvPicPr>
          <p:nvPr userDrawn="1"/>
        </p:nvPicPr>
        <p:blipFill>
          <a:blip r:embed="rId3">
            <a:extLst>
              <a:ext uri="{28A0092B-C50C-407E-A947-70E740481C1C}">
                <a14:useLocalDpi xmlns:a14="http://schemas.microsoft.com/office/drawing/2010/main" val="0"/>
              </a:ext>
            </a:extLst>
          </a:blip>
          <a:srcRect l="14238" t="36758" r="12939" b="36758"/>
          <a:stretch>
            <a:fillRect/>
          </a:stretch>
        </p:blipFill>
        <p:spPr bwMode="auto">
          <a:xfrm>
            <a:off x="395288" y="395288"/>
            <a:ext cx="2690812"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4"/>
          <p:cNvSpPr>
            <a:spLocks noGrp="1"/>
          </p:cNvSpPr>
          <p:nvPr>
            <p:ph type="pic" sz="quarter" idx="10"/>
          </p:nvPr>
        </p:nvSpPr>
        <p:spPr>
          <a:xfrm>
            <a:off x="3925474" y="-1251518"/>
            <a:ext cx="6045583" cy="6045583"/>
          </a:xfrm>
          <a:prstGeom prst="ellipse">
            <a:avLst/>
          </a:prstGeom>
        </p:spPr>
        <p:txBody>
          <a:bodyPr/>
          <a:lstStyle>
            <a:lvl1pPr marL="0" indent="0">
              <a:buNone/>
              <a:defRPr sz="1600"/>
            </a:lvl1pPr>
          </a:lstStyle>
          <a:p>
            <a:pPr lvl="0"/>
            <a:endParaRPr lang="en-GB" noProof="0" dirty="0"/>
          </a:p>
        </p:txBody>
      </p:sp>
      <p:sp>
        <p:nvSpPr>
          <p:cNvPr id="17" name="Text Placeholder 9"/>
          <p:cNvSpPr>
            <a:spLocks noGrp="1"/>
          </p:cNvSpPr>
          <p:nvPr>
            <p:ph type="body" sz="quarter" idx="11"/>
          </p:nvPr>
        </p:nvSpPr>
        <p:spPr>
          <a:xfrm>
            <a:off x="270000" y="4149080"/>
            <a:ext cx="3528392" cy="504056"/>
          </a:xfrm>
          <a:prstGeom prst="rect">
            <a:avLst/>
          </a:prstGeom>
        </p:spPr>
        <p:txBody>
          <a:bodyPr/>
          <a:lstStyle>
            <a:lvl1pPr marL="0" indent="0">
              <a:buNone/>
              <a:defRPr sz="3000" baseline="0">
                <a:solidFill>
                  <a:schemeClr val="bg1"/>
                </a:solidFill>
              </a:defRPr>
            </a:lvl1pPr>
          </a:lstStyle>
          <a:p>
            <a:pPr lvl="0"/>
            <a:r>
              <a:rPr lang="fr-FR" smtClean="0"/>
              <a:t>Cliquez pour modifier les styles du texte du masque</a:t>
            </a:r>
          </a:p>
        </p:txBody>
      </p:sp>
      <p:sp>
        <p:nvSpPr>
          <p:cNvPr id="10" name="Text Placeholder 3"/>
          <p:cNvSpPr>
            <a:spLocks noGrp="1"/>
          </p:cNvSpPr>
          <p:nvPr>
            <p:ph type="body" sz="quarter" idx="13"/>
          </p:nvPr>
        </p:nvSpPr>
        <p:spPr>
          <a:xfrm>
            <a:off x="3851920" y="6131808"/>
            <a:ext cx="4824536" cy="360040"/>
          </a:xfrm>
          <a:prstGeom prst="rect">
            <a:avLst/>
          </a:prstGeom>
        </p:spPr>
        <p:txBody>
          <a:bodyPr/>
          <a:lstStyle>
            <a:lvl1pPr marL="0" indent="0" algn="r">
              <a:spcBef>
                <a:spcPts val="0"/>
              </a:spcBef>
              <a:buNone/>
              <a:defRPr sz="1200" baseline="0">
                <a:solidFill>
                  <a:schemeClr val="bg1"/>
                </a:solidFill>
                <a:latin typeface="Calibri" pitchFamily="34" charset="0"/>
              </a:defRPr>
            </a:lvl1pPr>
          </a:lstStyle>
          <a:p>
            <a:pPr lvl="0"/>
            <a:r>
              <a:rPr lang="fr-FR" smtClean="0"/>
              <a:t>Cliquez pour modifier les styles du texte du masque</a:t>
            </a:r>
          </a:p>
        </p:txBody>
      </p:sp>
    </p:spTree>
    <p:extLst>
      <p:ext uri="{BB962C8B-B14F-4D97-AF65-F5344CB8AC3E}">
        <p14:creationId xmlns:p14="http://schemas.microsoft.com/office/powerpoint/2010/main" val="14972693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Text Slide 02">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688013"/>
            <a:ext cx="24114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F:\Birmingham\MSU\Creative Services\DG EAC Framework jobs\EIT\2014 EIT re-brand\Brand elements examples\Mock-ups\Examples\Powerpoint Template\Old\Graphic_element.png"/>
          <p:cNvPicPr>
            <a:picLocks noChangeAspect="1" noChangeArrowheads="1"/>
          </p:cNvPicPr>
          <p:nvPr userDrawn="1"/>
        </p:nvPicPr>
        <p:blipFill>
          <a:blip r:embed="rId3">
            <a:extLst>
              <a:ext uri="{28A0092B-C50C-407E-A947-70E740481C1C}">
                <a14:useLocalDpi xmlns:a14="http://schemas.microsoft.com/office/drawing/2010/main" val="0"/>
              </a:ext>
            </a:extLst>
          </a:blip>
          <a:srcRect t="17638" r="38725"/>
          <a:stretch>
            <a:fillRect/>
          </a:stretch>
        </p:blipFill>
        <p:spPr bwMode="auto">
          <a:xfrm>
            <a:off x="7200900" y="0"/>
            <a:ext cx="19431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p:cNvSpPr>
            <a:spLocks noGrp="1"/>
          </p:cNvSpPr>
          <p:nvPr>
            <p:ph type="body" sz="quarter" idx="17"/>
          </p:nvPr>
        </p:nvSpPr>
        <p:spPr>
          <a:xfrm>
            <a:off x="467545" y="541719"/>
            <a:ext cx="6269754" cy="432048"/>
          </a:xfrm>
          <a:prstGeom prst="rect">
            <a:avLst/>
          </a:prstGeom>
        </p:spPr>
        <p:txBody>
          <a:bodyPr/>
          <a:lstStyle>
            <a:lvl1pPr marL="0" indent="0">
              <a:buNone/>
              <a:defRPr sz="3000">
                <a:solidFill>
                  <a:schemeClr val="tx2"/>
                </a:solidFill>
              </a:defRPr>
            </a:lvl1pPr>
          </a:lstStyle>
          <a:p>
            <a:pPr lvl="0"/>
            <a:r>
              <a:rPr lang="fr-FR" smtClean="0"/>
              <a:t>Cliquez pour modifier les styles du texte du masque</a:t>
            </a:r>
          </a:p>
        </p:txBody>
      </p:sp>
      <p:sp>
        <p:nvSpPr>
          <p:cNvPr id="8" name="Text Placeholder 4"/>
          <p:cNvSpPr>
            <a:spLocks noGrp="1"/>
          </p:cNvSpPr>
          <p:nvPr>
            <p:ph type="body" sz="quarter" idx="18"/>
          </p:nvPr>
        </p:nvSpPr>
        <p:spPr>
          <a:xfrm>
            <a:off x="467545" y="1196975"/>
            <a:ext cx="6246406" cy="4176713"/>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indent="-180000">
              <a:lnSpc>
                <a:spcPct val="113000"/>
              </a:lnSpc>
              <a:buClr>
                <a:schemeClr val="tx2"/>
              </a:buClr>
              <a:defRPr sz="2000">
                <a:solidFill>
                  <a:schemeClr val="tx1"/>
                </a:solidFill>
              </a:defRPr>
            </a:lvl3pPr>
            <a:lvl4pPr marL="1600200" indent="-180000">
              <a:lnSpc>
                <a:spcPct val="113000"/>
              </a:lnSpc>
              <a:buClr>
                <a:schemeClr val="tx2"/>
              </a:buClr>
              <a:buFont typeface="Arial" pitchFamily="34" charset="0"/>
              <a:buChar char="•"/>
              <a:defRPr/>
            </a:lvl4pPr>
            <a:lvl5pPr marL="1828800" indent="0">
              <a:buNone/>
              <a:defRPr/>
            </a:lvl5pPr>
            <a:lvl6pPr marL="2286000" indent="0">
              <a:buNone/>
              <a:defRPr/>
            </a:lvl6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dirty="0"/>
          </a:p>
        </p:txBody>
      </p:sp>
    </p:spTree>
    <p:extLst>
      <p:ext uri="{BB962C8B-B14F-4D97-AF65-F5344CB8AC3E}">
        <p14:creationId xmlns:p14="http://schemas.microsoft.com/office/powerpoint/2010/main" val="3148626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pic>
        <p:nvPicPr>
          <p:cNvPr id="5" name="Picture 1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688013"/>
            <a:ext cx="24114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F:\Birmingham\MSU\Creative Services\DG EAC Framework jobs\EIT\2014 EIT re-brand\Brand elements examples\Mock-ups\Examples\Powerpoint Template\Old\Graphic_element.png"/>
          <p:cNvPicPr>
            <a:picLocks noChangeAspect="1" noChangeArrowheads="1"/>
          </p:cNvPicPr>
          <p:nvPr userDrawn="1"/>
        </p:nvPicPr>
        <p:blipFill>
          <a:blip r:embed="rId3">
            <a:extLst>
              <a:ext uri="{28A0092B-C50C-407E-A947-70E740481C1C}">
                <a14:useLocalDpi xmlns:a14="http://schemas.microsoft.com/office/drawing/2010/main" val="0"/>
              </a:ext>
            </a:extLst>
          </a:blip>
          <a:srcRect l="-381" t="-23485"/>
          <a:stretch>
            <a:fillRect/>
          </a:stretch>
        </p:blipFill>
        <p:spPr bwMode="auto">
          <a:xfrm>
            <a:off x="7002463" y="5335588"/>
            <a:ext cx="2141537"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Picture Placeholder 24"/>
          <p:cNvSpPr>
            <a:spLocks noGrp="1"/>
          </p:cNvSpPr>
          <p:nvPr>
            <p:ph type="pic" sz="quarter" idx="15"/>
          </p:nvPr>
        </p:nvSpPr>
        <p:spPr>
          <a:xfrm>
            <a:off x="6084169" y="1196752"/>
            <a:ext cx="2592288" cy="4176464"/>
          </a:xfrm>
          <a:prstGeom prst="round2DiagRect">
            <a:avLst>
              <a:gd name="adj1" fmla="val 12259"/>
              <a:gd name="adj2" fmla="val 0"/>
            </a:avLst>
          </a:prstGeom>
        </p:spPr>
        <p:txBody>
          <a:bodyPr/>
          <a:lstStyle>
            <a:lvl1pPr marL="0" indent="0">
              <a:buNone/>
              <a:defRPr sz="1600"/>
            </a:lvl1pPr>
          </a:lstStyle>
          <a:p>
            <a:pPr lvl="0"/>
            <a:endParaRPr lang="en-GB" noProof="0" dirty="0" smtClean="0"/>
          </a:p>
        </p:txBody>
      </p:sp>
      <p:sp>
        <p:nvSpPr>
          <p:cNvPr id="8" name="Text Placeholder 2"/>
          <p:cNvSpPr>
            <a:spLocks noGrp="1"/>
          </p:cNvSpPr>
          <p:nvPr>
            <p:ph type="body" sz="quarter" idx="16"/>
          </p:nvPr>
        </p:nvSpPr>
        <p:spPr>
          <a:xfrm>
            <a:off x="467545" y="541719"/>
            <a:ext cx="5328592" cy="432048"/>
          </a:xfrm>
          <a:prstGeom prst="rect">
            <a:avLst/>
          </a:prstGeom>
        </p:spPr>
        <p:txBody>
          <a:bodyPr/>
          <a:lstStyle>
            <a:lvl1pPr marL="0" indent="0">
              <a:buNone/>
              <a:defRPr sz="3000">
                <a:solidFill>
                  <a:schemeClr val="tx2"/>
                </a:solidFill>
              </a:defRPr>
            </a:lvl1pPr>
          </a:lstStyle>
          <a:p>
            <a:pPr lvl="0"/>
            <a:r>
              <a:rPr lang="fr-FR" smtClean="0"/>
              <a:t>Cliquez pour modifier les styles du texte du masque</a:t>
            </a:r>
          </a:p>
        </p:txBody>
      </p:sp>
      <p:sp>
        <p:nvSpPr>
          <p:cNvPr id="9" name="Text Placeholder 4"/>
          <p:cNvSpPr>
            <a:spLocks noGrp="1"/>
          </p:cNvSpPr>
          <p:nvPr>
            <p:ph type="body" sz="quarter" idx="17"/>
          </p:nvPr>
        </p:nvSpPr>
        <p:spPr>
          <a:xfrm>
            <a:off x="467545" y="1196975"/>
            <a:ext cx="5328592" cy="4176713"/>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marL="1143000" indent="-180000">
              <a:lnSpc>
                <a:spcPct val="113000"/>
              </a:lnSpc>
              <a:buClr>
                <a:schemeClr val="tx2"/>
              </a:buClr>
              <a:buFont typeface="Arial" pitchFamily="34" charset="0"/>
              <a:buChar char="•"/>
              <a:defRPr sz="2000"/>
            </a:lvl3pPr>
            <a:lvl4pPr marL="1600200" indent="-180000">
              <a:lnSpc>
                <a:spcPct val="113000"/>
              </a:lnSpc>
              <a:buClr>
                <a:schemeClr val="tx2"/>
              </a:buClr>
              <a:buFont typeface="Arial" pitchFamily="34" charset="0"/>
              <a:buChar char="•"/>
              <a:defRPr/>
            </a:lvl4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Tree>
    <p:extLst>
      <p:ext uri="{BB962C8B-B14F-4D97-AF65-F5344CB8AC3E}">
        <p14:creationId xmlns:p14="http://schemas.microsoft.com/office/powerpoint/2010/main" val="42411176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amp; Images">
    <p:spTree>
      <p:nvGrpSpPr>
        <p:cNvPr id="1" name=""/>
        <p:cNvGrpSpPr/>
        <p:nvPr/>
      </p:nvGrpSpPr>
      <p:grpSpPr>
        <a:xfrm>
          <a:off x="0" y="0"/>
          <a:ext cx="0" cy="0"/>
          <a:chOff x="0" y="0"/>
          <a:chExt cx="0" cy="0"/>
        </a:xfrm>
      </p:grpSpPr>
      <p:pic>
        <p:nvPicPr>
          <p:cNvPr id="6" name="Picture 1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688013"/>
            <a:ext cx="24114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F:\Birmingham\MSU\Creative Services\DG EAC Framework jobs\EIT\2014 EIT re-brand\Brand elements examples\Mock-ups\Examples\Powerpoint Template\Old\Graphic_element.png"/>
          <p:cNvPicPr>
            <a:picLocks noChangeAspect="1" noChangeArrowheads="1"/>
          </p:cNvPicPr>
          <p:nvPr userDrawn="1"/>
        </p:nvPicPr>
        <p:blipFill>
          <a:blip r:embed="rId3">
            <a:extLst>
              <a:ext uri="{28A0092B-C50C-407E-A947-70E740481C1C}">
                <a14:useLocalDpi xmlns:a14="http://schemas.microsoft.com/office/drawing/2010/main" val="0"/>
              </a:ext>
            </a:extLst>
          </a:blip>
          <a:srcRect l="2" t="63474" r="-26312"/>
          <a:stretch>
            <a:fillRect/>
          </a:stretch>
        </p:blipFill>
        <p:spPr bwMode="auto">
          <a:xfrm>
            <a:off x="6443663" y="0"/>
            <a:ext cx="30241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24"/>
          <p:cNvSpPr>
            <a:spLocks noGrp="1"/>
          </p:cNvSpPr>
          <p:nvPr>
            <p:ph type="pic" sz="quarter" idx="16"/>
          </p:nvPr>
        </p:nvSpPr>
        <p:spPr>
          <a:xfrm>
            <a:off x="3347864" y="1196753"/>
            <a:ext cx="2520280" cy="4176465"/>
          </a:xfrm>
          <a:prstGeom prst="round2DiagRect">
            <a:avLst/>
          </a:prstGeom>
        </p:spPr>
        <p:txBody>
          <a:bodyPr/>
          <a:lstStyle>
            <a:lvl1pPr marL="0" indent="0">
              <a:buNone/>
              <a:defRPr sz="1600"/>
            </a:lvl1pPr>
          </a:lstStyle>
          <a:p>
            <a:pPr lvl="0"/>
            <a:endParaRPr lang="en-GB" noProof="0" dirty="0"/>
          </a:p>
        </p:txBody>
      </p:sp>
      <p:sp>
        <p:nvSpPr>
          <p:cNvPr id="9" name="Picture Placeholder 24"/>
          <p:cNvSpPr>
            <a:spLocks noGrp="1"/>
          </p:cNvSpPr>
          <p:nvPr>
            <p:ph type="pic" sz="quarter" idx="17"/>
          </p:nvPr>
        </p:nvSpPr>
        <p:spPr>
          <a:xfrm>
            <a:off x="6156177" y="1196753"/>
            <a:ext cx="2520280" cy="4176465"/>
          </a:xfrm>
          <a:prstGeom prst="round2DiagRect">
            <a:avLst>
              <a:gd name="adj1" fmla="val 0"/>
              <a:gd name="adj2" fmla="val 18487"/>
            </a:avLst>
          </a:prstGeom>
        </p:spPr>
        <p:txBody>
          <a:bodyPr/>
          <a:lstStyle>
            <a:lvl1pPr marL="0" indent="0">
              <a:buNone/>
              <a:defRPr sz="1600"/>
            </a:lvl1pPr>
          </a:lstStyle>
          <a:p>
            <a:pPr lvl="0"/>
            <a:endParaRPr lang="en-GB" noProof="0" dirty="0"/>
          </a:p>
        </p:txBody>
      </p:sp>
      <p:sp>
        <p:nvSpPr>
          <p:cNvPr id="8" name="Text Placeholder 2"/>
          <p:cNvSpPr>
            <a:spLocks noGrp="1"/>
          </p:cNvSpPr>
          <p:nvPr>
            <p:ph type="body" sz="quarter" idx="18"/>
          </p:nvPr>
        </p:nvSpPr>
        <p:spPr>
          <a:xfrm>
            <a:off x="467547" y="541719"/>
            <a:ext cx="2592287" cy="432048"/>
          </a:xfrm>
          <a:prstGeom prst="rect">
            <a:avLst/>
          </a:prstGeom>
        </p:spPr>
        <p:txBody>
          <a:bodyPr/>
          <a:lstStyle>
            <a:lvl1pPr marL="0" indent="0">
              <a:buNone/>
              <a:defRPr sz="3000">
                <a:solidFill>
                  <a:schemeClr val="tx2"/>
                </a:solidFill>
              </a:defRPr>
            </a:lvl1pPr>
          </a:lstStyle>
          <a:p>
            <a:pPr lvl="0"/>
            <a:r>
              <a:rPr lang="fr-FR" smtClean="0"/>
              <a:t>Cliquez pour modifier les styles du texte du masque</a:t>
            </a:r>
          </a:p>
        </p:txBody>
      </p:sp>
      <p:sp>
        <p:nvSpPr>
          <p:cNvPr id="10" name="Text Placeholder 4"/>
          <p:cNvSpPr>
            <a:spLocks noGrp="1"/>
          </p:cNvSpPr>
          <p:nvPr>
            <p:ph type="body" sz="quarter" idx="19"/>
          </p:nvPr>
        </p:nvSpPr>
        <p:spPr>
          <a:xfrm>
            <a:off x="467547" y="1196975"/>
            <a:ext cx="2592287" cy="4176713"/>
          </a:xfrm>
          <a:prstGeom prst="rect">
            <a:avLst/>
          </a:prstGeom>
        </p:spPr>
        <p:txBody>
          <a:bodyPr/>
          <a:lstStyle>
            <a:lvl1pPr marL="0" indent="-180000">
              <a:lnSpc>
                <a:spcPct val="114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marL="1143000" indent="-180000">
              <a:lnSpc>
                <a:spcPct val="113000"/>
              </a:lnSpc>
              <a:buClr>
                <a:schemeClr val="tx2"/>
              </a:buClr>
              <a:buFont typeface="Arial" pitchFamily="34" charset="0"/>
              <a:buChar char="•"/>
              <a:defRPr sz="2000"/>
            </a:lvl3pPr>
            <a:lvl4pPr marL="1600200" indent="-180000">
              <a:lnSpc>
                <a:spcPct val="113000"/>
              </a:lnSpc>
              <a:buClr>
                <a:schemeClr val="tx2"/>
              </a:buClr>
              <a:buFont typeface="Arial" pitchFamily="34" charset="0"/>
              <a:buChar char="•"/>
              <a:defRPr sz="2000" baseline="0"/>
            </a:lvl4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Tree>
    <p:extLst>
      <p:ext uri="{BB962C8B-B14F-4D97-AF65-F5344CB8AC3E}">
        <p14:creationId xmlns:p14="http://schemas.microsoft.com/office/powerpoint/2010/main" val="26171416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7" name="Picture Placeholder 6"/>
          <p:cNvSpPr>
            <a:spLocks noGrp="1"/>
          </p:cNvSpPr>
          <p:nvPr>
            <p:ph type="pic" sz="quarter" idx="20"/>
          </p:nvPr>
        </p:nvSpPr>
        <p:spPr>
          <a:xfrm>
            <a:off x="0" y="0"/>
            <a:ext cx="9144000" cy="6858000"/>
          </a:xfrm>
          <a:prstGeom prst="rect">
            <a:avLst/>
          </a:prstGeom>
        </p:spPr>
        <p:txBody>
          <a:bodyPr/>
          <a:lstStyle>
            <a:lvl1pPr marL="0" indent="0">
              <a:buNone/>
              <a:defRPr sz="1600"/>
            </a:lvl1pPr>
          </a:lstStyle>
          <a:p>
            <a:pPr lvl="0"/>
            <a:endParaRPr lang="en-GB" noProof="0" dirty="0"/>
          </a:p>
        </p:txBody>
      </p:sp>
      <p:sp>
        <p:nvSpPr>
          <p:cNvPr id="5" name="Text Placeholder 4"/>
          <p:cNvSpPr>
            <a:spLocks noGrp="1"/>
          </p:cNvSpPr>
          <p:nvPr>
            <p:ph type="body" sz="quarter" idx="19"/>
          </p:nvPr>
        </p:nvSpPr>
        <p:spPr>
          <a:xfrm>
            <a:off x="1043609" y="1340643"/>
            <a:ext cx="2520280" cy="4464621"/>
          </a:xfrm>
          <a:prstGeom prst="round2DiagRect">
            <a:avLst/>
          </a:prstGeom>
          <a:solidFill>
            <a:schemeClr val="bg1"/>
          </a:solidFill>
          <a:ln w="254000">
            <a:solidFill>
              <a:schemeClr val="bg1"/>
            </a:solidFill>
            <a:miter lim="800000"/>
          </a:ln>
        </p:spPr>
        <p:txBody>
          <a:bodyPr/>
          <a:lstStyle>
            <a:lvl1pPr marL="0" indent="-180000">
              <a:lnSpc>
                <a:spcPct val="114000"/>
              </a:lnSpc>
              <a:spcBef>
                <a:spcPts val="0"/>
              </a:spcBef>
              <a:buClr>
                <a:schemeClr val="tx2"/>
              </a:buClr>
              <a:buFont typeface="Arial" pitchFamily="34" charset="0"/>
              <a:buChar char="•"/>
              <a:defRPr sz="2000">
                <a:solidFill>
                  <a:schemeClr val="tx1"/>
                </a:solidFill>
              </a:defRPr>
            </a:lvl1pPr>
            <a:lvl2pPr marL="648000" indent="-180000" defTabSz="324000">
              <a:lnSpc>
                <a:spcPct val="114000"/>
              </a:lnSpc>
              <a:spcBef>
                <a:spcPts val="0"/>
              </a:spcBef>
              <a:buClr>
                <a:schemeClr val="tx2"/>
              </a:buClr>
              <a:buFont typeface="Arial" pitchFamily="34" charset="0"/>
              <a:buChar char="•"/>
              <a:defRPr sz="2000" baseline="0">
                <a:solidFill>
                  <a:schemeClr val="tx1"/>
                </a:solidFill>
              </a:defRPr>
            </a:lvl2pPr>
            <a:lvl3pPr indent="-180000" defTabSz="324000">
              <a:lnSpc>
                <a:spcPct val="113000"/>
              </a:lnSpc>
              <a:spcBef>
                <a:spcPts val="0"/>
              </a:spcBef>
              <a:buClr>
                <a:schemeClr val="tx2"/>
              </a:buClr>
              <a:defRPr sz="2000">
                <a:solidFill>
                  <a:schemeClr val="tx1"/>
                </a:solidFill>
              </a:defRPr>
            </a:lvl3pPr>
            <a:lvl4pPr marL="1600200" indent="-180000">
              <a:lnSpc>
                <a:spcPct val="113000"/>
              </a:lnSpc>
              <a:buClr>
                <a:schemeClr val="tx2"/>
              </a:buClr>
              <a:buFont typeface="Arial" pitchFamily="34" charset="0"/>
              <a:buChar char="•"/>
              <a:defRPr>
                <a:solidFill>
                  <a:schemeClr val="tx1"/>
                </a:solidFill>
              </a:defRPr>
            </a:lvl4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Tree>
    <p:extLst>
      <p:ext uri="{BB962C8B-B14F-4D97-AF65-F5344CB8AC3E}">
        <p14:creationId xmlns:p14="http://schemas.microsoft.com/office/powerpoint/2010/main" val="52433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ndscape Image &amp; Text">
    <p:spTree>
      <p:nvGrpSpPr>
        <p:cNvPr id="1" name=""/>
        <p:cNvGrpSpPr/>
        <p:nvPr/>
      </p:nvGrpSpPr>
      <p:grpSpPr>
        <a:xfrm>
          <a:off x="0" y="0"/>
          <a:ext cx="0" cy="0"/>
          <a:chOff x="0" y="0"/>
          <a:chExt cx="0" cy="0"/>
        </a:xfrm>
      </p:grpSpPr>
      <p:pic>
        <p:nvPicPr>
          <p:cNvPr id="5" name="Picture 1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688013"/>
            <a:ext cx="24114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Picture Placeholder 24"/>
          <p:cNvSpPr>
            <a:spLocks noGrp="1"/>
          </p:cNvSpPr>
          <p:nvPr>
            <p:ph type="pic" sz="quarter" idx="15"/>
          </p:nvPr>
        </p:nvSpPr>
        <p:spPr>
          <a:xfrm>
            <a:off x="483960" y="476672"/>
            <a:ext cx="8192496" cy="1584176"/>
          </a:xfrm>
          <a:prstGeom prst="round2DiagRect">
            <a:avLst/>
          </a:prstGeom>
        </p:spPr>
        <p:txBody>
          <a:bodyPr/>
          <a:lstStyle>
            <a:lvl1pPr marL="0" indent="0">
              <a:buNone/>
              <a:defRPr sz="1600"/>
            </a:lvl1pPr>
          </a:lstStyle>
          <a:p>
            <a:pPr lvl="0"/>
            <a:endParaRPr lang="en-GB" noProof="0" dirty="0"/>
          </a:p>
        </p:txBody>
      </p:sp>
      <p:sp>
        <p:nvSpPr>
          <p:cNvPr id="7" name="Text Placeholder 2"/>
          <p:cNvSpPr>
            <a:spLocks noGrp="1"/>
          </p:cNvSpPr>
          <p:nvPr>
            <p:ph type="body" sz="quarter" idx="16"/>
          </p:nvPr>
        </p:nvSpPr>
        <p:spPr>
          <a:xfrm>
            <a:off x="467544" y="2276872"/>
            <a:ext cx="8208912" cy="432048"/>
          </a:xfrm>
          <a:prstGeom prst="rect">
            <a:avLst/>
          </a:prstGeom>
        </p:spPr>
        <p:txBody>
          <a:bodyPr/>
          <a:lstStyle>
            <a:lvl1pPr marL="0" indent="0">
              <a:buNone/>
              <a:defRPr sz="3000">
                <a:solidFill>
                  <a:schemeClr val="tx2"/>
                </a:solidFill>
              </a:defRPr>
            </a:lvl1pPr>
          </a:lstStyle>
          <a:p>
            <a:pPr lvl="0"/>
            <a:r>
              <a:rPr lang="fr-FR" smtClean="0"/>
              <a:t>Cliquez pour modifier les styles du texte du masque</a:t>
            </a:r>
          </a:p>
        </p:txBody>
      </p:sp>
      <p:sp>
        <p:nvSpPr>
          <p:cNvPr id="8" name="Text Placeholder 4"/>
          <p:cNvSpPr>
            <a:spLocks noGrp="1"/>
          </p:cNvSpPr>
          <p:nvPr>
            <p:ph type="body" sz="quarter" idx="17"/>
          </p:nvPr>
        </p:nvSpPr>
        <p:spPr>
          <a:xfrm>
            <a:off x="467546" y="2924944"/>
            <a:ext cx="8208911" cy="2448744"/>
          </a:xfrm>
          <a:prstGeom prst="rect">
            <a:avLst/>
          </a:prstGeom>
        </p:spPr>
        <p:txBody>
          <a:bodyPr/>
          <a:lstStyle>
            <a:lvl1pPr marL="0" indent="-180000">
              <a:lnSpc>
                <a:spcPct val="114000"/>
              </a:lnSpc>
              <a:buClr>
                <a:schemeClr val="tx2"/>
              </a:buClr>
              <a:buFont typeface="Arial" pitchFamily="34" charset="0"/>
              <a:buChar char="•"/>
              <a:defRPr sz="2000">
                <a:solidFill>
                  <a:schemeClr val="tx1"/>
                </a:solidFill>
              </a:defRPr>
            </a:lvl1pPr>
            <a:lvl2pPr marL="0" indent="-180000">
              <a:lnSpc>
                <a:spcPct val="113000"/>
              </a:lnSpc>
              <a:buClr>
                <a:schemeClr val="tx2"/>
              </a:buClr>
              <a:buFont typeface="Arial" pitchFamily="34" charset="0"/>
              <a:buChar char="•"/>
              <a:defRPr sz="2000">
                <a:solidFill>
                  <a:schemeClr val="tx1"/>
                </a:solidFill>
              </a:defRPr>
            </a:lvl2pPr>
            <a:lvl3pPr marL="648000" indent="-180000">
              <a:lnSpc>
                <a:spcPct val="113000"/>
              </a:lnSpc>
              <a:buClr>
                <a:schemeClr val="tx2"/>
              </a:buClr>
              <a:defRPr sz="2000"/>
            </a:lvl3pPr>
            <a:lvl4pPr marL="1144800" indent="-180000">
              <a:lnSpc>
                <a:spcPct val="113000"/>
              </a:lnSpc>
              <a:buClr>
                <a:schemeClr val="tx2"/>
              </a:buClr>
              <a:buFont typeface="Arial" pitchFamily="34" charset="0"/>
              <a:buChar char="•"/>
              <a:defRPr/>
            </a:lvl4pPr>
            <a:lvl5pPr marL="1602000" indent="-180000">
              <a:lnSpc>
                <a:spcPct val="113000"/>
              </a:lnSpc>
              <a:buClr>
                <a:schemeClr val="tx2"/>
              </a:buClr>
              <a:buFont typeface="Arial" pitchFamily="34" charset="0"/>
              <a:buChar cha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Tree>
    <p:extLst>
      <p:ext uri="{BB962C8B-B14F-4D97-AF65-F5344CB8AC3E}">
        <p14:creationId xmlns:p14="http://schemas.microsoft.com/office/powerpoint/2010/main" val="33398804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amp;  3 Image ">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688013"/>
            <a:ext cx="24114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3"/>
          <p:cNvSpPr>
            <a:spLocks noGrp="1"/>
          </p:cNvSpPr>
          <p:nvPr>
            <p:ph type="pic" sz="quarter" idx="10"/>
          </p:nvPr>
        </p:nvSpPr>
        <p:spPr>
          <a:xfrm>
            <a:off x="5297447" y="1196629"/>
            <a:ext cx="1512168" cy="2376265"/>
          </a:xfrm>
          <a:prstGeom prst="round2DiagRect">
            <a:avLst/>
          </a:prstGeom>
        </p:spPr>
        <p:txBody>
          <a:bodyPr/>
          <a:lstStyle>
            <a:lvl1pPr marL="0" indent="0">
              <a:buNone/>
              <a:defRPr sz="1600"/>
            </a:lvl1pPr>
          </a:lstStyle>
          <a:p>
            <a:pPr lvl="0"/>
            <a:endParaRPr lang="en-GB" noProof="0" dirty="0" smtClean="0"/>
          </a:p>
        </p:txBody>
      </p:sp>
      <p:sp>
        <p:nvSpPr>
          <p:cNvPr id="25" name="Picture Placeholder 24"/>
          <p:cNvSpPr>
            <a:spLocks noGrp="1"/>
          </p:cNvSpPr>
          <p:nvPr>
            <p:ph type="pic" sz="quarter" idx="15"/>
          </p:nvPr>
        </p:nvSpPr>
        <p:spPr>
          <a:xfrm>
            <a:off x="5292727" y="3788892"/>
            <a:ext cx="3383731" cy="1584325"/>
          </a:xfrm>
          <a:prstGeom prst="round2DiagRect">
            <a:avLst/>
          </a:prstGeom>
        </p:spPr>
        <p:txBody>
          <a:bodyPr/>
          <a:lstStyle>
            <a:lvl1pPr marL="0" indent="0">
              <a:buNone/>
              <a:defRPr sz="1600"/>
            </a:lvl1pPr>
          </a:lstStyle>
          <a:p>
            <a:pPr lvl="0"/>
            <a:endParaRPr lang="en-GB" noProof="0" dirty="0"/>
          </a:p>
        </p:txBody>
      </p:sp>
      <p:sp>
        <p:nvSpPr>
          <p:cNvPr id="28" name="Picture Placeholder 24"/>
          <p:cNvSpPr>
            <a:spLocks noGrp="1"/>
          </p:cNvSpPr>
          <p:nvPr>
            <p:ph type="pic" sz="quarter" idx="17"/>
          </p:nvPr>
        </p:nvSpPr>
        <p:spPr>
          <a:xfrm>
            <a:off x="7164288" y="1196604"/>
            <a:ext cx="1512168" cy="2376265"/>
          </a:xfrm>
          <a:prstGeom prst="round2DiagRect">
            <a:avLst>
              <a:gd name="adj1" fmla="val 0"/>
              <a:gd name="adj2" fmla="val 18487"/>
            </a:avLst>
          </a:prstGeom>
        </p:spPr>
        <p:txBody>
          <a:bodyPr/>
          <a:lstStyle>
            <a:lvl1pPr marL="0" indent="0">
              <a:buNone/>
              <a:defRPr sz="1600"/>
            </a:lvl1pPr>
          </a:lstStyle>
          <a:p>
            <a:pPr lvl="0"/>
            <a:endParaRPr lang="en-GB" noProof="0" dirty="0"/>
          </a:p>
        </p:txBody>
      </p:sp>
      <p:sp>
        <p:nvSpPr>
          <p:cNvPr id="8" name="Text Placeholder 2"/>
          <p:cNvSpPr>
            <a:spLocks noGrp="1"/>
          </p:cNvSpPr>
          <p:nvPr>
            <p:ph type="body" sz="quarter" idx="16"/>
          </p:nvPr>
        </p:nvSpPr>
        <p:spPr>
          <a:xfrm>
            <a:off x="467547" y="541719"/>
            <a:ext cx="4536503" cy="432048"/>
          </a:xfrm>
          <a:prstGeom prst="rect">
            <a:avLst/>
          </a:prstGeom>
        </p:spPr>
        <p:txBody>
          <a:bodyPr/>
          <a:lstStyle>
            <a:lvl1pPr marL="0" indent="0">
              <a:buNone/>
              <a:defRPr sz="3000">
                <a:solidFill>
                  <a:schemeClr val="tx2"/>
                </a:solidFill>
              </a:defRPr>
            </a:lvl1pPr>
          </a:lstStyle>
          <a:p>
            <a:pPr lvl="0"/>
            <a:r>
              <a:rPr lang="fr-FR" smtClean="0"/>
              <a:t>Cliquez pour modifier les styles du texte du masque</a:t>
            </a:r>
          </a:p>
        </p:txBody>
      </p:sp>
      <p:sp>
        <p:nvSpPr>
          <p:cNvPr id="9" name="Text Placeholder 4"/>
          <p:cNvSpPr>
            <a:spLocks noGrp="1"/>
          </p:cNvSpPr>
          <p:nvPr>
            <p:ph type="body" sz="quarter" idx="18"/>
          </p:nvPr>
        </p:nvSpPr>
        <p:spPr>
          <a:xfrm>
            <a:off x="467547" y="1196975"/>
            <a:ext cx="4536503" cy="4176713"/>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marL="1144800" indent="-180000">
              <a:lnSpc>
                <a:spcPct val="113000"/>
              </a:lnSpc>
              <a:buClr>
                <a:schemeClr val="tx2"/>
              </a:buClr>
              <a:buFont typeface="Arial" pitchFamily="34" charset="0"/>
              <a:buChar char="•"/>
              <a:defRPr sz="2000"/>
            </a:lvl3pPr>
            <a:lvl4pPr marL="1602000" indent="-180000">
              <a:lnSpc>
                <a:spcPct val="113000"/>
              </a:lnSpc>
              <a:buClr>
                <a:schemeClr val="tx2"/>
              </a:buClr>
              <a:buFont typeface="Arial" pitchFamily="34" charset="0"/>
              <a:buChar char="•"/>
              <a:defRPr/>
            </a:lvl4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Tree>
    <p:extLst>
      <p:ext uri="{BB962C8B-B14F-4D97-AF65-F5344CB8AC3E}">
        <p14:creationId xmlns:p14="http://schemas.microsoft.com/office/powerpoint/2010/main" val="34706015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with Landscaper &amp; Portrait Image">
    <p:spTree>
      <p:nvGrpSpPr>
        <p:cNvPr id="1" name=""/>
        <p:cNvGrpSpPr/>
        <p:nvPr/>
      </p:nvGrpSpPr>
      <p:grpSpPr>
        <a:xfrm>
          <a:off x="0" y="0"/>
          <a:ext cx="0" cy="0"/>
          <a:chOff x="0" y="0"/>
          <a:chExt cx="0" cy="0"/>
        </a:xfrm>
      </p:grpSpPr>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688013"/>
            <a:ext cx="24114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
          <p:cNvSpPr>
            <a:spLocks noGrp="1"/>
          </p:cNvSpPr>
          <p:nvPr>
            <p:ph type="body" sz="quarter" idx="17"/>
          </p:nvPr>
        </p:nvSpPr>
        <p:spPr>
          <a:xfrm>
            <a:off x="467547" y="541719"/>
            <a:ext cx="4536503" cy="432048"/>
          </a:xfrm>
          <a:prstGeom prst="rect">
            <a:avLst/>
          </a:prstGeom>
        </p:spPr>
        <p:txBody>
          <a:bodyPr/>
          <a:lstStyle>
            <a:lvl1pPr marL="0" indent="0">
              <a:buNone/>
              <a:defRPr sz="3000">
                <a:solidFill>
                  <a:schemeClr val="tx2"/>
                </a:solidFill>
              </a:defRPr>
            </a:lvl1pPr>
          </a:lstStyle>
          <a:p>
            <a:pPr lvl="0"/>
            <a:r>
              <a:rPr lang="fr-FR" smtClean="0"/>
              <a:t>Cliquez pour modifier les styles du texte du masque</a:t>
            </a:r>
          </a:p>
        </p:txBody>
      </p:sp>
      <p:sp>
        <p:nvSpPr>
          <p:cNvPr id="7" name="Picture Placeholder 24"/>
          <p:cNvSpPr>
            <a:spLocks noGrp="1"/>
          </p:cNvSpPr>
          <p:nvPr>
            <p:ph type="pic" sz="quarter" idx="15"/>
          </p:nvPr>
        </p:nvSpPr>
        <p:spPr>
          <a:xfrm>
            <a:off x="467544" y="3791021"/>
            <a:ext cx="8208912" cy="1584176"/>
          </a:xfrm>
          <a:prstGeom prst="round2DiagRect">
            <a:avLst/>
          </a:prstGeom>
        </p:spPr>
        <p:txBody>
          <a:bodyPr/>
          <a:lstStyle>
            <a:lvl1pPr marL="0" indent="0">
              <a:buNone/>
              <a:defRPr sz="1600"/>
            </a:lvl1pPr>
          </a:lstStyle>
          <a:p>
            <a:pPr lvl="0"/>
            <a:endParaRPr lang="en-GB" noProof="0" dirty="0" smtClean="0"/>
          </a:p>
        </p:txBody>
      </p:sp>
      <p:sp>
        <p:nvSpPr>
          <p:cNvPr id="8" name="Text Placeholder 4"/>
          <p:cNvSpPr>
            <a:spLocks noGrp="1"/>
          </p:cNvSpPr>
          <p:nvPr>
            <p:ph type="body" sz="quarter" idx="18"/>
          </p:nvPr>
        </p:nvSpPr>
        <p:spPr>
          <a:xfrm>
            <a:off x="467547" y="1196977"/>
            <a:ext cx="4536503" cy="2376041"/>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indent="-180000">
              <a:lnSpc>
                <a:spcPct val="113000"/>
              </a:lnSpc>
              <a:buClr>
                <a:schemeClr val="tx2"/>
              </a:buClr>
              <a:defRPr sz="2000"/>
            </a:lvl3pPr>
            <a:lvl4pPr marL="1602000" indent="-180000">
              <a:lnSpc>
                <a:spcPct val="113000"/>
              </a:lnSpc>
              <a:buClr>
                <a:schemeClr val="tx2"/>
              </a:buClr>
              <a:buFont typeface="Arial" pitchFamily="34" charset="0"/>
              <a:buChar char="•"/>
              <a:defRPr/>
            </a:lvl4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9" name="Picture Placeholder 24"/>
          <p:cNvSpPr>
            <a:spLocks noGrp="1"/>
          </p:cNvSpPr>
          <p:nvPr>
            <p:ph type="pic" sz="quarter" idx="19"/>
          </p:nvPr>
        </p:nvSpPr>
        <p:spPr>
          <a:xfrm>
            <a:off x="5220072" y="1196752"/>
            <a:ext cx="3439968" cy="2376264"/>
          </a:xfrm>
          <a:prstGeom prst="round2DiagRect">
            <a:avLst/>
          </a:prstGeom>
        </p:spPr>
        <p:txBody>
          <a:bodyPr/>
          <a:lstStyle>
            <a:lvl1pPr marL="0" indent="0">
              <a:buNone/>
              <a:defRPr sz="1600"/>
            </a:lvl1pPr>
          </a:lstStyle>
          <a:p>
            <a:pPr lvl="0"/>
            <a:endParaRPr lang="en-GB" noProof="0" dirty="0"/>
          </a:p>
        </p:txBody>
      </p:sp>
    </p:spTree>
    <p:extLst>
      <p:ext uri="{BB962C8B-B14F-4D97-AF65-F5344CB8AC3E}">
        <p14:creationId xmlns:p14="http://schemas.microsoft.com/office/powerpoint/2010/main" val="26396302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amp; 3 Images 02">
    <p:spTree>
      <p:nvGrpSpPr>
        <p:cNvPr id="1" name=""/>
        <p:cNvGrpSpPr/>
        <p:nvPr/>
      </p:nvGrpSpPr>
      <p:grpSpPr>
        <a:xfrm>
          <a:off x="0" y="0"/>
          <a:ext cx="0" cy="0"/>
          <a:chOff x="0" y="0"/>
          <a:chExt cx="0" cy="0"/>
        </a:xfrm>
      </p:grpSpPr>
      <p:pic>
        <p:nvPicPr>
          <p:cNvPr id="11"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688013"/>
            <a:ext cx="24114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
          <p:cNvSpPr>
            <a:spLocks noGrp="1"/>
          </p:cNvSpPr>
          <p:nvPr>
            <p:ph type="body" sz="quarter" idx="17"/>
          </p:nvPr>
        </p:nvSpPr>
        <p:spPr>
          <a:xfrm>
            <a:off x="467547" y="541719"/>
            <a:ext cx="4536503" cy="432048"/>
          </a:xfrm>
          <a:prstGeom prst="rect">
            <a:avLst/>
          </a:prstGeom>
        </p:spPr>
        <p:txBody>
          <a:bodyPr/>
          <a:lstStyle>
            <a:lvl1pPr marL="0" indent="0">
              <a:buNone/>
              <a:defRPr sz="3000" baseline="0">
                <a:solidFill>
                  <a:schemeClr val="tx2"/>
                </a:solidFill>
                <a:latin typeface="+mj-lt"/>
              </a:defRPr>
            </a:lvl1pPr>
          </a:lstStyle>
          <a:p>
            <a:pPr lvl="0"/>
            <a:r>
              <a:rPr lang="fr-FR" smtClean="0"/>
              <a:t>Cliquez pour modifier les styles du texte du masque</a:t>
            </a:r>
          </a:p>
        </p:txBody>
      </p:sp>
      <p:sp>
        <p:nvSpPr>
          <p:cNvPr id="7" name="Picture Placeholder 24"/>
          <p:cNvSpPr>
            <a:spLocks noGrp="1"/>
          </p:cNvSpPr>
          <p:nvPr>
            <p:ph type="pic" sz="quarter" idx="15"/>
          </p:nvPr>
        </p:nvSpPr>
        <p:spPr>
          <a:xfrm>
            <a:off x="467544" y="3791021"/>
            <a:ext cx="4536504" cy="1584176"/>
          </a:xfrm>
          <a:prstGeom prst="round2DiagRect">
            <a:avLst/>
          </a:prstGeom>
        </p:spPr>
        <p:txBody>
          <a:bodyPr/>
          <a:lstStyle>
            <a:lvl1pPr marL="0" indent="0">
              <a:buNone/>
              <a:defRPr sz="1600"/>
            </a:lvl1pPr>
          </a:lstStyle>
          <a:p>
            <a:pPr lvl="0"/>
            <a:endParaRPr lang="en-GB" noProof="0" dirty="0"/>
          </a:p>
        </p:txBody>
      </p:sp>
      <p:sp>
        <p:nvSpPr>
          <p:cNvPr id="8" name="Text Placeholder 4"/>
          <p:cNvSpPr>
            <a:spLocks noGrp="1"/>
          </p:cNvSpPr>
          <p:nvPr>
            <p:ph type="body" sz="quarter" idx="18"/>
          </p:nvPr>
        </p:nvSpPr>
        <p:spPr>
          <a:xfrm>
            <a:off x="467547" y="1196977"/>
            <a:ext cx="4536503" cy="2376041"/>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indent="-180000">
              <a:lnSpc>
                <a:spcPct val="113000"/>
              </a:lnSpc>
              <a:buClr>
                <a:schemeClr val="tx2"/>
              </a:buClr>
              <a:defRPr sz="2000"/>
            </a:lvl3pPr>
            <a:lvl4pPr marL="1600200" indent="-180000">
              <a:lnSpc>
                <a:spcPct val="113000"/>
              </a:lnSpc>
              <a:buClr>
                <a:schemeClr val="tx2"/>
              </a:buClr>
              <a:buFont typeface="Arial" pitchFamily="34" charset="0"/>
              <a:buChar char="•"/>
              <a:defRPr sz="2000"/>
            </a:lvl4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dirty="0" smtClean="0"/>
          </a:p>
        </p:txBody>
      </p:sp>
      <p:sp>
        <p:nvSpPr>
          <p:cNvPr id="9" name="Picture Placeholder 24"/>
          <p:cNvSpPr>
            <a:spLocks noGrp="1"/>
          </p:cNvSpPr>
          <p:nvPr>
            <p:ph type="pic" sz="quarter" idx="19"/>
          </p:nvPr>
        </p:nvSpPr>
        <p:spPr>
          <a:xfrm>
            <a:off x="5220072" y="1196752"/>
            <a:ext cx="3439968" cy="2376264"/>
          </a:xfrm>
          <a:prstGeom prst="round2DiagRect">
            <a:avLst/>
          </a:prstGeom>
        </p:spPr>
        <p:txBody>
          <a:bodyPr/>
          <a:lstStyle>
            <a:lvl1pPr marL="0" indent="0">
              <a:buNone/>
              <a:defRPr sz="1600"/>
            </a:lvl1pPr>
          </a:lstStyle>
          <a:p>
            <a:pPr lvl="0"/>
            <a:endParaRPr lang="en-GB" noProof="0" dirty="0"/>
          </a:p>
        </p:txBody>
      </p:sp>
      <p:sp>
        <p:nvSpPr>
          <p:cNvPr id="10" name="Picture Placeholder 24"/>
          <p:cNvSpPr>
            <a:spLocks noGrp="1"/>
          </p:cNvSpPr>
          <p:nvPr>
            <p:ph type="pic" sz="quarter" idx="20"/>
          </p:nvPr>
        </p:nvSpPr>
        <p:spPr>
          <a:xfrm>
            <a:off x="5220072" y="3789040"/>
            <a:ext cx="3456384" cy="1584176"/>
          </a:xfrm>
          <a:prstGeom prst="round2DiagRect">
            <a:avLst>
              <a:gd name="adj1" fmla="val 0"/>
              <a:gd name="adj2" fmla="val 20857"/>
            </a:avLst>
          </a:prstGeom>
        </p:spPr>
        <p:txBody>
          <a:bodyPr/>
          <a:lstStyle>
            <a:lvl1pPr marL="0" indent="0">
              <a:buNone/>
              <a:defRPr sz="1600"/>
            </a:lvl1pPr>
          </a:lstStyle>
          <a:p>
            <a:pPr lvl="0"/>
            <a:endParaRPr lang="en-GB" noProof="0" dirty="0"/>
          </a:p>
        </p:txBody>
      </p:sp>
    </p:spTree>
    <p:extLst>
      <p:ext uri="{BB962C8B-B14F-4D97-AF65-F5344CB8AC3E}">
        <p14:creationId xmlns:p14="http://schemas.microsoft.com/office/powerpoint/2010/main" val="37167404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amp;  3 Image 02">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688013"/>
            <a:ext cx="24114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Picture Placeholder 24"/>
          <p:cNvSpPr>
            <a:spLocks noGrp="1"/>
          </p:cNvSpPr>
          <p:nvPr>
            <p:ph type="pic" sz="quarter" idx="15"/>
          </p:nvPr>
        </p:nvSpPr>
        <p:spPr>
          <a:xfrm>
            <a:off x="5292727" y="3429000"/>
            <a:ext cx="3383731" cy="1944216"/>
          </a:xfrm>
          <a:prstGeom prst="round2DiagRect">
            <a:avLst/>
          </a:prstGeom>
        </p:spPr>
        <p:txBody>
          <a:bodyPr/>
          <a:lstStyle>
            <a:lvl1pPr marL="0" indent="0">
              <a:buNone/>
              <a:defRPr sz="1600"/>
            </a:lvl1pPr>
          </a:lstStyle>
          <a:p>
            <a:pPr lvl="0"/>
            <a:endParaRPr lang="en-GB" noProof="0" dirty="0"/>
          </a:p>
        </p:txBody>
      </p:sp>
      <p:sp>
        <p:nvSpPr>
          <p:cNvPr id="8" name="Picture Placeholder 24"/>
          <p:cNvSpPr>
            <a:spLocks noGrp="1"/>
          </p:cNvSpPr>
          <p:nvPr>
            <p:ph type="pic" sz="quarter" idx="16"/>
          </p:nvPr>
        </p:nvSpPr>
        <p:spPr>
          <a:xfrm>
            <a:off x="5292082" y="1196752"/>
            <a:ext cx="3383731" cy="1950720"/>
          </a:xfrm>
          <a:prstGeom prst="round2DiagRect">
            <a:avLst/>
          </a:prstGeom>
        </p:spPr>
        <p:txBody>
          <a:bodyPr/>
          <a:lstStyle>
            <a:lvl1pPr marL="0" indent="0">
              <a:buNone/>
              <a:defRPr sz="1600"/>
            </a:lvl1pPr>
          </a:lstStyle>
          <a:p>
            <a:pPr lvl="0"/>
            <a:endParaRPr lang="en-GB" noProof="0" dirty="0"/>
          </a:p>
        </p:txBody>
      </p:sp>
      <p:sp>
        <p:nvSpPr>
          <p:cNvPr id="9" name="Text Placeholder 2"/>
          <p:cNvSpPr>
            <a:spLocks noGrp="1"/>
          </p:cNvSpPr>
          <p:nvPr>
            <p:ph type="body" sz="quarter" idx="17"/>
          </p:nvPr>
        </p:nvSpPr>
        <p:spPr>
          <a:xfrm>
            <a:off x="467547" y="541719"/>
            <a:ext cx="4536503" cy="432048"/>
          </a:xfrm>
          <a:prstGeom prst="rect">
            <a:avLst/>
          </a:prstGeom>
        </p:spPr>
        <p:txBody>
          <a:bodyPr/>
          <a:lstStyle>
            <a:lvl1pPr marL="0" indent="0">
              <a:buNone/>
              <a:defRPr sz="3000">
                <a:solidFill>
                  <a:schemeClr val="tx2"/>
                </a:solidFill>
              </a:defRPr>
            </a:lvl1pPr>
          </a:lstStyle>
          <a:p>
            <a:pPr lvl="0"/>
            <a:r>
              <a:rPr lang="fr-FR" smtClean="0"/>
              <a:t>Cliquez pour modifier les styles du texte du masque</a:t>
            </a:r>
          </a:p>
        </p:txBody>
      </p:sp>
      <p:sp>
        <p:nvSpPr>
          <p:cNvPr id="10" name="Text Placeholder 4"/>
          <p:cNvSpPr>
            <a:spLocks noGrp="1"/>
          </p:cNvSpPr>
          <p:nvPr>
            <p:ph type="body" sz="quarter" idx="18"/>
          </p:nvPr>
        </p:nvSpPr>
        <p:spPr>
          <a:xfrm>
            <a:off x="467547" y="1196975"/>
            <a:ext cx="4536503" cy="4176713"/>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marL="1143000" indent="-180000">
              <a:lnSpc>
                <a:spcPct val="113000"/>
              </a:lnSpc>
              <a:buClr>
                <a:schemeClr val="tx2"/>
              </a:buClr>
              <a:buFont typeface="Arial" pitchFamily="34" charset="0"/>
              <a:buChar char="•"/>
              <a:defRPr sz="2000"/>
            </a:lvl3pPr>
            <a:lvl4pPr marL="1600200" indent="-180000">
              <a:lnSpc>
                <a:spcPct val="113000"/>
              </a:lnSpc>
              <a:buClr>
                <a:schemeClr val="tx2"/>
              </a:buClr>
              <a:buFont typeface="Arial" pitchFamily="34" charset="0"/>
              <a:buChar char="•"/>
              <a:defRPr sz="2000"/>
            </a:lvl4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Tree>
    <p:extLst>
      <p:ext uri="{BB962C8B-B14F-4D97-AF65-F5344CB8AC3E}">
        <p14:creationId xmlns:p14="http://schemas.microsoft.com/office/powerpoint/2010/main" val="470894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0" y="3127375"/>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GB" sz="1800" smtClean="0">
                <a:solidFill>
                  <a:srgbClr val="004494"/>
                </a:solidFill>
              </a:rPr>
              <a:t>eit.europa.eu</a:t>
            </a:r>
          </a:p>
        </p:txBody>
      </p:sp>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l="12299" t="36630" r="14561" b="37143"/>
          <a:stretch>
            <a:fillRect/>
          </a:stretch>
        </p:blipFill>
        <p:spPr bwMode="auto">
          <a:xfrm>
            <a:off x="3208338" y="2276475"/>
            <a:ext cx="272732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4">
            <a:extLst>
              <a:ext uri="{28A0092B-C50C-407E-A947-70E740481C1C}">
                <a14:useLocalDpi xmlns:a14="http://schemas.microsoft.com/office/drawing/2010/main" val="0"/>
              </a:ext>
            </a:extLst>
          </a:blip>
          <a:srcRect l="20982" t="45641" r="17265" b="45755"/>
          <a:stretch>
            <a:fillRect/>
          </a:stretch>
        </p:blipFill>
        <p:spPr bwMode="auto">
          <a:xfrm>
            <a:off x="3568700" y="4495800"/>
            <a:ext cx="2006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123729" y="3785893"/>
            <a:ext cx="4906592" cy="368300"/>
          </a:xfrm>
          <a:prstGeom prst="rect">
            <a:avLst/>
          </a:prstGeom>
        </p:spPr>
        <p:txBody>
          <a:bodyPr/>
          <a:lstStyle>
            <a:lvl1pPr marL="0" indent="0" algn="ctr">
              <a:buNone/>
              <a:defRPr sz="2000">
                <a:solidFill>
                  <a:srgbClr val="004494"/>
                </a:solidFill>
              </a:defRPr>
            </a:lvl1pPr>
          </a:lstStyle>
          <a:p>
            <a:pPr lvl="0"/>
            <a:r>
              <a:rPr lang="fr-FR" smtClean="0"/>
              <a:t>Cliquez pour modifier les styles du texte du masque</a:t>
            </a:r>
          </a:p>
        </p:txBody>
      </p:sp>
    </p:spTree>
    <p:extLst>
      <p:ext uri="{BB962C8B-B14F-4D97-AF65-F5344CB8AC3E}">
        <p14:creationId xmlns:p14="http://schemas.microsoft.com/office/powerpoint/2010/main" val="734124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02">
    <p:spTree>
      <p:nvGrpSpPr>
        <p:cNvPr id="1" name=""/>
        <p:cNvGrpSpPr/>
        <p:nvPr/>
      </p:nvGrpSpPr>
      <p:grpSpPr>
        <a:xfrm>
          <a:off x="0" y="0"/>
          <a:ext cx="0" cy="0"/>
          <a:chOff x="0" y="0"/>
          <a:chExt cx="0" cy="0"/>
        </a:xfrm>
      </p:grpSpPr>
      <p:sp>
        <p:nvSpPr>
          <p:cNvPr id="5" name="Donut 10"/>
          <p:cNvSpPr/>
          <p:nvPr userDrawn="1"/>
        </p:nvSpPr>
        <p:spPr>
          <a:xfrm>
            <a:off x="4572000" y="936625"/>
            <a:ext cx="8424863" cy="8424863"/>
          </a:xfrm>
          <a:prstGeom prst="donut">
            <a:avLst>
              <a:gd name="adj" fmla="val 3102"/>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chemeClr val="tx1"/>
              </a:solidFill>
            </a:endParaRPr>
          </a:p>
        </p:txBody>
      </p:sp>
      <p:pic>
        <p:nvPicPr>
          <p:cNvPr id="6" name="Picture 2" descr="F:\Birmingham\MSU\Creative Services\DG EAC Framework jobs\EIT\2014 EIT re-brand\Templates\Powerpoint\Elements\EU Flag.png"/>
          <p:cNvPicPr>
            <a:picLocks noChangeAspect="1" noChangeArrowheads="1"/>
          </p:cNvPicPr>
          <p:nvPr userDrawn="1"/>
        </p:nvPicPr>
        <p:blipFill>
          <a:blip r:embed="rId2">
            <a:extLst>
              <a:ext uri="{28A0092B-C50C-407E-A947-70E740481C1C}">
                <a14:useLocalDpi xmlns:a14="http://schemas.microsoft.com/office/drawing/2010/main" val="0"/>
              </a:ext>
            </a:extLst>
          </a:blip>
          <a:srcRect l="20856" t="45465" r="17189" b="45555"/>
          <a:stretch>
            <a:fillRect/>
          </a:stretch>
        </p:blipFill>
        <p:spPr bwMode="auto">
          <a:xfrm>
            <a:off x="395288" y="6119813"/>
            <a:ext cx="19288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p:cNvPicPr>
            <a:picLocks noChangeAspect="1"/>
          </p:cNvPicPr>
          <p:nvPr userDrawn="1"/>
        </p:nvPicPr>
        <p:blipFill>
          <a:blip r:embed="rId3">
            <a:extLst>
              <a:ext uri="{28A0092B-C50C-407E-A947-70E740481C1C}">
                <a14:useLocalDpi xmlns:a14="http://schemas.microsoft.com/office/drawing/2010/main" val="0"/>
              </a:ext>
            </a:extLst>
          </a:blip>
          <a:srcRect l="14238" t="36758" r="12939" b="36758"/>
          <a:stretch>
            <a:fillRect/>
          </a:stretch>
        </p:blipFill>
        <p:spPr bwMode="auto">
          <a:xfrm>
            <a:off x="395288" y="395288"/>
            <a:ext cx="2690812"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4"/>
          <p:cNvSpPr>
            <a:spLocks noGrp="1"/>
          </p:cNvSpPr>
          <p:nvPr>
            <p:ph type="pic" sz="quarter" idx="10"/>
          </p:nvPr>
        </p:nvSpPr>
        <p:spPr>
          <a:xfrm>
            <a:off x="5100441" y="1464523"/>
            <a:ext cx="7368054" cy="7368055"/>
          </a:xfrm>
          <a:prstGeom prst="ellipse">
            <a:avLst/>
          </a:prstGeom>
        </p:spPr>
        <p:txBody>
          <a:bodyPr/>
          <a:lstStyle>
            <a:lvl1pPr marL="0" indent="0">
              <a:buNone/>
              <a:defRPr sz="1600"/>
            </a:lvl1pPr>
          </a:lstStyle>
          <a:p>
            <a:pPr lvl="0"/>
            <a:endParaRPr lang="en-GB" noProof="0" dirty="0"/>
          </a:p>
        </p:txBody>
      </p:sp>
      <p:sp>
        <p:nvSpPr>
          <p:cNvPr id="17" name="Text Placeholder 3"/>
          <p:cNvSpPr>
            <a:spLocks noGrp="1"/>
          </p:cNvSpPr>
          <p:nvPr>
            <p:ph type="body" sz="quarter" idx="13"/>
          </p:nvPr>
        </p:nvSpPr>
        <p:spPr>
          <a:xfrm>
            <a:off x="288000" y="4221088"/>
            <a:ext cx="3600400" cy="360040"/>
          </a:xfrm>
          <a:prstGeom prst="rect">
            <a:avLst/>
          </a:prstGeom>
        </p:spPr>
        <p:txBody>
          <a:bodyPr/>
          <a:lstStyle>
            <a:lvl1pPr marL="0" indent="0" algn="l">
              <a:spcBef>
                <a:spcPts val="0"/>
              </a:spcBef>
              <a:buNone/>
              <a:defRPr sz="1200" baseline="0">
                <a:solidFill>
                  <a:schemeClr val="bg1"/>
                </a:solidFill>
                <a:latin typeface="Calibri" pitchFamily="34" charset="0"/>
              </a:defRPr>
            </a:lvl1pPr>
          </a:lstStyle>
          <a:p>
            <a:pPr lvl="0"/>
            <a:r>
              <a:rPr lang="fr-FR" smtClean="0"/>
              <a:t>Cliquez pour modifier les styles du texte du masque</a:t>
            </a:r>
          </a:p>
        </p:txBody>
      </p:sp>
      <p:sp>
        <p:nvSpPr>
          <p:cNvPr id="18" name="Text Placeholder 9"/>
          <p:cNvSpPr>
            <a:spLocks noGrp="1"/>
          </p:cNvSpPr>
          <p:nvPr>
            <p:ph type="body" sz="quarter" idx="11"/>
          </p:nvPr>
        </p:nvSpPr>
        <p:spPr>
          <a:xfrm>
            <a:off x="270000" y="3501008"/>
            <a:ext cx="3528392" cy="504056"/>
          </a:xfrm>
          <a:prstGeom prst="rect">
            <a:avLst/>
          </a:prstGeom>
        </p:spPr>
        <p:txBody>
          <a:bodyPr/>
          <a:lstStyle>
            <a:lvl1pPr marL="0" indent="0">
              <a:buNone/>
              <a:defRPr sz="3000" baseline="0">
                <a:solidFill>
                  <a:schemeClr val="bg1"/>
                </a:solidFill>
              </a:defRPr>
            </a:lvl1pPr>
          </a:lstStyle>
          <a:p>
            <a:pPr lvl="0"/>
            <a:r>
              <a:rPr lang="fr-FR" smtClean="0"/>
              <a:t>Cliquez pour modifier les styles du texte du masque</a:t>
            </a:r>
          </a:p>
        </p:txBody>
      </p:sp>
    </p:spTree>
    <p:extLst>
      <p:ext uri="{BB962C8B-B14F-4D97-AF65-F5344CB8AC3E}">
        <p14:creationId xmlns:p14="http://schemas.microsoft.com/office/powerpoint/2010/main" val="28208184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cSld name="1_Titeldia">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688013"/>
            <a:ext cx="24114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35238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 Image Brea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a:lstStyle>
            <a:lvl1pPr marL="0" indent="0">
              <a:buNone/>
              <a:defRPr sz="1600"/>
            </a:lvl1pPr>
          </a:lstStyle>
          <a:p>
            <a:pPr lvl="0"/>
            <a:endParaRPr lang="en-GB" noProof="0" dirty="0"/>
          </a:p>
        </p:txBody>
      </p:sp>
    </p:spTree>
    <p:extLst>
      <p:ext uri="{BB962C8B-B14F-4D97-AF65-F5344CB8AC3E}">
        <p14:creationId xmlns:p14="http://schemas.microsoft.com/office/powerpoint/2010/main" val="13595981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cSld name="1_Titeldia">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688013"/>
            <a:ext cx="24114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88116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Blank Text Slide">
    <p:spTree>
      <p:nvGrpSpPr>
        <p:cNvPr id="1" name=""/>
        <p:cNvGrpSpPr/>
        <p:nvPr/>
      </p:nvGrpSpPr>
      <p:grpSpPr>
        <a:xfrm>
          <a:off x="0" y="0"/>
          <a:ext cx="0" cy="0"/>
          <a:chOff x="0" y="0"/>
          <a:chExt cx="0" cy="0"/>
        </a:xfrm>
      </p:grpSpPr>
      <p:sp>
        <p:nvSpPr>
          <p:cNvPr id="20" name="Rectangle 19"/>
          <p:cNvSpPr/>
          <p:nvPr userDrawn="1"/>
        </p:nvSpPr>
        <p:spPr>
          <a:xfrm>
            <a:off x="8480792" y="6467128"/>
            <a:ext cx="319319" cy="230832"/>
          </a:xfrm>
          <a:prstGeom prst="rect">
            <a:avLst/>
          </a:prstGeom>
        </p:spPr>
        <p:txBody>
          <a:bodyPr wrap="none">
            <a:spAutoFit/>
          </a:bodyPr>
          <a:lstStyle/>
          <a:p>
            <a:pPr algn="ctr"/>
            <a:fld id="{C2DE46A0-92A9-4CB6-B66D-C429D4C93DD8}" type="slidenum">
              <a:rPr lang="en-GB" sz="900" smtClean="0">
                <a:solidFill>
                  <a:schemeClr val="bg1"/>
                </a:solidFill>
                <a:latin typeface="Titillium" pitchFamily="50" charset="0"/>
              </a:rPr>
              <a:t>‹#›</a:t>
            </a:fld>
            <a:endParaRPr lang="en-GB" sz="900" dirty="0">
              <a:solidFill>
                <a:schemeClr val="bg1"/>
              </a:solidFill>
              <a:latin typeface="Titillium" pitchFamily="50"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0000" y="5688000"/>
            <a:ext cx="2411437" cy="648000"/>
          </a:xfrm>
          <a:prstGeom prst="rect">
            <a:avLst/>
          </a:prstGeom>
        </p:spPr>
      </p:pic>
      <p:pic>
        <p:nvPicPr>
          <p:cNvPr id="15" name="Picture 2"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5234" t="44539" r="10505" b="-1202"/>
          <a:stretch/>
        </p:blipFill>
        <p:spPr bwMode="auto">
          <a:xfrm>
            <a:off x="6609166" y="0"/>
            <a:ext cx="2534834" cy="151548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5" hasCustomPrompt="1"/>
          </p:nvPr>
        </p:nvSpPr>
        <p:spPr>
          <a:xfrm>
            <a:off x="467544" y="541719"/>
            <a:ext cx="5904681" cy="432048"/>
          </a:xfrm>
          <a:prstGeom prst="rect">
            <a:avLst/>
          </a:prstGeom>
        </p:spPr>
        <p:txBody>
          <a:bodyPr/>
          <a:lstStyle>
            <a:lvl1pPr marL="0" indent="0">
              <a:buNone/>
              <a:defRPr sz="3000">
                <a:solidFill>
                  <a:schemeClr val="tx2"/>
                </a:solidFill>
              </a:defRPr>
            </a:lvl1pPr>
          </a:lstStyle>
          <a:p>
            <a:pPr lvl="0"/>
            <a:r>
              <a:rPr lang="en-GB" dirty="0" smtClean="0"/>
              <a:t>Title</a:t>
            </a:r>
            <a:endParaRPr lang="en-GB" dirty="0"/>
          </a:p>
        </p:txBody>
      </p:sp>
      <p:sp>
        <p:nvSpPr>
          <p:cNvPr id="5" name="Text Placeholder 4"/>
          <p:cNvSpPr>
            <a:spLocks noGrp="1"/>
          </p:cNvSpPr>
          <p:nvPr>
            <p:ph type="body" sz="quarter" idx="16" hasCustomPrompt="1"/>
          </p:nvPr>
        </p:nvSpPr>
        <p:spPr>
          <a:xfrm>
            <a:off x="467544" y="1196975"/>
            <a:ext cx="5904681" cy="4176713"/>
          </a:xfrm>
          <a:prstGeom prst="rect">
            <a:avLst/>
          </a:prstGeom>
        </p:spPr>
        <p:txBody>
          <a:bodyPr/>
          <a:lstStyle>
            <a:lvl1pPr marL="0" indent="-180000">
              <a:lnSpc>
                <a:spcPct val="113000"/>
              </a:lnSpc>
              <a:spcBef>
                <a:spcPts val="0"/>
              </a:spcBef>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indent="-180000">
              <a:lnSpc>
                <a:spcPct val="113000"/>
              </a:lnSpc>
              <a:buClr>
                <a:schemeClr val="tx2"/>
              </a:buClr>
              <a:defRPr sz="2000" baseline="0"/>
            </a:lvl3pPr>
            <a:lvl4pPr marL="1600200" indent="-180000">
              <a:lnSpc>
                <a:spcPct val="113000"/>
              </a:lnSpc>
              <a:buClr>
                <a:schemeClr val="tx2"/>
              </a:buClr>
              <a:buFont typeface="Arial" pitchFamily="34" charset="0"/>
              <a:buChar char="•"/>
              <a:defRPr sz="2000"/>
            </a:lvl4pPr>
          </a:lstStyle>
          <a:p>
            <a:pPr lvl="0"/>
            <a:r>
              <a:rPr lang="en-GB" sz="2000" dirty="0" smtClean="0"/>
              <a:t>Text Here</a:t>
            </a:r>
          </a:p>
          <a:p>
            <a:pPr lvl="1"/>
            <a:r>
              <a:rPr lang="en-GB" sz="2000" dirty="0" smtClean="0"/>
              <a:t>Text Here</a:t>
            </a:r>
          </a:p>
          <a:p>
            <a:pPr lvl="2"/>
            <a:r>
              <a:rPr lang="en-GB" dirty="0" smtClean="0"/>
              <a:t>Text Here</a:t>
            </a:r>
          </a:p>
          <a:p>
            <a:pPr lvl="3"/>
            <a:r>
              <a:rPr lang="en-GB" dirty="0" smtClean="0"/>
              <a:t>Text Here</a:t>
            </a:r>
          </a:p>
          <a:p>
            <a:pPr lvl="2"/>
            <a:endParaRPr lang="en-GB" dirty="0"/>
          </a:p>
        </p:txBody>
      </p:sp>
    </p:spTree>
    <p:extLst>
      <p:ext uri="{BB962C8B-B14F-4D97-AF65-F5344CB8AC3E}">
        <p14:creationId xmlns:p14="http://schemas.microsoft.com/office/powerpoint/2010/main" val="209971164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ull Image Brea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a:lstStyle>
            <a:lvl1pPr marL="0" indent="0">
              <a:buNone/>
              <a:defRPr sz="1600"/>
            </a:lvl1pPr>
          </a:lstStyle>
          <a:p>
            <a:pPr lvl="0"/>
            <a:endParaRPr lang="en-GB" noProof="0" dirty="0"/>
          </a:p>
        </p:txBody>
      </p:sp>
    </p:spTree>
    <p:extLst>
      <p:ext uri="{BB962C8B-B14F-4D97-AF65-F5344CB8AC3E}">
        <p14:creationId xmlns:p14="http://schemas.microsoft.com/office/powerpoint/2010/main" val="35745631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cSld name="1_Titeldia">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688013"/>
            <a:ext cx="24114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79356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Blank Text Slide 02">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688013"/>
            <a:ext cx="24114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F:\Birmingham\MSU\Creative Services\DG EAC Framework jobs\EIT\2014 EIT re-brand\Brand elements examples\Mock-ups\Examples\Powerpoint Template\Old\Graphic_element.png"/>
          <p:cNvPicPr>
            <a:picLocks noChangeAspect="1" noChangeArrowheads="1"/>
          </p:cNvPicPr>
          <p:nvPr userDrawn="1"/>
        </p:nvPicPr>
        <p:blipFill>
          <a:blip r:embed="rId3">
            <a:extLst>
              <a:ext uri="{28A0092B-C50C-407E-A947-70E740481C1C}">
                <a14:useLocalDpi xmlns:a14="http://schemas.microsoft.com/office/drawing/2010/main" val="0"/>
              </a:ext>
            </a:extLst>
          </a:blip>
          <a:srcRect t="17638" r="38725"/>
          <a:stretch>
            <a:fillRect/>
          </a:stretch>
        </p:blipFill>
        <p:spPr bwMode="auto">
          <a:xfrm>
            <a:off x="7200900" y="0"/>
            <a:ext cx="19431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p:cNvSpPr>
            <a:spLocks noGrp="1"/>
          </p:cNvSpPr>
          <p:nvPr>
            <p:ph type="body" sz="quarter" idx="17"/>
          </p:nvPr>
        </p:nvSpPr>
        <p:spPr>
          <a:xfrm>
            <a:off x="467545" y="541719"/>
            <a:ext cx="6264695" cy="432048"/>
          </a:xfrm>
          <a:prstGeom prst="rect">
            <a:avLst/>
          </a:prstGeom>
        </p:spPr>
        <p:txBody>
          <a:bodyPr/>
          <a:lstStyle>
            <a:lvl1pPr marL="0" indent="0">
              <a:buNone/>
              <a:defRPr sz="3000">
                <a:solidFill>
                  <a:schemeClr val="bg2"/>
                </a:solidFill>
              </a:defRPr>
            </a:lvl1pPr>
          </a:lstStyle>
          <a:p>
            <a:pPr lvl="0"/>
            <a:r>
              <a:rPr lang="fr-FR" smtClean="0"/>
              <a:t>Cliquez pour modifier les styles du texte du masque</a:t>
            </a:r>
          </a:p>
        </p:txBody>
      </p:sp>
      <p:sp>
        <p:nvSpPr>
          <p:cNvPr id="8" name="Text Placeholder 4"/>
          <p:cNvSpPr>
            <a:spLocks noGrp="1"/>
          </p:cNvSpPr>
          <p:nvPr>
            <p:ph type="body" sz="quarter" idx="18"/>
          </p:nvPr>
        </p:nvSpPr>
        <p:spPr>
          <a:xfrm>
            <a:off x="467545" y="1196975"/>
            <a:ext cx="6246406" cy="4176713"/>
          </a:xfrm>
          <a:prstGeom prst="rect">
            <a:avLst/>
          </a:prstGeom>
        </p:spPr>
        <p:txBody>
          <a:bodyPr/>
          <a:lstStyle>
            <a:lvl1pPr marL="0" indent="-180000">
              <a:lnSpc>
                <a:spcPct val="113000"/>
              </a:lnSpc>
              <a:buClr>
                <a:schemeClr val="bg2"/>
              </a:buClr>
              <a:buFont typeface="Arial" pitchFamily="34" charset="0"/>
              <a:buChar char="•"/>
              <a:defRPr sz="2000">
                <a:solidFill>
                  <a:schemeClr val="tx1"/>
                </a:solidFill>
              </a:defRPr>
            </a:lvl1pPr>
            <a:lvl2pPr marL="648000" indent="-180000">
              <a:lnSpc>
                <a:spcPct val="113000"/>
              </a:lnSpc>
              <a:buClr>
                <a:schemeClr val="bg2"/>
              </a:buClr>
              <a:buFont typeface="Arial" pitchFamily="34" charset="0"/>
              <a:buChar char="•"/>
              <a:defRPr sz="2000"/>
            </a:lvl2pPr>
            <a:lvl3pPr indent="-180000">
              <a:lnSpc>
                <a:spcPct val="113000"/>
              </a:lnSpc>
              <a:buClr>
                <a:schemeClr val="bg2"/>
              </a:buClr>
              <a:defRPr sz="2000">
                <a:solidFill>
                  <a:schemeClr val="tx1"/>
                </a:solidFill>
              </a:defRPr>
            </a:lvl3pPr>
            <a:lvl4pPr marL="1600200" indent="-180000">
              <a:lnSpc>
                <a:spcPct val="113000"/>
              </a:lnSpc>
              <a:buClr>
                <a:schemeClr val="bg2"/>
              </a:buClr>
              <a:buFont typeface="Arial" pitchFamily="34" charset="0"/>
              <a:buChar char="•"/>
              <a:defRPr/>
            </a:lvl4pPr>
            <a:lvl5pPr marL="1828800" indent="0">
              <a:buNone/>
              <a:defRPr/>
            </a:lvl5pPr>
            <a:lvl6pPr marL="2286000" indent="0">
              <a:buNone/>
              <a:defRPr/>
            </a:lvl6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dirty="0"/>
          </a:p>
        </p:txBody>
      </p:sp>
    </p:spTree>
    <p:extLst>
      <p:ext uri="{BB962C8B-B14F-4D97-AF65-F5344CB8AC3E}">
        <p14:creationId xmlns:p14="http://schemas.microsoft.com/office/powerpoint/2010/main" val="33751219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 Chapter Break 03">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76B1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rgbClr val="FFFFFF"/>
              </a:solidFill>
            </a:endParaRPr>
          </a:p>
        </p:txBody>
      </p:sp>
      <p:pic>
        <p:nvPicPr>
          <p:cNvPr id="4" name="Picture 3" descr="F:\Birmingham\MSU\Creative Services\DG EAC Framework jobs\EIT\2014 EIT re-brand\Templates\Powerpoint\Elements\Graphic_element_WHITE.png"/>
          <p:cNvPicPr>
            <a:picLocks noChangeAspect="1" noChangeArrowheads="1"/>
          </p:cNvPicPr>
          <p:nvPr userDrawn="1"/>
        </p:nvPicPr>
        <p:blipFill>
          <a:blip r:embed="rId2">
            <a:extLst>
              <a:ext uri="{28A0092B-C50C-407E-A947-70E740481C1C}">
                <a14:useLocalDpi xmlns:a14="http://schemas.microsoft.com/office/drawing/2010/main" val="0"/>
              </a:ext>
            </a:extLst>
          </a:blip>
          <a:srcRect l="20416" t="33928" r="-1892" b="1302"/>
          <a:stretch>
            <a:fillRect/>
          </a:stretch>
        </p:blipFill>
        <p:spPr bwMode="auto">
          <a:xfrm>
            <a:off x="0" y="0"/>
            <a:ext cx="8629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userDrawn="1"/>
        </p:nvPicPr>
        <p:blipFill>
          <a:blip r:embed="rId3">
            <a:extLst>
              <a:ext uri="{28A0092B-C50C-407E-A947-70E740481C1C}">
                <a14:useLocalDpi xmlns:a14="http://schemas.microsoft.com/office/drawing/2010/main" val="0"/>
              </a:ext>
            </a:extLst>
          </a:blip>
          <a:srcRect l="14238" t="36758" r="12939" b="36758"/>
          <a:stretch>
            <a:fillRect/>
          </a:stretch>
        </p:blipFill>
        <p:spPr bwMode="auto">
          <a:xfrm>
            <a:off x="395288" y="388938"/>
            <a:ext cx="269081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269900" y="2652005"/>
            <a:ext cx="6462340" cy="63297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000">
                <a:solidFill>
                  <a:schemeClr val="bg1"/>
                </a:solidFill>
              </a:defRPr>
            </a:lvl1pPr>
          </a:lstStyle>
          <a:p>
            <a:pPr lvl="0"/>
            <a:r>
              <a:rPr lang="fr-FR" smtClean="0"/>
              <a:t>Cliquez pour modifier les styles du texte du masque</a:t>
            </a:r>
          </a:p>
        </p:txBody>
      </p:sp>
    </p:spTree>
    <p:extLst>
      <p:ext uri="{BB962C8B-B14F-4D97-AF65-F5344CB8AC3E}">
        <p14:creationId xmlns:p14="http://schemas.microsoft.com/office/powerpoint/2010/main" val="15241725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ull Image Brea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a:lstStyle>
            <a:lvl1pPr marL="0" indent="0">
              <a:buNone/>
              <a:defRPr sz="1600"/>
            </a:lvl1pPr>
          </a:lstStyle>
          <a:p>
            <a:pPr lvl="0"/>
            <a:endParaRPr lang="en-GB" noProof="0" dirty="0"/>
          </a:p>
        </p:txBody>
      </p:sp>
    </p:spTree>
    <p:extLst>
      <p:ext uri="{BB962C8B-B14F-4D97-AF65-F5344CB8AC3E}">
        <p14:creationId xmlns:p14="http://schemas.microsoft.com/office/powerpoint/2010/main" val="36309515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Blank Text Slide 02">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688013"/>
            <a:ext cx="24114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F:\Birmingham\MSU\Creative Services\DG EAC Framework jobs\EIT\2014 EIT re-brand\Brand elements examples\Mock-ups\Examples\Powerpoint Template\Old\Graphic_element.png"/>
          <p:cNvPicPr>
            <a:picLocks noChangeAspect="1" noChangeArrowheads="1"/>
          </p:cNvPicPr>
          <p:nvPr userDrawn="1"/>
        </p:nvPicPr>
        <p:blipFill>
          <a:blip r:embed="rId3">
            <a:extLst>
              <a:ext uri="{28A0092B-C50C-407E-A947-70E740481C1C}">
                <a14:useLocalDpi xmlns:a14="http://schemas.microsoft.com/office/drawing/2010/main" val="0"/>
              </a:ext>
            </a:extLst>
          </a:blip>
          <a:srcRect t="17638" r="38725"/>
          <a:stretch>
            <a:fillRect/>
          </a:stretch>
        </p:blipFill>
        <p:spPr bwMode="auto">
          <a:xfrm>
            <a:off x="7200900" y="0"/>
            <a:ext cx="19431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p:cNvSpPr>
            <a:spLocks noGrp="1"/>
          </p:cNvSpPr>
          <p:nvPr>
            <p:ph type="body" sz="quarter" idx="17"/>
          </p:nvPr>
        </p:nvSpPr>
        <p:spPr>
          <a:xfrm>
            <a:off x="467545" y="541719"/>
            <a:ext cx="6264695" cy="432048"/>
          </a:xfrm>
          <a:prstGeom prst="rect">
            <a:avLst/>
          </a:prstGeom>
        </p:spPr>
        <p:txBody>
          <a:bodyPr/>
          <a:lstStyle>
            <a:lvl1pPr marL="0" indent="0">
              <a:buNone/>
              <a:defRPr sz="3000">
                <a:solidFill>
                  <a:schemeClr val="bg2"/>
                </a:solidFill>
              </a:defRPr>
            </a:lvl1pPr>
          </a:lstStyle>
          <a:p>
            <a:pPr lvl="0"/>
            <a:r>
              <a:rPr lang="fr-FR" smtClean="0"/>
              <a:t>Cliquez pour modifier les styles du texte du masque</a:t>
            </a:r>
          </a:p>
        </p:txBody>
      </p:sp>
      <p:sp>
        <p:nvSpPr>
          <p:cNvPr id="8" name="Text Placeholder 4"/>
          <p:cNvSpPr>
            <a:spLocks noGrp="1"/>
          </p:cNvSpPr>
          <p:nvPr>
            <p:ph type="body" sz="quarter" idx="18"/>
          </p:nvPr>
        </p:nvSpPr>
        <p:spPr>
          <a:xfrm>
            <a:off x="467545" y="1196975"/>
            <a:ext cx="6246406" cy="4176713"/>
          </a:xfrm>
          <a:prstGeom prst="rect">
            <a:avLst/>
          </a:prstGeom>
        </p:spPr>
        <p:txBody>
          <a:bodyPr/>
          <a:lstStyle>
            <a:lvl1pPr marL="0" indent="-180000">
              <a:lnSpc>
                <a:spcPct val="113000"/>
              </a:lnSpc>
              <a:buClr>
                <a:schemeClr val="bg2"/>
              </a:buClr>
              <a:buFont typeface="Arial" pitchFamily="34" charset="0"/>
              <a:buChar char="•"/>
              <a:defRPr sz="2000">
                <a:solidFill>
                  <a:schemeClr val="tx1"/>
                </a:solidFill>
              </a:defRPr>
            </a:lvl1pPr>
            <a:lvl2pPr marL="648000" indent="-180000">
              <a:lnSpc>
                <a:spcPct val="113000"/>
              </a:lnSpc>
              <a:buClr>
                <a:schemeClr val="bg2"/>
              </a:buClr>
              <a:buFont typeface="Arial" pitchFamily="34" charset="0"/>
              <a:buChar char="•"/>
              <a:defRPr sz="2000"/>
            </a:lvl2pPr>
            <a:lvl3pPr indent="-180000">
              <a:lnSpc>
                <a:spcPct val="113000"/>
              </a:lnSpc>
              <a:buClr>
                <a:schemeClr val="bg2"/>
              </a:buClr>
              <a:defRPr sz="2000">
                <a:solidFill>
                  <a:schemeClr val="tx1"/>
                </a:solidFill>
              </a:defRPr>
            </a:lvl3pPr>
            <a:lvl4pPr marL="1600200" indent="-180000">
              <a:lnSpc>
                <a:spcPct val="113000"/>
              </a:lnSpc>
              <a:buClr>
                <a:schemeClr val="bg2"/>
              </a:buClr>
              <a:buFont typeface="Arial" pitchFamily="34" charset="0"/>
              <a:buChar char="•"/>
              <a:defRPr/>
            </a:lvl4pPr>
            <a:lvl5pPr marL="1828800" indent="0">
              <a:buNone/>
              <a:defRPr/>
            </a:lvl5pPr>
            <a:lvl6pPr marL="2286000" indent="0">
              <a:buNone/>
              <a:defRPr/>
            </a:lvl6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dirty="0"/>
          </a:p>
        </p:txBody>
      </p:sp>
    </p:spTree>
    <p:extLst>
      <p:ext uri="{BB962C8B-B14F-4D97-AF65-F5344CB8AC3E}">
        <p14:creationId xmlns:p14="http://schemas.microsoft.com/office/powerpoint/2010/main" val="820525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03">
    <p:spTree>
      <p:nvGrpSpPr>
        <p:cNvPr id="1" name=""/>
        <p:cNvGrpSpPr/>
        <p:nvPr/>
      </p:nvGrpSpPr>
      <p:grpSpPr>
        <a:xfrm>
          <a:off x="0" y="0"/>
          <a:ext cx="0" cy="0"/>
          <a:chOff x="0" y="0"/>
          <a:chExt cx="0" cy="0"/>
        </a:xfrm>
      </p:grpSpPr>
      <p:sp>
        <p:nvSpPr>
          <p:cNvPr id="5" name="Donut 13"/>
          <p:cNvSpPr/>
          <p:nvPr userDrawn="1"/>
        </p:nvSpPr>
        <p:spPr>
          <a:xfrm>
            <a:off x="-1404938" y="1700213"/>
            <a:ext cx="6508751" cy="6508750"/>
          </a:xfrm>
          <a:prstGeom prst="donut">
            <a:avLst>
              <a:gd name="adj" fmla="val 3102"/>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chemeClr val="tx1"/>
              </a:solidFill>
            </a:endParaRPr>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rcRect l="19324" t="45557" r="19305" b="45514"/>
          <a:stretch>
            <a:fillRect/>
          </a:stretch>
        </p:blipFill>
        <p:spPr bwMode="auto">
          <a:xfrm>
            <a:off x="6835775" y="658813"/>
            <a:ext cx="1920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userDrawn="1"/>
        </p:nvPicPr>
        <p:blipFill>
          <a:blip r:embed="rId3">
            <a:extLst>
              <a:ext uri="{28A0092B-C50C-407E-A947-70E740481C1C}">
                <a14:useLocalDpi xmlns:a14="http://schemas.microsoft.com/office/drawing/2010/main" val="0"/>
              </a:ext>
            </a:extLst>
          </a:blip>
          <a:srcRect l="14238" t="36758" r="12939" b="36758"/>
          <a:stretch>
            <a:fillRect/>
          </a:stretch>
        </p:blipFill>
        <p:spPr bwMode="auto">
          <a:xfrm>
            <a:off x="395288" y="395288"/>
            <a:ext cx="2690812"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p:cNvSpPr>
            <a:spLocks noGrp="1"/>
          </p:cNvSpPr>
          <p:nvPr>
            <p:ph type="pic" sz="quarter" idx="10"/>
          </p:nvPr>
        </p:nvSpPr>
        <p:spPr>
          <a:xfrm>
            <a:off x="-996455" y="2109017"/>
            <a:ext cx="5691664" cy="5691664"/>
          </a:xfrm>
          <a:prstGeom prst="ellipse">
            <a:avLst/>
          </a:prstGeom>
        </p:spPr>
        <p:txBody>
          <a:bodyPr/>
          <a:lstStyle>
            <a:lvl1pPr marL="0" indent="0">
              <a:buNone/>
              <a:defRPr sz="1600"/>
            </a:lvl1pPr>
          </a:lstStyle>
          <a:p>
            <a:pPr lvl="0"/>
            <a:endParaRPr lang="en-GB" noProof="0" dirty="0"/>
          </a:p>
        </p:txBody>
      </p:sp>
      <p:sp>
        <p:nvSpPr>
          <p:cNvPr id="15" name="Text Placeholder 3"/>
          <p:cNvSpPr>
            <a:spLocks noGrp="1"/>
          </p:cNvSpPr>
          <p:nvPr>
            <p:ph type="body" sz="quarter" idx="14"/>
          </p:nvPr>
        </p:nvSpPr>
        <p:spPr>
          <a:xfrm>
            <a:off x="5246292" y="4869160"/>
            <a:ext cx="3600400" cy="360040"/>
          </a:xfrm>
          <a:prstGeom prst="rect">
            <a:avLst/>
          </a:prstGeom>
        </p:spPr>
        <p:txBody>
          <a:bodyPr/>
          <a:lstStyle>
            <a:lvl1pPr marL="0" indent="0" algn="l">
              <a:spcBef>
                <a:spcPts val="0"/>
              </a:spcBef>
              <a:buNone/>
              <a:defRPr sz="1200" baseline="0">
                <a:solidFill>
                  <a:schemeClr val="bg1"/>
                </a:solidFill>
                <a:latin typeface="Calibri" pitchFamily="34" charset="0"/>
              </a:defRPr>
            </a:lvl1pPr>
          </a:lstStyle>
          <a:p>
            <a:pPr lvl="0"/>
            <a:r>
              <a:rPr lang="fr-FR" smtClean="0"/>
              <a:t>Cliquez pour modifier les styles du texte du masque</a:t>
            </a:r>
          </a:p>
        </p:txBody>
      </p:sp>
      <p:sp>
        <p:nvSpPr>
          <p:cNvPr id="16" name="Text Placeholder 9"/>
          <p:cNvSpPr>
            <a:spLocks noGrp="1"/>
          </p:cNvSpPr>
          <p:nvPr>
            <p:ph type="body" sz="quarter" idx="15"/>
          </p:nvPr>
        </p:nvSpPr>
        <p:spPr>
          <a:xfrm>
            <a:off x="5228292" y="4149080"/>
            <a:ext cx="3528392" cy="504056"/>
          </a:xfrm>
          <a:prstGeom prst="rect">
            <a:avLst/>
          </a:prstGeom>
        </p:spPr>
        <p:txBody>
          <a:bodyPr/>
          <a:lstStyle>
            <a:lvl1pPr marL="0" indent="0">
              <a:buNone/>
              <a:defRPr sz="3000" baseline="0">
                <a:solidFill>
                  <a:schemeClr val="bg1"/>
                </a:solidFill>
              </a:defRPr>
            </a:lvl1pPr>
          </a:lstStyle>
          <a:p>
            <a:pPr lvl="0"/>
            <a:r>
              <a:rPr lang="fr-FR" smtClean="0"/>
              <a:t>Cliquez pour modifier les styles du texte du masque</a:t>
            </a:r>
          </a:p>
        </p:txBody>
      </p:sp>
    </p:spTree>
    <p:extLst>
      <p:ext uri="{BB962C8B-B14F-4D97-AF65-F5344CB8AC3E}">
        <p14:creationId xmlns:p14="http://schemas.microsoft.com/office/powerpoint/2010/main" val="1358991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 Chapter Break 03">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76B1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rgbClr val="FFFFFF"/>
              </a:solidFill>
            </a:endParaRPr>
          </a:p>
        </p:txBody>
      </p:sp>
      <p:pic>
        <p:nvPicPr>
          <p:cNvPr id="4" name="Picture 3" descr="F:\Birmingham\MSU\Creative Services\DG EAC Framework jobs\EIT\2014 EIT re-brand\Templates\Powerpoint\Elements\Graphic_element_WHITE.png"/>
          <p:cNvPicPr>
            <a:picLocks noChangeAspect="1" noChangeArrowheads="1"/>
          </p:cNvPicPr>
          <p:nvPr userDrawn="1"/>
        </p:nvPicPr>
        <p:blipFill>
          <a:blip r:embed="rId2">
            <a:extLst>
              <a:ext uri="{28A0092B-C50C-407E-A947-70E740481C1C}">
                <a14:useLocalDpi xmlns:a14="http://schemas.microsoft.com/office/drawing/2010/main" val="0"/>
              </a:ext>
            </a:extLst>
          </a:blip>
          <a:srcRect l="20416" t="33928" r="-1892" b="1302"/>
          <a:stretch>
            <a:fillRect/>
          </a:stretch>
        </p:blipFill>
        <p:spPr bwMode="auto">
          <a:xfrm>
            <a:off x="0" y="0"/>
            <a:ext cx="8629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userDrawn="1"/>
        </p:nvPicPr>
        <p:blipFill>
          <a:blip r:embed="rId3">
            <a:extLst>
              <a:ext uri="{28A0092B-C50C-407E-A947-70E740481C1C}">
                <a14:useLocalDpi xmlns:a14="http://schemas.microsoft.com/office/drawing/2010/main" val="0"/>
              </a:ext>
            </a:extLst>
          </a:blip>
          <a:srcRect l="14238" t="36758" r="12939" b="36758"/>
          <a:stretch>
            <a:fillRect/>
          </a:stretch>
        </p:blipFill>
        <p:spPr bwMode="auto">
          <a:xfrm>
            <a:off x="395288" y="388938"/>
            <a:ext cx="269081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269900" y="2652005"/>
            <a:ext cx="6462340" cy="63297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3000">
                <a:solidFill>
                  <a:schemeClr val="bg1"/>
                </a:solidFill>
              </a:defRPr>
            </a:lvl1pPr>
          </a:lstStyle>
          <a:p>
            <a:pPr lvl="0"/>
            <a:r>
              <a:rPr lang="fr-FR" smtClean="0"/>
              <a:t>Cliquez pour modifier les styles du texte du masque</a:t>
            </a:r>
          </a:p>
        </p:txBody>
      </p:sp>
    </p:spTree>
    <p:extLst>
      <p:ext uri="{BB962C8B-B14F-4D97-AF65-F5344CB8AC3E}">
        <p14:creationId xmlns:p14="http://schemas.microsoft.com/office/powerpoint/2010/main" val="20198499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ull Image Brea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a:lstStyle>
            <a:lvl1pPr marL="0" indent="0">
              <a:buNone/>
              <a:defRPr sz="1600"/>
            </a:lvl1pPr>
          </a:lstStyle>
          <a:p>
            <a:pPr lvl="0"/>
            <a:endParaRPr lang="en-GB" noProof="0" dirty="0"/>
          </a:p>
        </p:txBody>
      </p:sp>
    </p:spTree>
    <p:extLst>
      <p:ext uri="{BB962C8B-B14F-4D97-AF65-F5344CB8AC3E}">
        <p14:creationId xmlns:p14="http://schemas.microsoft.com/office/powerpoint/2010/main" val="38702960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cSld name="1_Titeldia">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688013"/>
            <a:ext cx="24114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997093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ull Image Brea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a:lstStyle>
            <a:lvl1pPr marL="0" indent="0">
              <a:buNone/>
              <a:defRPr sz="1600"/>
            </a:lvl1pPr>
          </a:lstStyle>
          <a:p>
            <a:pPr lvl="0"/>
            <a:endParaRPr lang="en-GB" noProof="0" dirty="0"/>
          </a:p>
        </p:txBody>
      </p:sp>
    </p:spTree>
    <p:extLst>
      <p:ext uri="{BB962C8B-B14F-4D97-AF65-F5344CB8AC3E}">
        <p14:creationId xmlns:p14="http://schemas.microsoft.com/office/powerpoint/2010/main" val="3398085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01">
    <p:spTree>
      <p:nvGrpSpPr>
        <p:cNvPr id="1" name=""/>
        <p:cNvGrpSpPr/>
        <p:nvPr/>
      </p:nvGrpSpPr>
      <p:grpSpPr>
        <a:xfrm>
          <a:off x="0" y="0"/>
          <a:ext cx="0" cy="0"/>
          <a:chOff x="0" y="0"/>
          <a:chExt cx="0" cy="0"/>
        </a:xfrm>
      </p:grpSpPr>
      <p:sp>
        <p:nvSpPr>
          <p:cNvPr id="5" name="Donut 12"/>
          <p:cNvSpPr/>
          <p:nvPr userDrawn="1"/>
        </p:nvSpPr>
        <p:spPr>
          <a:xfrm>
            <a:off x="3492500" y="-1684338"/>
            <a:ext cx="6911975" cy="6911976"/>
          </a:xfrm>
          <a:prstGeom prst="donut">
            <a:avLst>
              <a:gd name="adj" fmla="val 3102"/>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chemeClr val="tx1"/>
              </a:solidFill>
            </a:endParaRPr>
          </a:p>
        </p:txBody>
      </p:sp>
      <p:pic>
        <p:nvPicPr>
          <p:cNvPr id="6" name="Picture 2" descr="F:\Birmingham\MSU\Creative Services\DG EAC Framework jobs\EIT\2014 EIT re-brand\Templates\Powerpoint\Elements\EU Flag.png"/>
          <p:cNvPicPr>
            <a:picLocks noChangeAspect="1" noChangeArrowheads="1"/>
          </p:cNvPicPr>
          <p:nvPr userDrawn="1"/>
        </p:nvPicPr>
        <p:blipFill>
          <a:blip r:embed="rId2">
            <a:extLst>
              <a:ext uri="{28A0092B-C50C-407E-A947-70E740481C1C}">
                <a14:useLocalDpi xmlns:a14="http://schemas.microsoft.com/office/drawing/2010/main" val="0"/>
              </a:ext>
            </a:extLst>
          </a:blip>
          <a:srcRect l="20856" t="45465" r="17189" b="45555"/>
          <a:stretch>
            <a:fillRect/>
          </a:stretch>
        </p:blipFill>
        <p:spPr bwMode="auto">
          <a:xfrm>
            <a:off x="395288" y="6119813"/>
            <a:ext cx="19288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p:cNvPicPr>
            <a:picLocks noChangeAspect="1"/>
          </p:cNvPicPr>
          <p:nvPr userDrawn="1"/>
        </p:nvPicPr>
        <p:blipFill>
          <a:blip r:embed="rId3">
            <a:extLst>
              <a:ext uri="{28A0092B-C50C-407E-A947-70E740481C1C}">
                <a14:useLocalDpi xmlns:a14="http://schemas.microsoft.com/office/drawing/2010/main" val="0"/>
              </a:ext>
            </a:extLst>
          </a:blip>
          <a:srcRect l="14238" t="36758" r="12939" b="36758"/>
          <a:stretch>
            <a:fillRect/>
          </a:stretch>
        </p:blipFill>
        <p:spPr bwMode="auto">
          <a:xfrm>
            <a:off x="395288" y="395288"/>
            <a:ext cx="2690812"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4"/>
          <p:cNvSpPr>
            <a:spLocks noGrp="1"/>
          </p:cNvSpPr>
          <p:nvPr>
            <p:ph type="pic" sz="quarter" idx="10"/>
          </p:nvPr>
        </p:nvSpPr>
        <p:spPr>
          <a:xfrm>
            <a:off x="3925474" y="-1251518"/>
            <a:ext cx="6045583" cy="6045583"/>
          </a:xfrm>
          <a:prstGeom prst="ellipse">
            <a:avLst/>
          </a:prstGeom>
        </p:spPr>
        <p:txBody>
          <a:bodyPr/>
          <a:lstStyle>
            <a:lvl1pPr marL="0" indent="0">
              <a:buNone/>
              <a:defRPr sz="1600"/>
            </a:lvl1pPr>
          </a:lstStyle>
          <a:p>
            <a:pPr lvl="0"/>
            <a:endParaRPr lang="en-GB" noProof="0" dirty="0"/>
          </a:p>
        </p:txBody>
      </p:sp>
      <p:sp>
        <p:nvSpPr>
          <p:cNvPr id="18" name="Text Placeholder 9"/>
          <p:cNvSpPr>
            <a:spLocks noGrp="1"/>
          </p:cNvSpPr>
          <p:nvPr>
            <p:ph type="body" sz="quarter" idx="11"/>
          </p:nvPr>
        </p:nvSpPr>
        <p:spPr>
          <a:xfrm>
            <a:off x="270000" y="4149080"/>
            <a:ext cx="3528392" cy="504056"/>
          </a:xfrm>
          <a:prstGeom prst="rect">
            <a:avLst/>
          </a:prstGeom>
        </p:spPr>
        <p:txBody>
          <a:bodyPr/>
          <a:lstStyle>
            <a:lvl1pPr marL="0" indent="0">
              <a:buNone/>
              <a:defRPr sz="3000" baseline="0">
                <a:solidFill>
                  <a:schemeClr val="bg1"/>
                </a:solidFill>
              </a:defRPr>
            </a:lvl1pPr>
          </a:lstStyle>
          <a:p>
            <a:pPr lvl="0"/>
            <a:r>
              <a:rPr lang="fr-FR" smtClean="0"/>
              <a:t>Cliquez pour modifier les styles du texte du masque</a:t>
            </a:r>
          </a:p>
        </p:txBody>
      </p:sp>
      <p:sp>
        <p:nvSpPr>
          <p:cNvPr id="8" name="Text Placeholder 3"/>
          <p:cNvSpPr>
            <a:spLocks noGrp="1"/>
          </p:cNvSpPr>
          <p:nvPr>
            <p:ph type="body" sz="quarter" idx="13"/>
          </p:nvPr>
        </p:nvSpPr>
        <p:spPr>
          <a:xfrm>
            <a:off x="3851920" y="6131808"/>
            <a:ext cx="4824536" cy="360040"/>
          </a:xfrm>
          <a:prstGeom prst="rect">
            <a:avLst/>
          </a:prstGeom>
        </p:spPr>
        <p:txBody>
          <a:bodyPr/>
          <a:lstStyle>
            <a:lvl1pPr marL="0" indent="0" algn="r">
              <a:spcBef>
                <a:spcPts val="0"/>
              </a:spcBef>
              <a:buNone/>
              <a:defRPr sz="1200" baseline="0">
                <a:solidFill>
                  <a:schemeClr val="bg1"/>
                </a:solidFill>
                <a:latin typeface="Calibri" pitchFamily="34" charset="0"/>
              </a:defRPr>
            </a:lvl1pPr>
          </a:lstStyle>
          <a:p>
            <a:pPr lvl="0"/>
            <a:r>
              <a:rPr lang="fr-FR" smtClean="0"/>
              <a:t>Cliquez pour modifier les styles du texte du masque</a:t>
            </a:r>
          </a:p>
        </p:txBody>
      </p:sp>
    </p:spTree>
    <p:extLst>
      <p:ext uri="{BB962C8B-B14F-4D97-AF65-F5344CB8AC3E}">
        <p14:creationId xmlns:p14="http://schemas.microsoft.com/office/powerpoint/2010/main" val="632230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02">
    <p:spTree>
      <p:nvGrpSpPr>
        <p:cNvPr id="1" name=""/>
        <p:cNvGrpSpPr/>
        <p:nvPr/>
      </p:nvGrpSpPr>
      <p:grpSpPr>
        <a:xfrm>
          <a:off x="0" y="0"/>
          <a:ext cx="0" cy="0"/>
          <a:chOff x="0" y="0"/>
          <a:chExt cx="0" cy="0"/>
        </a:xfrm>
      </p:grpSpPr>
      <p:sp>
        <p:nvSpPr>
          <p:cNvPr id="5" name="Donut 10"/>
          <p:cNvSpPr/>
          <p:nvPr userDrawn="1"/>
        </p:nvSpPr>
        <p:spPr>
          <a:xfrm>
            <a:off x="4572000" y="936625"/>
            <a:ext cx="8424863" cy="8424863"/>
          </a:xfrm>
          <a:prstGeom prst="donut">
            <a:avLst>
              <a:gd name="adj" fmla="val 3102"/>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chemeClr val="tx1"/>
              </a:solidFill>
            </a:endParaRPr>
          </a:p>
        </p:txBody>
      </p:sp>
      <p:pic>
        <p:nvPicPr>
          <p:cNvPr id="6" name="Picture 2" descr="F:\Birmingham\MSU\Creative Services\DG EAC Framework jobs\EIT\2014 EIT re-brand\Templates\Powerpoint\Elements\EU Flag.png"/>
          <p:cNvPicPr>
            <a:picLocks noChangeAspect="1" noChangeArrowheads="1"/>
          </p:cNvPicPr>
          <p:nvPr userDrawn="1"/>
        </p:nvPicPr>
        <p:blipFill>
          <a:blip r:embed="rId2">
            <a:extLst>
              <a:ext uri="{28A0092B-C50C-407E-A947-70E740481C1C}">
                <a14:useLocalDpi xmlns:a14="http://schemas.microsoft.com/office/drawing/2010/main" val="0"/>
              </a:ext>
            </a:extLst>
          </a:blip>
          <a:srcRect l="20856" t="45465" r="17189" b="45555"/>
          <a:stretch>
            <a:fillRect/>
          </a:stretch>
        </p:blipFill>
        <p:spPr bwMode="auto">
          <a:xfrm>
            <a:off x="395288" y="6119813"/>
            <a:ext cx="19288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p:cNvPicPr>
            <a:picLocks noChangeAspect="1"/>
          </p:cNvPicPr>
          <p:nvPr userDrawn="1"/>
        </p:nvPicPr>
        <p:blipFill>
          <a:blip r:embed="rId3">
            <a:extLst>
              <a:ext uri="{28A0092B-C50C-407E-A947-70E740481C1C}">
                <a14:useLocalDpi xmlns:a14="http://schemas.microsoft.com/office/drawing/2010/main" val="0"/>
              </a:ext>
            </a:extLst>
          </a:blip>
          <a:srcRect l="14238" t="36758" r="12939" b="36758"/>
          <a:stretch>
            <a:fillRect/>
          </a:stretch>
        </p:blipFill>
        <p:spPr bwMode="auto">
          <a:xfrm>
            <a:off x="395288" y="395288"/>
            <a:ext cx="2690812"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4"/>
          <p:cNvSpPr>
            <a:spLocks noGrp="1"/>
          </p:cNvSpPr>
          <p:nvPr>
            <p:ph type="pic" sz="quarter" idx="10"/>
          </p:nvPr>
        </p:nvSpPr>
        <p:spPr>
          <a:xfrm>
            <a:off x="5100441" y="1464523"/>
            <a:ext cx="7368054" cy="7368055"/>
          </a:xfrm>
          <a:prstGeom prst="ellipse">
            <a:avLst/>
          </a:prstGeom>
        </p:spPr>
        <p:txBody>
          <a:bodyPr/>
          <a:lstStyle>
            <a:lvl1pPr marL="0" indent="0">
              <a:buNone/>
              <a:defRPr sz="1600"/>
            </a:lvl1pPr>
          </a:lstStyle>
          <a:p>
            <a:pPr lvl="0"/>
            <a:endParaRPr lang="en-GB" noProof="0" dirty="0"/>
          </a:p>
        </p:txBody>
      </p:sp>
      <p:sp>
        <p:nvSpPr>
          <p:cNvPr id="18" name="Text Placeholder 3"/>
          <p:cNvSpPr>
            <a:spLocks noGrp="1"/>
          </p:cNvSpPr>
          <p:nvPr>
            <p:ph type="body" sz="quarter" idx="13"/>
          </p:nvPr>
        </p:nvSpPr>
        <p:spPr>
          <a:xfrm>
            <a:off x="288000" y="4221088"/>
            <a:ext cx="3600400" cy="360040"/>
          </a:xfrm>
          <a:prstGeom prst="rect">
            <a:avLst/>
          </a:prstGeom>
        </p:spPr>
        <p:txBody>
          <a:bodyPr/>
          <a:lstStyle>
            <a:lvl1pPr marL="0" indent="0" algn="l">
              <a:spcBef>
                <a:spcPts val="0"/>
              </a:spcBef>
              <a:buNone/>
              <a:defRPr sz="1200" baseline="0">
                <a:solidFill>
                  <a:schemeClr val="bg1"/>
                </a:solidFill>
                <a:latin typeface="Calibri" pitchFamily="34" charset="0"/>
              </a:defRPr>
            </a:lvl1pPr>
          </a:lstStyle>
          <a:p>
            <a:pPr lvl="0"/>
            <a:r>
              <a:rPr lang="fr-FR" smtClean="0"/>
              <a:t>Cliquez pour modifier les styles du texte du masque</a:t>
            </a:r>
          </a:p>
        </p:txBody>
      </p:sp>
      <p:sp>
        <p:nvSpPr>
          <p:cNvPr id="19" name="Text Placeholder 9"/>
          <p:cNvSpPr>
            <a:spLocks noGrp="1"/>
          </p:cNvSpPr>
          <p:nvPr>
            <p:ph type="body" sz="quarter" idx="11"/>
          </p:nvPr>
        </p:nvSpPr>
        <p:spPr>
          <a:xfrm>
            <a:off x="270000" y="3501008"/>
            <a:ext cx="3528392" cy="504056"/>
          </a:xfrm>
          <a:prstGeom prst="rect">
            <a:avLst/>
          </a:prstGeom>
        </p:spPr>
        <p:txBody>
          <a:bodyPr/>
          <a:lstStyle>
            <a:lvl1pPr marL="0" indent="0">
              <a:buNone/>
              <a:defRPr sz="3000" baseline="0">
                <a:solidFill>
                  <a:schemeClr val="bg1"/>
                </a:solidFill>
              </a:defRPr>
            </a:lvl1pPr>
          </a:lstStyle>
          <a:p>
            <a:pPr lvl="0"/>
            <a:r>
              <a:rPr lang="fr-FR" smtClean="0"/>
              <a:t>Cliquez pour modifier les styles du texte du masque</a:t>
            </a:r>
          </a:p>
        </p:txBody>
      </p:sp>
    </p:spTree>
    <p:extLst>
      <p:ext uri="{BB962C8B-B14F-4D97-AF65-F5344CB8AC3E}">
        <p14:creationId xmlns:p14="http://schemas.microsoft.com/office/powerpoint/2010/main" val="2502121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03">
    <p:spTree>
      <p:nvGrpSpPr>
        <p:cNvPr id="1" name=""/>
        <p:cNvGrpSpPr/>
        <p:nvPr/>
      </p:nvGrpSpPr>
      <p:grpSpPr>
        <a:xfrm>
          <a:off x="0" y="0"/>
          <a:ext cx="0" cy="0"/>
          <a:chOff x="0" y="0"/>
          <a:chExt cx="0" cy="0"/>
        </a:xfrm>
      </p:grpSpPr>
      <p:sp>
        <p:nvSpPr>
          <p:cNvPr id="5" name="Donut 8"/>
          <p:cNvSpPr/>
          <p:nvPr userDrawn="1"/>
        </p:nvSpPr>
        <p:spPr>
          <a:xfrm>
            <a:off x="-1404938" y="1700213"/>
            <a:ext cx="6508751" cy="6508750"/>
          </a:xfrm>
          <a:prstGeom prst="donut">
            <a:avLst>
              <a:gd name="adj" fmla="val 3102"/>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chemeClr val="tx1"/>
              </a:solidFill>
            </a:endParaRPr>
          </a:p>
        </p:txBody>
      </p:sp>
      <p:pic>
        <p:nvPicPr>
          <p:cNvPr id="6" name="Picture 9"/>
          <p:cNvPicPr>
            <a:picLocks noChangeAspect="1"/>
          </p:cNvPicPr>
          <p:nvPr userDrawn="1"/>
        </p:nvPicPr>
        <p:blipFill>
          <a:blip r:embed="rId2">
            <a:extLst>
              <a:ext uri="{28A0092B-C50C-407E-A947-70E740481C1C}">
                <a14:useLocalDpi xmlns:a14="http://schemas.microsoft.com/office/drawing/2010/main" val="0"/>
              </a:ext>
            </a:extLst>
          </a:blip>
          <a:srcRect l="14238" t="36758" r="12939" b="36758"/>
          <a:stretch>
            <a:fillRect/>
          </a:stretch>
        </p:blipFill>
        <p:spPr bwMode="auto">
          <a:xfrm>
            <a:off x="395288" y="395288"/>
            <a:ext cx="2690812"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p:cNvPicPr>
          <p:nvPr userDrawn="1"/>
        </p:nvPicPr>
        <p:blipFill>
          <a:blip r:embed="rId3">
            <a:extLst>
              <a:ext uri="{28A0092B-C50C-407E-A947-70E740481C1C}">
                <a14:useLocalDpi xmlns:a14="http://schemas.microsoft.com/office/drawing/2010/main" val="0"/>
              </a:ext>
            </a:extLst>
          </a:blip>
          <a:srcRect l="19324" t="45557" r="19305" b="45514"/>
          <a:stretch>
            <a:fillRect/>
          </a:stretch>
        </p:blipFill>
        <p:spPr bwMode="auto">
          <a:xfrm>
            <a:off x="6835775" y="658813"/>
            <a:ext cx="1920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4"/>
          <p:cNvSpPr>
            <a:spLocks noGrp="1"/>
          </p:cNvSpPr>
          <p:nvPr>
            <p:ph type="pic" sz="quarter" idx="10"/>
          </p:nvPr>
        </p:nvSpPr>
        <p:spPr>
          <a:xfrm>
            <a:off x="-996455" y="2109017"/>
            <a:ext cx="5691664" cy="5691664"/>
          </a:xfrm>
          <a:prstGeom prst="ellipse">
            <a:avLst/>
          </a:prstGeom>
        </p:spPr>
        <p:txBody>
          <a:bodyPr/>
          <a:lstStyle>
            <a:lvl1pPr marL="0" indent="0">
              <a:buNone/>
              <a:defRPr sz="1600"/>
            </a:lvl1pPr>
          </a:lstStyle>
          <a:p>
            <a:pPr lvl="0"/>
            <a:endParaRPr lang="en-GB" noProof="0" dirty="0"/>
          </a:p>
        </p:txBody>
      </p:sp>
      <p:sp>
        <p:nvSpPr>
          <p:cNvPr id="15" name="Text Placeholder 3"/>
          <p:cNvSpPr>
            <a:spLocks noGrp="1"/>
          </p:cNvSpPr>
          <p:nvPr>
            <p:ph type="body" sz="quarter" idx="14"/>
          </p:nvPr>
        </p:nvSpPr>
        <p:spPr>
          <a:xfrm>
            <a:off x="5246292" y="4869160"/>
            <a:ext cx="3600400" cy="360040"/>
          </a:xfrm>
          <a:prstGeom prst="rect">
            <a:avLst/>
          </a:prstGeom>
        </p:spPr>
        <p:txBody>
          <a:bodyPr/>
          <a:lstStyle>
            <a:lvl1pPr marL="0" indent="0" algn="l">
              <a:spcBef>
                <a:spcPts val="0"/>
              </a:spcBef>
              <a:buNone/>
              <a:defRPr sz="1200" baseline="0">
                <a:solidFill>
                  <a:schemeClr val="bg1"/>
                </a:solidFill>
                <a:latin typeface="Calibri" pitchFamily="34" charset="0"/>
              </a:defRPr>
            </a:lvl1pPr>
          </a:lstStyle>
          <a:p>
            <a:pPr lvl="0"/>
            <a:r>
              <a:rPr lang="fr-FR" smtClean="0"/>
              <a:t>Cliquez pour modifier les styles du texte du masque</a:t>
            </a:r>
          </a:p>
        </p:txBody>
      </p:sp>
      <p:sp>
        <p:nvSpPr>
          <p:cNvPr id="16" name="Text Placeholder 9"/>
          <p:cNvSpPr>
            <a:spLocks noGrp="1"/>
          </p:cNvSpPr>
          <p:nvPr>
            <p:ph type="body" sz="quarter" idx="15"/>
          </p:nvPr>
        </p:nvSpPr>
        <p:spPr>
          <a:xfrm>
            <a:off x="5228292" y="4149080"/>
            <a:ext cx="3528392" cy="504056"/>
          </a:xfrm>
          <a:prstGeom prst="rect">
            <a:avLst/>
          </a:prstGeom>
        </p:spPr>
        <p:txBody>
          <a:bodyPr/>
          <a:lstStyle>
            <a:lvl1pPr marL="0" indent="0">
              <a:buNone/>
              <a:defRPr sz="3000" baseline="0">
                <a:solidFill>
                  <a:schemeClr val="bg1"/>
                </a:solidFill>
              </a:defRPr>
            </a:lvl1pPr>
          </a:lstStyle>
          <a:p>
            <a:pPr lvl="0"/>
            <a:r>
              <a:rPr lang="fr-FR" smtClean="0"/>
              <a:t>Cliquez pour modifier les styles du texte du masque</a:t>
            </a:r>
          </a:p>
        </p:txBody>
      </p:sp>
    </p:spTree>
    <p:extLst>
      <p:ext uri="{BB962C8B-B14F-4D97-AF65-F5344CB8AC3E}">
        <p14:creationId xmlns:p14="http://schemas.microsoft.com/office/powerpoint/2010/main" val="34254681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62.xml"/><Relationship Id="rId1" Type="http://schemas.openxmlformats.org/officeDocument/2006/relationships/slideLayout" Target="../slideLayouts/slideLayout6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6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6.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7.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5" Type="http://schemas.openxmlformats.org/officeDocument/2006/relationships/theme" Target="../theme/theme9.xml"/><Relationship Id="rId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 Placeholder 11"/>
          <p:cNvSpPr txBox="1">
            <a:spLocks/>
          </p:cNvSpPr>
          <p:nvPr userDrawn="1"/>
        </p:nvSpPr>
        <p:spPr>
          <a:xfrm>
            <a:off x="539750" y="4724400"/>
            <a:ext cx="4032250" cy="792163"/>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dirty="0" smtClean="0">
                <a:solidFill>
                  <a:schemeClr val="bg1"/>
                </a:solidFill>
                <a:latin typeface="+mj-lt"/>
              </a:rPr>
              <a:t>t</a:t>
            </a:r>
            <a:endParaRPr dirty="0">
              <a:solidFill>
                <a:schemeClr val="bg1"/>
              </a:solidFill>
              <a:latin typeface="Titillium Lt" pitchFamily="50" charset="0"/>
            </a:endParaRPr>
          </a:p>
        </p:txBody>
      </p:sp>
      <p:sp>
        <p:nvSpPr>
          <p:cNvPr id="6" name="Rectangle 5"/>
          <p:cNvSpPr/>
          <p:nvPr userDrawn="1"/>
        </p:nvSpPr>
        <p:spPr>
          <a:xfrm>
            <a:off x="0" y="0"/>
            <a:ext cx="9144000" cy="6858000"/>
          </a:xfrm>
          <a:prstGeom prst="rect">
            <a:avLst/>
          </a:prstGeom>
          <a:solidFill>
            <a:srgbClr val="0312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Tree>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 Placeholder 11"/>
          <p:cNvSpPr txBox="1">
            <a:spLocks/>
          </p:cNvSpPr>
          <p:nvPr userDrawn="1"/>
        </p:nvSpPr>
        <p:spPr>
          <a:xfrm>
            <a:off x="539750" y="4724400"/>
            <a:ext cx="4032250" cy="792163"/>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dirty="0" smtClean="0">
                <a:solidFill>
                  <a:srgbClr val="FFFFFF"/>
                </a:solidFill>
              </a:rPr>
              <a:t>t</a:t>
            </a:r>
            <a:endParaRPr dirty="0">
              <a:solidFill>
                <a:srgbClr val="FFFFFF"/>
              </a:solidFill>
              <a:latin typeface="Titillium Lt" pitchFamily="50" charset="0"/>
            </a:endParaRPr>
          </a:p>
        </p:txBody>
      </p:sp>
    </p:spTree>
    <p:extLst>
      <p:ext uri="{BB962C8B-B14F-4D97-AF65-F5344CB8AC3E}">
        <p14:creationId xmlns:p14="http://schemas.microsoft.com/office/powerpoint/2010/main" val="623187778"/>
      </p:ext>
    </p:extLst>
  </p:cSld>
  <p:clrMap bg1="lt1" tx1="dk1" bg2="lt2" tx2="dk2" accent1="accent1" accent2="accent2" accent3="accent3" accent4="accent4" accent5="accent5" accent6="accent6" hlink="hlink" folHlink="folHlink"/>
  <p:sldLayoutIdLst>
    <p:sldLayoutId id="2147484581" r:id="rId1"/>
    <p:sldLayoutId id="2147484583" r:id="rId2"/>
    <p:sldLayoutId id="2147484584" r:id="rId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11"/>
          <p:cNvSpPr txBox="1">
            <a:spLocks/>
          </p:cNvSpPr>
          <p:nvPr userDrawn="1"/>
        </p:nvSpPr>
        <p:spPr>
          <a:xfrm>
            <a:off x="539750" y="4724400"/>
            <a:ext cx="4032250" cy="792163"/>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dirty="0" smtClean="0">
                <a:solidFill>
                  <a:srgbClr val="FFFFFF"/>
                </a:solidFill>
              </a:rPr>
              <a:t>t</a:t>
            </a:r>
            <a:endParaRPr dirty="0">
              <a:solidFill>
                <a:srgbClr val="FFFFFF"/>
              </a:solidFill>
              <a:latin typeface="Titillium Lt" pitchFamily="50" charset="0"/>
            </a:endParaRPr>
          </a:p>
        </p:txBody>
      </p:sp>
    </p:spTree>
    <p:extLst>
      <p:ext uri="{BB962C8B-B14F-4D97-AF65-F5344CB8AC3E}">
        <p14:creationId xmlns:p14="http://schemas.microsoft.com/office/powerpoint/2010/main" val="1217296337"/>
      </p:ext>
    </p:extLst>
  </p:cSld>
  <p:clrMap bg1="lt1" tx1="dk1" bg2="lt2" tx2="dk2" accent1="accent1" accent2="accent2" accent3="accent3" accent4="accent4" accent5="accent5" accent6="accent6" hlink="hlink" folHlink="folHlink"/>
  <p:sldLayoutIdLst>
    <p:sldLayoutId id="2147484586" r:id="rId1"/>
    <p:sldLayoutId id="2147484587" r:id="rId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11"/>
          <p:cNvSpPr txBox="1">
            <a:spLocks/>
          </p:cNvSpPr>
          <p:nvPr userDrawn="1"/>
        </p:nvSpPr>
        <p:spPr>
          <a:xfrm>
            <a:off x="539750" y="4724400"/>
            <a:ext cx="4032250" cy="792163"/>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dirty="0" smtClean="0">
                <a:solidFill>
                  <a:srgbClr val="FFFFFF"/>
                </a:solidFill>
              </a:rPr>
              <a:t>t</a:t>
            </a:r>
            <a:endParaRPr dirty="0">
              <a:solidFill>
                <a:srgbClr val="FFFFFF"/>
              </a:solidFill>
              <a:latin typeface="Titillium Lt" pitchFamily="50" charset="0"/>
            </a:endParaRPr>
          </a:p>
        </p:txBody>
      </p:sp>
    </p:spTree>
    <p:extLst>
      <p:ext uri="{BB962C8B-B14F-4D97-AF65-F5344CB8AC3E}">
        <p14:creationId xmlns:p14="http://schemas.microsoft.com/office/powerpoint/2010/main" val="4071067788"/>
      </p:ext>
    </p:extLst>
  </p:cSld>
  <p:clrMap bg1="lt1" tx1="dk1" bg2="lt2" tx2="dk2" accent1="accent1" accent2="accent2" accent3="accent3" accent4="accent4" accent5="accent5" accent6="accent6" hlink="hlink" folHlink="folHlink"/>
  <p:sldLayoutIdLst>
    <p:sldLayoutId id="2147484589"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 Placeholder 11"/>
          <p:cNvSpPr txBox="1">
            <a:spLocks/>
          </p:cNvSpPr>
          <p:nvPr userDrawn="1"/>
        </p:nvSpPr>
        <p:spPr>
          <a:xfrm>
            <a:off x="539750" y="4724400"/>
            <a:ext cx="4032250" cy="792163"/>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dirty="0" smtClean="0">
                <a:solidFill>
                  <a:schemeClr val="bg1"/>
                </a:solidFill>
                <a:latin typeface="+mj-lt"/>
              </a:rPr>
              <a:t>t</a:t>
            </a:r>
            <a:endParaRPr dirty="0">
              <a:solidFill>
                <a:schemeClr val="bg1"/>
              </a:solidFill>
              <a:latin typeface="Titillium Lt" pitchFamily="50" charset="0"/>
            </a:endParaRPr>
          </a:p>
        </p:txBody>
      </p:sp>
      <p:sp>
        <p:nvSpPr>
          <p:cNvPr id="4" name="Rectangle 3"/>
          <p:cNvSpPr/>
          <p:nvPr userDrawn="1"/>
        </p:nvSpPr>
        <p:spPr>
          <a:xfrm>
            <a:off x="0" y="0"/>
            <a:ext cx="9144000" cy="6858000"/>
          </a:xfrm>
          <a:prstGeom prst="rect">
            <a:avLst/>
          </a:prstGeom>
          <a:solidFill>
            <a:srgbClr val="76B1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Tree>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 Placeholder 11"/>
          <p:cNvSpPr txBox="1">
            <a:spLocks/>
          </p:cNvSpPr>
          <p:nvPr userDrawn="1"/>
        </p:nvSpPr>
        <p:spPr>
          <a:xfrm>
            <a:off x="539750" y="4724400"/>
            <a:ext cx="4032250" cy="792163"/>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dirty="0" smtClean="0">
                <a:solidFill>
                  <a:schemeClr val="bg1"/>
                </a:solidFill>
                <a:latin typeface="+mj-lt"/>
              </a:rPr>
              <a:t>t</a:t>
            </a:r>
            <a:endParaRPr dirty="0">
              <a:solidFill>
                <a:schemeClr val="bg1"/>
              </a:solidFill>
              <a:latin typeface="Titillium Lt" pitchFamily="50" charset="0"/>
            </a:endParaRPr>
          </a:p>
        </p:txBody>
      </p:sp>
      <p:sp>
        <p:nvSpPr>
          <p:cNvPr id="8" name="Rectangle 7"/>
          <p:cNvSpPr/>
          <p:nvPr userDrawn="1"/>
        </p:nvSpPr>
        <p:spPr>
          <a:xfrm>
            <a:off x="0" y="0"/>
            <a:ext cx="9144000" cy="6858000"/>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11"/>
          <p:cNvSpPr txBox="1">
            <a:spLocks/>
          </p:cNvSpPr>
          <p:nvPr userDrawn="1"/>
        </p:nvSpPr>
        <p:spPr>
          <a:xfrm>
            <a:off x="539750" y="4724400"/>
            <a:ext cx="4032250" cy="792163"/>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2400" kern="1200">
                <a:solidFill>
                  <a:srgbClr val="58595B"/>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smtClean="0">
                <a:solidFill>
                  <a:schemeClr val="bg1"/>
                </a:solidFill>
                <a:latin typeface="+mj-lt"/>
              </a:rPr>
              <a:t>Text</a:t>
            </a:r>
            <a:endParaRPr dirty="0">
              <a:solidFill>
                <a:schemeClr val="bg1"/>
              </a:solidFill>
              <a:latin typeface="Titillium Lt" pitchFamily="50" charset="0"/>
            </a:endParaRPr>
          </a:p>
        </p:txBody>
      </p:sp>
      <p:sp>
        <p:nvSpPr>
          <p:cNvPr id="9" name="Text Placeholder 11"/>
          <p:cNvSpPr txBox="1">
            <a:spLocks/>
          </p:cNvSpPr>
          <p:nvPr userDrawn="1"/>
        </p:nvSpPr>
        <p:spPr>
          <a:xfrm>
            <a:off x="692150" y="4876800"/>
            <a:ext cx="4032250" cy="792163"/>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2400" kern="1200">
                <a:solidFill>
                  <a:srgbClr val="58595B"/>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smtClean="0">
                <a:solidFill>
                  <a:schemeClr val="bg1"/>
                </a:solidFill>
                <a:latin typeface="+mj-lt"/>
              </a:rPr>
              <a:t>Text</a:t>
            </a:r>
            <a:endParaRPr dirty="0">
              <a:solidFill>
                <a:schemeClr val="bg1"/>
              </a:solidFill>
              <a:latin typeface="Titillium Lt" pitchFamily="50" charset="0"/>
            </a:endParaRPr>
          </a:p>
        </p:txBody>
      </p:sp>
    </p:spTree>
  </p:cSld>
  <p:clrMap bg1="lt1" tx1="dk1" bg2="lt2" tx2="dk2" accent1="accent1" accent2="accent2" accent3="accent3" accent4="accent4" accent5="accent5" accent6="accent6" hlink="hlink" folHlink="folHlink"/>
  <p:sldLayoutIdLst>
    <p:sldLayoutId id="2147484538" r:id="rId1"/>
    <p:sldLayoutId id="2147484539" r:id="rId2"/>
    <p:sldLayoutId id="2147484540" r:id="rId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 Placeholder 11"/>
          <p:cNvSpPr txBox="1">
            <a:spLocks/>
          </p:cNvSpPr>
          <p:nvPr userDrawn="1"/>
        </p:nvSpPr>
        <p:spPr>
          <a:xfrm>
            <a:off x="539750" y="4724400"/>
            <a:ext cx="4032250" cy="792163"/>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dirty="0" smtClean="0">
                <a:solidFill>
                  <a:schemeClr val="bg1"/>
                </a:solidFill>
                <a:latin typeface="+mj-lt"/>
              </a:rPr>
              <a:t>t</a:t>
            </a:r>
            <a:endParaRPr dirty="0">
              <a:solidFill>
                <a:schemeClr val="bg1"/>
              </a:solidFill>
              <a:latin typeface="Titillium Lt" pitchFamily="50" charset="0"/>
            </a:endParaRPr>
          </a:p>
        </p:txBody>
      </p:sp>
    </p:spTree>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 id="2147484552"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26" r:id="rId5"/>
    <p:sldLayoutId id="2147484557" r:id="rId6"/>
    <p:sldLayoutId id="2147484558" r:id="rId7"/>
    <p:sldLayoutId id="2147484559" r:id="rId8"/>
    <p:sldLayoutId id="2147484560" r:id="rId9"/>
    <p:sldLayoutId id="2147484561" r:id="rId10"/>
    <p:sldLayoutId id="2147484562" r:id="rId11"/>
    <p:sldLayoutId id="2147484563" r:id="rId12"/>
    <p:sldLayoutId id="2147484592" r:id="rId13"/>
    <p:sldLayoutId id="2147484593" r:id="rId14"/>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27" r:id="rId5"/>
    <p:sldLayoutId id="2147484568" r:id="rId6"/>
    <p:sldLayoutId id="2147484569" r:id="rId7"/>
    <p:sldLayoutId id="2147484570" r:id="rId8"/>
    <p:sldLayoutId id="2147484571" r:id="rId9"/>
    <p:sldLayoutId id="2147484572" r:id="rId10"/>
    <p:sldLayoutId id="2147484573" r:id="rId11"/>
    <p:sldLayoutId id="2147484591"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 Placeholder 11"/>
          <p:cNvSpPr txBox="1">
            <a:spLocks/>
          </p:cNvSpPr>
          <p:nvPr userDrawn="1"/>
        </p:nvSpPr>
        <p:spPr>
          <a:xfrm>
            <a:off x="539750" y="4724400"/>
            <a:ext cx="4032250" cy="792163"/>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dirty="0" smtClean="0">
                <a:solidFill>
                  <a:schemeClr val="bg1"/>
                </a:solidFill>
                <a:latin typeface="+mj-lt"/>
              </a:rPr>
              <a:t>t</a:t>
            </a:r>
            <a:endParaRPr dirty="0">
              <a:solidFill>
                <a:schemeClr val="bg1"/>
              </a:solidFill>
              <a:latin typeface="Titillium Lt" pitchFamily="50" charset="0"/>
            </a:endParaRPr>
          </a:p>
        </p:txBody>
      </p:sp>
    </p:spTree>
  </p:cSld>
  <p:clrMap bg1="lt1" tx1="dk1" bg2="lt2" tx2="dk2" accent1="accent1" accent2="accent2" accent3="accent3" accent4="accent4" accent5="accent5" accent6="accent6" hlink="hlink" folHlink="folHlink"/>
  <p:sldLayoutIdLst>
    <p:sldLayoutId id="2147484528" r:id="rId1"/>
    <p:sldLayoutId id="2147484574" r:id="rId2"/>
    <p:sldLayoutId id="2147484594" r:id="rId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 Placeholder 11"/>
          <p:cNvSpPr txBox="1">
            <a:spLocks/>
          </p:cNvSpPr>
          <p:nvPr userDrawn="1"/>
        </p:nvSpPr>
        <p:spPr>
          <a:xfrm>
            <a:off x="539750" y="4724400"/>
            <a:ext cx="4032250" cy="792163"/>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GB"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dirty="0" smtClean="0">
                <a:solidFill>
                  <a:srgbClr val="FFFFFF"/>
                </a:solidFill>
              </a:rPr>
              <a:t>t</a:t>
            </a:r>
            <a:endParaRPr dirty="0">
              <a:solidFill>
                <a:srgbClr val="FFFFFF"/>
              </a:solidFill>
              <a:latin typeface="Titillium Lt" pitchFamily="50" charset="0"/>
            </a:endParaRPr>
          </a:p>
        </p:txBody>
      </p:sp>
    </p:spTree>
    <p:extLst>
      <p:ext uri="{BB962C8B-B14F-4D97-AF65-F5344CB8AC3E}">
        <p14:creationId xmlns:p14="http://schemas.microsoft.com/office/powerpoint/2010/main" val="2972387979"/>
      </p:ext>
    </p:extLst>
  </p:cSld>
  <p:clrMap bg1="lt1" tx1="dk1" bg2="lt2" tx2="dk2" accent1="accent1" accent2="accent2" accent3="accent3" accent4="accent4" accent5="accent5" accent6="accent6" hlink="hlink" folHlink="folHlink"/>
  <p:sldLayoutIdLst>
    <p:sldLayoutId id="2147484576" r:id="rId1"/>
    <p:sldLayoutId id="2147484577" r:id="rId2"/>
    <p:sldLayoutId id="2147484578" r:id="rId3"/>
    <p:sldLayoutId id="2147484579" r:id="rId4"/>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62.xml"/><Relationship Id="rId6" Type="http://schemas.openxmlformats.org/officeDocument/2006/relationships/image" Target="../media/image38.jpeg"/><Relationship Id="rId5" Type="http://schemas.openxmlformats.org/officeDocument/2006/relationships/image" Target="../media/image37.jp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52.xml"/><Relationship Id="rId4" Type="http://schemas.openxmlformats.org/officeDocument/2006/relationships/image" Target="../media/image41.emf"/></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image" Target="../media/image44.emf"/><Relationship Id="rId7" Type="http://schemas.openxmlformats.org/officeDocument/2006/relationships/image" Target="../media/image48.emf"/><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hyperlink" Target="https://www.youtube.com/watch?v=MO-fpQbpPU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48.emf"/><Relationship Id="rId2" Type="http://schemas.openxmlformats.org/officeDocument/2006/relationships/notesSlide" Target="../notesSlides/notesSlide14.xml"/><Relationship Id="rId1" Type="http://schemas.openxmlformats.org/officeDocument/2006/relationships/slideLayout" Target="../slideLayouts/slideLayout55.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41.emf"/></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jEa0jpLExRc" TargetMode="Externa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5.xml"/><Relationship Id="rId1" Type="http://schemas.openxmlformats.org/officeDocument/2006/relationships/vmlDrawing" Target="../drawings/vmlDrawing1.v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jpeg"/><Relationship Id="rId1" Type="http://schemas.openxmlformats.org/officeDocument/2006/relationships/slideLayout" Target="../slideLayouts/slideLayout36.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4" name="Text Placeholder 3"/>
          <p:cNvSpPr>
            <a:spLocks noGrp="1"/>
          </p:cNvSpPr>
          <p:nvPr>
            <p:ph type="body" sz="quarter" idx="13"/>
          </p:nvPr>
        </p:nvSpPr>
        <p:spPr/>
        <p:txBody>
          <a:bodyPr/>
          <a:lstStyle/>
          <a:p>
            <a:r>
              <a:rPr lang="en-US" sz="1300" dirty="0" smtClean="0"/>
              <a:t>9 June 2015, Steering Meeting Western Balkan Countries</a:t>
            </a:r>
            <a:endParaRPr lang="en-GB" sz="1300" dirty="0"/>
          </a:p>
        </p:txBody>
      </p:sp>
      <p:pic>
        <p:nvPicPr>
          <p:cNvPr id="5" name="Picture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1326655"/>
            <a:ext cx="6120680" cy="6123807"/>
          </a:xfrm>
          <a:prstGeom prst="ellipse">
            <a:avLst/>
          </a:prstGeom>
        </p:spPr>
      </p:pic>
      <p:sp>
        <p:nvSpPr>
          <p:cNvPr id="6" name="Text Placeholder 3"/>
          <p:cNvSpPr>
            <a:spLocks noGrp="1"/>
          </p:cNvSpPr>
          <p:nvPr>
            <p:ph type="body" sz="quarter" idx="11"/>
          </p:nvPr>
        </p:nvSpPr>
        <p:spPr bwMode="auto">
          <a:xfrm>
            <a:off x="269875" y="4725565"/>
            <a:ext cx="4662488" cy="1655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dirty="0" smtClean="0">
                <a:ea typeface="ＭＳ Ｐゴシック" pitchFamily="34" charset="-128"/>
              </a:rPr>
              <a:t>Making innovation happen! </a:t>
            </a:r>
          </a:p>
          <a:p>
            <a:pPr eaLnBrk="1" hangingPunct="1"/>
            <a:r>
              <a:rPr lang="en-GB" altLang="en-US" dirty="0" smtClean="0">
                <a:ea typeface="ＭＳ Ｐゴシック" pitchFamily="34" charset="-128"/>
              </a:rPr>
              <a:t>The EIT at a glance</a:t>
            </a:r>
          </a:p>
        </p:txBody>
      </p:sp>
    </p:spTree>
    <p:extLst>
      <p:ext uri="{BB962C8B-B14F-4D97-AF65-F5344CB8AC3E}">
        <p14:creationId xmlns:p14="http://schemas.microsoft.com/office/powerpoint/2010/main" val="2603093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9750" y="1203325"/>
            <a:ext cx="5328394" cy="4318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rgbClr val="FFFFFF"/>
              </a:solidFill>
            </a:endParaRPr>
          </a:p>
        </p:txBody>
      </p:sp>
      <p:pic>
        <p:nvPicPr>
          <p:cNvPr id="7" name="Espace réservé pour une image  6" descr="shutterstock_183501380.jpg"/>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t="-793"/>
          <a:stretch/>
        </p:blipFill>
        <p:spPr/>
      </p:pic>
      <p:sp>
        <p:nvSpPr>
          <p:cNvPr id="63492" name="Text Placeholder 1"/>
          <p:cNvSpPr txBox="1">
            <a:spLocks/>
          </p:cNvSpPr>
          <p:nvPr/>
        </p:nvSpPr>
        <p:spPr bwMode="auto">
          <a:xfrm>
            <a:off x="468313" y="541338"/>
            <a:ext cx="85677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spcBef>
                <a:spcPct val="20000"/>
              </a:spcBef>
              <a:buFont typeface="Arial" charset="0"/>
              <a:buNone/>
            </a:pPr>
            <a:r>
              <a:rPr lang="en-GB" altLang="en-US" sz="3200" b="1" dirty="0">
                <a:solidFill>
                  <a:srgbClr val="6BB745"/>
                </a:solidFill>
                <a:latin typeface="Calibri" pitchFamily="34" charset="0"/>
              </a:rPr>
              <a:t>Knowledge </a:t>
            </a:r>
            <a:r>
              <a:rPr lang="en-GB" altLang="en-US" sz="3200" b="1" dirty="0" smtClean="0">
                <a:solidFill>
                  <a:srgbClr val="6BB745"/>
                </a:solidFill>
                <a:latin typeface="Calibri" pitchFamily="34" charset="0"/>
              </a:rPr>
              <a:t>and Innovation Communities</a:t>
            </a:r>
            <a:endParaRPr lang="en-GB" altLang="en-US" sz="3200" b="1" dirty="0">
              <a:solidFill>
                <a:srgbClr val="6BB745"/>
              </a:solidFill>
              <a:latin typeface="Calibri" pitchFamily="34" charset="0"/>
            </a:endParaRPr>
          </a:p>
        </p:txBody>
      </p:sp>
      <p:sp>
        <p:nvSpPr>
          <p:cNvPr id="6" name="Text Placeholder 2"/>
          <p:cNvSpPr txBox="1">
            <a:spLocks/>
          </p:cNvSpPr>
          <p:nvPr/>
        </p:nvSpPr>
        <p:spPr>
          <a:xfrm>
            <a:off x="539750" y="1203325"/>
            <a:ext cx="5328394" cy="4148138"/>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113000"/>
              </a:lnSpc>
              <a:spcAft>
                <a:spcPts val="1200"/>
              </a:spcAft>
              <a:buClr>
                <a:srgbClr val="6BB745"/>
              </a:buClr>
              <a:buFont typeface="Arial" pitchFamily="34" charset="0"/>
              <a:buNone/>
              <a:defRPr/>
            </a:pPr>
            <a:r>
              <a:rPr lang="en-GB" sz="1800" b="1" dirty="0" smtClean="0">
                <a:solidFill>
                  <a:srgbClr val="FFFFFF"/>
                </a:solidFill>
                <a:latin typeface="Calibri" pitchFamily="34" charset="0"/>
              </a:rPr>
              <a:t>The EIT</a:t>
            </a:r>
            <a:r>
              <a:rPr lang="en-GB" altLang="fr-FR" sz="1800" b="1" dirty="0" smtClean="0">
                <a:solidFill>
                  <a:srgbClr val="FFFFFF"/>
                </a:solidFill>
                <a:latin typeface="Calibri" pitchFamily="34" charset="0"/>
              </a:rPr>
              <a:t>’</a:t>
            </a:r>
            <a:r>
              <a:rPr lang="en-GB" sz="1800" b="1" dirty="0" smtClean="0">
                <a:solidFill>
                  <a:srgbClr val="FFFFFF"/>
                </a:solidFill>
                <a:latin typeface="Calibri" pitchFamily="34" charset="0"/>
              </a:rPr>
              <a:t>s KICs are:</a:t>
            </a:r>
          </a:p>
          <a:p>
            <a:pPr marL="285750" indent="-285750" algn="just" eaLnBrk="1" hangingPunct="1">
              <a:spcAft>
                <a:spcPts val="600"/>
              </a:spcAft>
              <a:buClr>
                <a:srgbClr val="6BB745"/>
              </a:buClr>
              <a:buFont typeface="Arial" pitchFamily="34" charset="0"/>
              <a:buChar char="•"/>
              <a:defRPr/>
            </a:pPr>
            <a:r>
              <a:rPr lang="en-US" sz="1800" dirty="0" smtClean="0">
                <a:solidFill>
                  <a:srgbClr val="333333"/>
                </a:solidFill>
                <a:latin typeface="Calibri" pitchFamily="34" charset="0"/>
                <a:cs typeface="Tahoma" pitchFamily="34" charset="0"/>
              </a:rPr>
              <a:t>Thematic innovation communities that develop innovative products and services, foster new business , encourage growth and nurture young entrepreneurial talent</a:t>
            </a:r>
          </a:p>
          <a:p>
            <a:pPr marL="285750" indent="-285750" algn="just" eaLnBrk="1" hangingPunct="1">
              <a:spcAft>
                <a:spcPts val="600"/>
              </a:spcAft>
              <a:buClr>
                <a:srgbClr val="6BB745"/>
              </a:buClr>
              <a:buFont typeface="Arial" pitchFamily="34" charset="0"/>
              <a:buChar char="•"/>
              <a:defRPr/>
            </a:pPr>
            <a:r>
              <a:rPr lang="en-GB" sz="1800" dirty="0" smtClean="0">
                <a:solidFill>
                  <a:srgbClr val="333333"/>
                </a:solidFill>
                <a:latin typeface="Calibri" pitchFamily="34" charset="0"/>
                <a:cs typeface="Tahoma" pitchFamily="34" charset="0"/>
              </a:rPr>
              <a:t>Characterised by a high degree of integration, a long-term perspective, efficient governance, the co-location model and the entrepreneurial culture</a:t>
            </a:r>
          </a:p>
          <a:p>
            <a:pPr marL="285750" indent="-285750" algn="just" eaLnBrk="1" hangingPunct="1">
              <a:spcAft>
                <a:spcPts val="600"/>
              </a:spcAft>
              <a:buClr>
                <a:srgbClr val="6BB745"/>
              </a:buClr>
              <a:buFont typeface="Arial" pitchFamily="34" charset="0"/>
              <a:buChar char="•"/>
              <a:defRPr/>
            </a:pPr>
            <a:r>
              <a:rPr lang="en-GB" sz="1800" dirty="0" smtClean="0">
                <a:solidFill>
                  <a:srgbClr val="333333"/>
                </a:solidFill>
                <a:latin typeface="Calibri" pitchFamily="34" charset="0"/>
                <a:cs typeface="Tahoma" pitchFamily="34" charset="0"/>
              </a:rPr>
              <a:t>Unique partnerships that increase Europe’s capacity for innovation by bringing together leading companies, universities and research labs</a:t>
            </a:r>
          </a:p>
          <a:p>
            <a:pPr marL="285750" indent="-285750" algn="just" eaLnBrk="1" hangingPunct="1">
              <a:spcAft>
                <a:spcPts val="600"/>
              </a:spcAft>
              <a:buClr>
                <a:srgbClr val="6BB745"/>
              </a:buClr>
              <a:buFont typeface="Arial" pitchFamily="34" charset="0"/>
              <a:buChar char="•"/>
              <a:defRPr/>
            </a:pPr>
            <a:r>
              <a:rPr lang="en-GB" sz="1800" dirty="0" smtClean="0">
                <a:solidFill>
                  <a:srgbClr val="333333"/>
                </a:solidFill>
                <a:latin typeface="Calibri" pitchFamily="34" charset="0"/>
                <a:cs typeface="Tahoma" pitchFamily="34" charset="0"/>
              </a:rPr>
              <a:t>Able to react to new challenges and changing environments in an effective and flexible way</a:t>
            </a:r>
          </a:p>
          <a:p>
            <a:pPr marL="285750" indent="-285750" algn="just" eaLnBrk="1" hangingPunct="1">
              <a:spcAft>
                <a:spcPts val="600"/>
              </a:spcAft>
              <a:buClr>
                <a:srgbClr val="6BB745"/>
              </a:buClr>
              <a:buFont typeface="Arial" pitchFamily="34" charset="0"/>
              <a:buChar char="•"/>
              <a:defRPr/>
            </a:pPr>
            <a:r>
              <a:rPr lang="en-GB" sz="1800" dirty="0" smtClean="0">
                <a:solidFill>
                  <a:srgbClr val="333333"/>
                </a:solidFill>
                <a:latin typeface="Calibri" pitchFamily="34" charset="0"/>
                <a:cs typeface="Tahoma" pitchFamily="34" charset="0"/>
              </a:rPr>
              <a:t>Driven by a pursuit of excellence</a:t>
            </a:r>
          </a:p>
          <a:p>
            <a:pPr eaLnBrk="1" hangingPunct="1">
              <a:lnSpc>
                <a:spcPct val="113000"/>
              </a:lnSpc>
              <a:spcBef>
                <a:spcPct val="20000"/>
              </a:spcBef>
              <a:buClr>
                <a:srgbClr val="6BB745"/>
              </a:buClr>
              <a:buFont typeface="Arial" pitchFamily="34" charset="0"/>
              <a:buChar char="•"/>
              <a:defRPr/>
            </a:pPr>
            <a:endParaRPr lang="en-GB" sz="2000" dirty="0" smtClean="0">
              <a:solidFill>
                <a:srgbClr val="333333"/>
              </a:solidFill>
              <a:latin typeface="Calibri" pitchFamily="34" charset="0"/>
            </a:endParaRPr>
          </a:p>
        </p:txBody>
      </p:sp>
    </p:spTree>
    <p:extLst>
      <p:ext uri="{BB962C8B-B14F-4D97-AF65-F5344CB8AC3E}">
        <p14:creationId xmlns:p14="http://schemas.microsoft.com/office/powerpoint/2010/main" val="3917267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Image 1" descr="head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58788"/>
            <a:ext cx="9144000" cy="396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4294967295"/>
          </p:nvPr>
        </p:nvSpPr>
        <p:spPr>
          <a:xfrm>
            <a:off x="539552" y="3140968"/>
            <a:ext cx="8352928" cy="2808312"/>
          </a:xfrm>
          <a:prstGeom prst="rect">
            <a:avLst/>
          </a:prstGeom>
        </p:spPr>
        <p:txBody>
          <a:bodyPr numCol="2">
            <a:normAutofit/>
          </a:bodyPr>
          <a:lstStyle/>
          <a:p>
            <a:pPr eaLnBrk="1" hangingPunct="1">
              <a:lnSpc>
                <a:spcPct val="110000"/>
              </a:lnSpc>
              <a:spcBef>
                <a:spcPts val="600"/>
              </a:spcBef>
              <a:spcAft>
                <a:spcPts val="500"/>
              </a:spcAft>
              <a:buClr>
                <a:schemeClr val="bg2"/>
              </a:buClr>
              <a:buFont typeface="Arial" pitchFamily="34" charset="0"/>
              <a:buChar char="•"/>
              <a:defRPr/>
            </a:pPr>
            <a:r>
              <a:rPr lang="en-US" sz="1600" b="1" dirty="0">
                <a:solidFill>
                  <a:srgbClr val="333333"/>
                </a:solidFill>
                <a:ea typeface="Tahoma" pitchFamily="34" charset="0"/>
                <a:cs typeface="Tahoma" pitchFamily="34" charset="0"/>
              </a:rPr>
              <a:t>High degree of integration</a:t>
            </a:r>
            <a:r>
              <a:rPr lang="en-US" sz="1600" dirty="0">
                <a:solidFill>
                  <a:srgbClr val="333333"/>
                </a:solidFill>
                <a:ea typeface="Tahoma" pitchFamily="34" charset="0"/>
                <a:cs typeface="Tahoma" pitchFamily="34" charset="0"/>
              </a:rPr>
              <a:t>: each KIC is an independent legal entity, gathering world-class partners from across the knowledge triangle based on a contractual relationship/partnership with the EIT. </a:t>
            </a:r>
          </a:p>
          <a:p>
            <a:pPr eaLnBrk="1" hangingPunct="1">
              <a:lnSpc>
                <a:spcPct val="110000"/>
              </a:lnSpc>
              <a:spcBef>
                <a:spcPts val="600"/>
              </a:spcBef>
              <a:spcAft>
                <a:spcPts val="500"/>
              </a:spcAft>
              <a:buClr>
                <a:schemeClr val="bg2"/>
              </a:buClr>
              <a:buFont typeface="Arial" pitchFamily="34" charset="0"/>
              <a:buChar char="•"/>
              <a:defRPr/>
            </a:pPr>
            <a:r>
              <a:rPr lang="en-US" sz="1600" b="1" dirty="0">
                <a:solidFill>
                  <a:srgbClr val="333333"/>
                </a:solidFill>
                <a:ea typeface="Tahoma" pitchFamily="34" charset="0"/>
                <a:cs typeface="Tahoma" pitchFamily="34" charset="0"/>
              </a:rPr>
              <a:t>Long-term strategic approach</a:t>
            </a:r>
            <a:r>
              <a:rPr lang="en-US" sz="1600" dirty="0">
                <a:solidFill>
                  <a:srgbClr val="333333"/>
                </a:solidFill>
                <a:ea typeface="Tahoma" pitchFamily="34" charset="0"/>
                <a:cs typeface="Tahoma" pitchFamily="34" charset="0"/>
              </a:rPr>
              <a:t>: each KIC is set up for a minimum of 7 years to eventually become sustainable</a:t>
            </a:r>
            <a:r>
              <a:rPr lang="en-US" sz="1600" dirty="0" smtClean="0">
                <a:solidFill>
                  <a:srgbClr val="333333"/>
                </a:solidFill>
                <a:ea typeface="Tahoma" pitchFamily="34" charset="0"/>
                <a:cs typeface="Tahoma" pitchFamily="34" charset="0"/>
              </a:rPr>
              <a:t>.</a:t>
            </a:r>
          </a:p>
          <a:p>
            <a:pPr eaLnBrk="1" hangingPunct="1">
              <a:lnSpc>
                <a:spcPct val="110000"/>
              </a:lnSpc>
              <a:spcBef>
                <a:spcPts val="600"/>
              </a:spcBef>
              <a:spcAft>
                <a:spcPts val="500"/>
              </a:spcAft>
              <a:buClr>
                <a:schemeClr val="bg2"/>
              </a:buClr>
              <a:buFont typeface="Arial" pitchFamily="34" charset="0"/>
              <a:buChar char="•"/>
              <a:defRPr/>
            </a:pPr>
            <a:endParaRPr lang="en-US" sz="1600" dirty="0">
              <a:solidFill>
                <a:srgbClr val="333333"/>
              </a:solidFill>
              <a:ea typeface="Tahoma" pitchFamily="34" charset="0"/>
              <a:cs typeface="Tahoma" pitchFamily="34" charset="0"/>
            </a:endParaRPr>
          </a:p>
          <a:p>
            <a:pPr eaLnBrk="1" hangingPunct="1">
              <a:lnSpc>
                <a:spcPct val="110000"/>
              </a:lnSpc>
              <a:spcBef>
                <a:spcPts val="600"/>
              </a:spcBef>
              <a:spcAft>
                <a:spcPts val="500"/>
              </a:spcAft>
              <a:buClr>
                <a:schemeClr val="bg2"/>
              </a:buClr>
              <a:buFont typeface="Arial" pitchFamily="34" charset="0"/>
              <a:buChar char="•"/>
              <a:defRPr/>
            </a:pPr>
            <a:r>
              <a:rPr lang="en-US" sz="1600" b="1" dirty="0">
                <a:solidFill>
                  <a:srgbClr val="333333"/>
                </a:solidFill>
                <a:ea typeface="Tahoma" pitchFamily="34" charset="0"/>
                <a:cs typeface="Tahoma" pitchFamily="34" charset="0"/>
              </a:rPr>
              <a:t>Autonomy and flexibility</a:t>
            </a:r>
            <a:r>
              <a:rPr lang="en-US" sz="1600" dirty="0">
                <a:solidFill>
                  <a:srgbClr val="333333"/>
                </a:solidFill>
                <a:ea typeface="Tahoma" pitchFamily="34" charset="0"/>
                <a:cs typeface="Tahoma" pitchFamily="34" charset="0"/>
              </a:rPr>
              <a:t>: to determine </a:t>
            </a:r>
            <a:r>
              <a:rPr lang="en-US" sz="1600" dirty="0" err="1">
                <a:solidFill>
                  <a:srgbClr val="333333"/>
                </a:solidFill>
                <a:ea typeface="Tahoma" pitchFamily="34" charset="0"/>
                <a:cs typeface="Tahoma" pitchFamily="34" charset="0"/>
              </a:rPr>
              <a:t>organisational</a:t>
            </a:r>
            <a:r>
              <a:rPr lang="en-US" sz="1600" dirty="0">
                <a:solidFill>
                  <a:srgbClr val="333333"/>
                </a:solidFill>
                <a:ea typeface="Tahoma" pitchFamily="34" charset="0"/>
                <a:cs typeface="Tahoma" pitchFamily="34" charset="0"/>
              </a:rPr>
              <a:t> structure and activities governed by a Board of KIC partner </a:t>
            </a:r>
            <a:r>
              <a:rPr lang="en-US" sz="1600" dirty="0" err="1">
                <a:solidFill>
                  <a:srgbClr val="333333"/>
                </a:solidFill>
                <a:ea typeface="Tahoma" pitchFamily="34" charset="0"/>
                <a:cs typeface="Tahoma" pitchFamily="34" charset="0"/>
              </a:rPr>
              <a:t>organisations</a:t>
            </a:r>
            <a:r>
              <a:rPr lang="en-US" sz="1600" dirty="0">
                <a:solidFill>
                  <a:srgbClr val="333333"/>
                </a:solidFill>
                <a:ea typeface="Tahoma" pitchFamily="34" charset="0"/>
                <a:cs typeface="Tahoma" pitchFamily="34" charset="0"/>
              </a:rPr>
              <a:t>.</a:t>
            </a:r>
          </a:p>
          <a:p>
            <a:pPr eaLnBrk="1" hangingPunct="1">
              <a:lnSpc>
                <a:spcPct val="110000"/>
              </a:lnSpc>
              <a:spcBef>
                <a:spcPts val="600"/>
              </a:spcBef>
              <a:spcAft>
                <a:spcPts val="500"/>
              </a:spcAft>
              <a:buClr>
                <a:schemeClr val="bg2"/>
              </a:buClr>
              <a:buFont typeface="Arial" pitchFamily="34" charset="0"/>
              <a:buChar char="•"/>
              <a:defRPr/>
            </a:pPr>
            <a:r>
              <a:rPr lang="en-US" sz="1600" b="1" dirty="0">
                <a:solidFill>
                  <a:srgbClr val="333333"/>
                </a:solidFill>
                <a:ea typeface="Tahoma" pitchFamily="34" charset="0"/>
                <a:cs typeface="Tahoma" pitchFamily="34" charset="0"/>
              </a:rPr>
              <a:t>Effective governance</a:t>
            </a:r>
            <a:r>
              <a:rPr lang="en-US" sz="1600" dirty="0">
                <a:solidFill>
                  <a:srgbClr val="333333"/>
                </a:solidFill>
                <a:ea typeface="Tahoma" pitchFamily="34" charset="0"/>
                <a:cs typeface="Tahoma" pitchFamily="34" charset="0"/>
              </a:rPr>
              <a:t>: run by a CEO and a lean management team at central and co-location </a:t>
            </a:r>
            <a:r>
              <a:rPr lang="en-US" sz="1600" dirty="0" err="1">
                <a:solidFill>
                  <a:srgbClr val="333333"/>
                </a:solidFill>
                <a:ea typeface="Tahoma" pitchFamily="34" charset="0"/>
                <a:cs typeface="Tahoma" pitchFamily="34" charset="0"/>
              </a:rPr>
              <a:t>centre</a:t>
            </a:r>
            <a:r>
              <a:rPr lang="en-US" sz="1600" dirty="0">
                <a:solidFill>
                  <a:srgbClr val="333333"/>
                </a:solidFill>
                <a:ea typeface="Tahoma" pitchFamily="34" charset="0"/>
                <a:cs typeface="Tahoma" pitchFamily="34" charset="0"/>
              </a:rPr>
              <a:t> level</a:t>
            </a:r>
            <a:r>
              <a:rPr lang="en-US" sz="1600" dirty="0" smtClean="0">
                <a:solidFill>
                  <a:srgbClr val="333333"/>
                </a:solidFill>
                <a:ea typeface="Tahoma" pitchFamily="34" charset="0"/>
                <a:cs typeface="Tahoma" pitchFamily="34" charset="0"/>
              </a:rPr>
              <a:t>.</a:t>
            </a:r>
          </a:p>
          <a:p>
            <a:pPr marL="0" indent="0" eaLnBrk="1" hangingPunct="1">
              <a:spcBef>
                <a:spcPts val="600"/>
              </a:spcBef>
              <a:spcAft>
                <a:spcPts val="500"/>
              </a:spcAft>
              <a:buClr>
                <a:schemeClr val="bg2"/>
              </a:buClr>
              <a:buFont typeface="Arial" pitchFamily="34" charset="0"/>
              <a:buNone/>
              <a:defRPr/>
            </a:pPr>
            <a:endParaRPr lang="en-GB" sz="1600" dirty="0">
              <a:solidFill>
                <a:srgbClr val="333333"/>
              </a:solidFill>
              <a:ea typeface="Tahoma" pitchFamily="34" charset="0"/>
              <a:cs typeface="Tahoma" pitchFamily="34" charset="0"/>
            </a:endParaRPr>
          </a:p>
        </p:txBody>
      </p:sp>
      <p:sp>
        <p:nvSpPr>
          <p:cNvPr id="64516" name="Text Placeholder 1"/>
          <p:cNvSpPr txBox="1">
            <a:spLocks/>
          </p:cNvSpPr>
          <p:nvPr/>
        </p:nvSpPr>
        <p:spPr bwMode="auto">
          <a:xfrm>
            <a:off x="468313" y="2204864"/>
            <a:ext cx="85677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spcBef>
                <a:spcPct val="20000"/>
              </a:spcBef>
              <a:buFont typeface="Arial" charset="0"/>
              <a:buNone/>
            </a:pPr>
            <a:r>
              <a:rPr lang="en-GB" altLang="en-US" sz="3200" b="1" dirty="0" smtClean="0">
                <a:solidFill>
                  <a:srgbClr val="6BB745"/>
                </a:solidFill>
                <a:latin typeface="Calibri" pitchFamily="34" charset="0"/>
              </a:rPr>
              <a:t>The KIC model</a:t>
            </a:r>
          </a:p>
          <a:p>
            <a:pPr eaLnBrk="1" hangingPunct="1">
              <a:lnSpc>
                <a:spcPct val="90000"/>
              </a:lnSpc>
              <a:spcBef>
                <a:spcPct val="20000"/>
              </a:spcBef>
              <a:buFont typeface="Arial" charset="0"/>
              <a:buNone/>
            </a:pPr>
            <a:r>
              <a:rPr lang="en-GB" altLang="en-US" b="1" i="1" dirty="0" smtClean="0">
                <a:solidFill>
                  <a:srgbClr val="6BB745"/>
                </a:solidFill>
                <a:latin typeface="Calibri" pitchFamily="34" charset="0"/>
              </a:rPr>
              <a:t>A business logic</a:t>
            </a:r>
            <a:endParaRPr lang="en-GB" altLang="en-US" b="1" i="1" dirty="0">
              <a:solidFill>
                <a:srgbClr val="6BB745"/>
              </a:solidFill>
              <a:latin typeface="Calibri" pitchFamily="34" charset="0"/>
            </a:endParaRPr>
          </a:p>
        </p:txBody>
      </p:sp>
    </p:spTree>
    <p:extLst>
      <p:ext uri="{BB962C8B-B14F-4D97-AF65-F5344CB8AC3E}">
        <p14:creationId xmlns:p14="http://schemas.microsoft.com/office/powerpoint/2010/main" val="245561481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ext Placeholder 1"/>
          <p:cNvSpPr txBox="1">
            <a:spLocks/>
          </p:cNvSpPr>
          <p:nvPr/>
        </p:nvSpPr>
        <p:spPr bwMode="auto">
          <a:xfrm>
            <a:off x="468313" y="325537"/>
            <a:ext cx="85677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spcBef>
                <a:spcPct val="20000"/>
              </a:spcBef>
              <a:buFont typeface="Arial" charset="0"/>
              <a:buNone/>
            </a:pPr>
            <a:r>
              <a:rPr lang="en-GB" altLang="en-US" sz="3200" b="1" dirty="0" smtClean="0">
                <a:solidFill>
                  <a:schemeClr val="bg2"/>
                </a:solidFill>
                <a:latin typeface="Calibri" pitchFamily="34" charset="0"/>
              </a:rPr>
              <a:t>EIT</a:t>
            </a:r>
            <a:r>
              <a:rPr lang="en-GB" altLang="fr-FR" sz="3200" b="1" dirty="0" smtClean="0">
                <a:solidFill>
                  <a:schemeClr val="bg2"/>
                </a:solidFill>
                <a:latin typeface="Calibri" pitchFamily="34" charset="0"/>
              </a:rPr>
              <a:t>’</a:t>
            </a:r>
            <a:r>
              <a:rPr lang="en-GB" altLang="en-US" sz="3200" b="1" dirty="0" smtClean="0">
                <a:solidFill>
                  <a:schemeClr val="bg2"/>
                </a:solidFill>
                <a:latin typeface="Calibri" pitchFamily="34" charset="0"/>
              </a:rPr>
              <a:t>s </a:t>
            </a:r>
            <a:r>
              <a:rPr lang="en-GB" altLang="en-US" sz="3200" b="1" dirty="0">
                <a:solidFill>
                  <a:schemeClr val="bg2"/>
                </a:solidFill>
                <a:latin typeface="Calibri" pitchFamily="34" charset="0"/>
              </a:rPr>
              <a:t>first 3 </a:t>
            </a:r>
            <a:r>
              <a:rPr lang="en-GB" altLang="en-US" sz="3200" b="1" dirty="0" smtClean="0">
                <a:solidFill>
                  <a:schemeClr val="bg2"/>
                </a:solidFill>
                <a:latin typeface="Calibri" pitchFamily="34" charset="0"/>
              </a:rPr>
              <a:t>KICs </a:t>
            </a:r>
            <a:r>
              <a:rPr lang="en-GB" altLang="en-US" sz="2000" dirty="0" smtClean="0">
                <a:solidFill>
                  <a:schemeClr val="bg2"/>
                </a:solidFill>
                <a:latin typeface="Calibri" pitchFamily="34" charset="0"/>
              </a:rPr>
              <a:t>– designated in December 2009</a:t>
            </a:r>
            <a:endParaRPr lang="en-GB" altLang="en-US" sz="2000" b="1" dirty="0">
              <a:solidFill>
                <a:schemeClr val="bg2"/>
              </a:solidFill>
              <a:latin typeface="Calibri" pitchFamily="34" charset="0"/>
            </a:endParaRPr>
          </a:p>
        </p:txBody>
      </p:sp>
      <p:grpSp>
        <p:nvGrpSpPr>
          <p:cNvPr id="2" name="Group 1"/>
          <p:cNvGrpSpPr/>
          <p:nvPr/>
        </p:nvGrpSpPr>
        <p:grpSpPr>
          <a:xfrm>
            <a:off x="848218" y="992671"/>
            <a:ext cx="7314274" cy="2275528"/>
            <a:chOff x="842677" y="1172865"/>
            <a:chExt cx="7314274" cy="2275528"/>
          </a:xfrm>
        </p:grpSpPr>
        <p:pic>
          <p:nvPicPr>
            <p:cNvPr id="18" name="Picture Placeholder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6787" y="1688462"/>
              <a:ext cx="1970164" cy="1488684"/>
            </a:xfrm>
            <a:prstGeom prst="round2DiagRect">
              <a:avLst/>
            </a:prstGeom>
          </p:spPr>
        </p:pic>
        <p:pic>
          <p:nvPicPr>
            <p:cNvPr id="32" name="Picture Placeholder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677" y="1688289"/>
              <a:ext cx="1870192" cy="1465070"/>
            </a:xfrm>
            <a:prstGeom prst="round2DiagRect">
              <a:avLst/>
            </a:prstGeom>
          </p:spPr>
        </p:pic>
        <p:pic>
          <p:nvPicPr>
            <p:cNvPr id="33" name="Picture Placeholder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8979" y="1688290"/>
              <a:ext cx="1870193" cy="1488840"/>
            </a:xfrm>
            <a:prstGeom prst="round2DiagRect">
              <a:avLst/>
            </a:prstGeom>
          </p:spPr>
        </p:pic>
        <p:sp>
          <p:nvSpPr>
            <p:cNvPr id="35" name="Ellipse 34"/>
            <p:cNvSpPr/>
            <p:nvPr/>
          </p:nvSpPr>
          <p:spPr>
            <a:xfrm>
              <a:off x="1674748" y="1587153"/>
              <a:ext cx="288925" cy="287338"/>
            </a:xfrm>
            <a:prstGeom prst="ellipse">
              <a:avLst/>
            </a:prstGeom>
            <a:solidFill>
              <a:srgbClr val="6BB7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800"/>
            </a:p>
          </p:txBody>
        </p:sp>
        <p:sp>
          <p:nvSpPr>
            <p:cNvPr id="37" name="Ellipse 36"/>
            <p:cNvSpPr/>
            <p:nvPr/>
          </p:nvSpPr>
          <p:spPr>
            <a:xfrm>
              <a:off x="4423138" y="1572975"/>
              <a:ext cx="287337" cy="287338"/>
            </a:xfrm>
            <a:prstGeom prst="ellipse">
              <a:avLst/>
            </a:prstGeom>
            <a:solidFill>
              <a:srgbClr val="6BB7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800"/>
            </a:p>
          </p:txBody>
        </p:sp>
        <p:sp>
          <p:nvSpPr>
            <p:cNvPr id="38" name="Ellipse 37"/>
            <p:cNvSpPr/>
            <p:nvPr/>
          </p:nvSpPr>
          <p:spPr>
            <a:xfrm>
              <a:off x="7051022" y="1596862"/>
              <a:ext cx="287337" cy="287338"/>
            </a:xfrm>
            <a:prstGeom prst="ellipse">
              <a:avLst/>
            </a:prstGeom>
            <a:solidFill>
              <a:srgbClr val="6BB7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800">
                <a:solidFill>
                  <a:srgbClr val="6BB745"/>
                </a:solidFill>
              </a:endParaRPr>
            </a:p>
          </p:txBody>
        </p:sp>
        <p:cxnSp>
          <p:nvCxnSpPr>
            <p:cNvPr id="41" name="Connecteur droit 40"/>
            <p:cNvCxnSpPr/>
            <p:nvPr/>
          </p:nvCxnSpPr>
          <p:spPr>
            <a:xfrm flipV="1">
              <a:off x="3126299" y="1196752"/>
              <a:ext cx="0" cy="2251641"/>
            </a:xfrm>
            <a:prstGeom prst="line">
              <a:avLst/>
            </a:prstGeom>
            <a:ln w="6350" cmpd="sng">
              <a:solidFill>
                <a:srgbClr val="034EA2"/>
              </a:solidFill>
            </a:ln>
            <a:effectLst/>
          </p:spPr>
          <p:style>
            <a:lnRef idx="2">
              <a:schemeClr val="accent1"/>
            </a:lnRef>
            <a:fillRef idx="0">
              <a:schemeClr val="accent1"/>
            </a:fillRef>
            <a:effectRef idx="1">
              <a:schemeClr val="accent1"/>
            </a:effectRef>
            <a:fontRef idx="minor">
              <a:schemeClr val="tx1"/>
            </a:fontRef>
          </p:style>
        </p:cxnSp>
        <p:cxnSp>
          <p:nvCxnSpPr>
            <p:cNvPr id="42" name="Connecteur droit 41"/>
            <p:cNvCxnSpPr/>
            <p:nvPr/>
          </p:nvCxnSpPr>
          <p:spPr>
            <a:xfrm flipV="1">
              <a:off x="5808299" y="1172866"/>
              <a:ext cx="0" cy="2275527"/>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110075" y="1196752"/>
              <a:ext cx="1418273" cy="400110"/>
            </a:xfrm>
            <a:prstGeom prst="rect">
              <a:avLst/>
            </a:prstGeom>
            <a:noFill/>
          </p:spPr>
          <p:txBody>
            <a:bodyPr wrap="none" rtlCol="0">
              <a:spAutoFit/>
            </a:bodyPr>
            <a:lstStyle/>
            <a:p>
              <a:r>
                <a:rPr lang="en-GB" sz="2000" b="1" dirty="0" smtClean="0">
                  <a:solidFill>
                    <a:schemeClr val="tx2"/>
                  </a:solidFill>
                  <a:latin typeface="+mn-lt"/>
                </a:rPr>
                <a:t>Climate-KIC</a:t>
              </a:r>
              <a:endParaRPr lang="en-GB" sz="2000" b="1" dirty="0">
                <a:solidFill>
                  <a:schemeClr val="tx2"/>
                </a:solidFill>
                <a:latin typeface="+mn-lt"/>
              </a:endParaRPr>
            </a:p>
          </p:txBody>
        </p:sp>
        <p:sp>
          <p:nvSpPr>
            <p:cNvPr id="4" name="TextBox 3"/>
            <p:cNvSpPr txBox="1"/>
            <p:nvPr/>
          </p:nvSpPr>
          <p:spPr>
            <a:xfrm>
              <a:off x="3857943" y="1196752"/>
              <a:ext cx="1246560" cy="400110"/>
            </a:xfrm>
            <a:prstGeom prst="rect">
              <a:avLst/>
            </a:prstGeom>
            <a:noFill/>
          </p:spPr>
          <p:txBody>
            <a:bodyPr wrap="none" rtlCol="0">
              <a:spAutoFit/>
            </a:bodyPr>
            <a:lstStyle/>
            <a:p>
              <a:r>
                <a:rPr lang="en-GB" sz="2000" b="1" dirty="0">
                  <a:solidFill>
                    <a:schemeClr val="tx2"/>
                  </a:solidFill>
                  <a:latin typeface="+mn-lt"/>
                </a:rPr>
                <a:t>EIT </a:t>
              </a:r>
              <a:r>
                <a:rPr lang="en-GB" sz="2000" b="1" dirty="0" smtClean="0">
                  <a:solidFill>
                    <a:schemeClr val="tx2"/>
                  </a:solidFill>
                  <a:latin typeface="+mn-lt"/>
                </a:rPr>
                <a:t>Digital</a:t>
              </a:r>
              <a:endParaRPr lang="en-GB" sz="2000" b="1" dirty="0">
                <a:solidFill>
                  <a:schemeClr val="tx2"/>
                </a:solidFill>
                <a:latin typeface="+mn-lt"/>
              </a:endParaRPr>
            </a:p>
          </p:txBody>
        </p:sp>
        <p:sp>
          <p:nvSpPr>
            <p:cNvPr id="5" name="TextBox 4"/>
            <p:cNvSpPr txBox="1"/>
            <p:nvPr/>
          </p:nvSpPr>
          <p:spPr>
            <a:xfrm>
              <a:off x="6298975" y="1172865"/>
              <a:ext cx="1795876" cy="400110"/>
            </a:xfrm>
            <a:prstGeom prst="rect">
              <a:avLst/>
            </a:prstGeom>
            <a:noFill/>
          </p:spPr>
          <p:txBody>
            <a:bodyPr wrap="none" rtlCol="0">
              <a:spAutoFit/>
            </a:bodyPr>
            <a:lstStyle/>
            <a:p>
              <a:r>
                <a:rPr lang="en-GB" sz="2000" b="1" dirty="0">
                  <a:solidFill>
                    <a:schemeClr val="tx2"/>
                  </a:solidFill>
                  <a:latin typeface="+mn-lt"/>
                </a:rPr>
                <a:t>KIC </a:t>
              </a:r>
              <a:r>
                <a:rPr lang="en-GB" sz="2000" b="1" dirty="0" err="1">
                  <a:solidFill>
                    <a:schemeClr val="tx2"/>
                  </a:solidFill>
                  <a:latin typeface="+mn-lt"/>
                </a:rPr>
                <a:t>InnoEnergy</a:t>
              </a:r>
              <a:endParaRPr lang="en-GB" sz="2000" b="1" dirty="0">
                <a:solidFill>
                  <a:schemeClr val="tx2"/>
                </a:solidFill>
                <a:latin typeface="+mn-lt"/>
              </a:endParaRPr>
            </a:p>
          </p:txBody>
        </p:sp>
      </p:grpSp>
      <p:sp>
        <p:nvSpPr>
          <p:cNvPr id="14" name="Text Placeholder 1"/>
          <p:cNvSpPr txBox="1">
            <a:spLocks/>
          </p:cNvSpPr>
          <p:nvPr/>
        </p:nvSpPr>
        <p:spPr bwMode="auto">
          <a:xfrm>
            <a:off x="517445" y="3429000"/>
            <a:ext cx="85677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spcBef>
                <a:spcPct val="20000"/>
              </a:spcBef>
              <a:buFont typeface="Arial" charset="0"/>
              <a:buNone/>
            </a:pPr>
            <a:r>
              <a:rPr lang="en-GB" altLang="en-US" sz="3200" b="1" dirty="0" smtClean="0">
                <a:solidFill>
                  <a:schemeClr val="bg2"/>
                </a:solidFill>
                <a:latin typeface="Calibri" pitchFamily="34" charset="0"/>
              </a:rPr>
              <a:t>EIT</a:t>
            </a:r>
            <a:r>
              <a:rPr lang="en-GB" altLang="fr-FR" sz="3200" b="1" dirty="0" smtClean="0">
                <a:solidFill>
                  <a:schemeClr val="bg2"/>
                </a:solidFill>
                <a:latin typeface="Calibri" pitchFamily="34" charset="0"/>
              </a:rPr>
              <a:t>’</a:t>
            </a:r>
            <a:r>
              <a:rPr lang="en-GB" altLang="en-US" sz="3200" b="1" dirty="0" smtClean="0">
                <a:solidFill>
                  <a:schemeClr val="bg2"/>
                </a:solidFill>
                <a:latin typeface="Calibri" pitchFamily="34" charset="0"/>
              </a:rPr>
              <a:t>s 2 new KICs </a:t>
            </a:r>
            <a:r>
              <a:rPr lang="en-GB" altLang="en-US" sz="2000" dirty="0" smtClean="0">
                <a:solidFill>
                  <a:schemeClr val="bg2"/>
                </a:solidFill>
                <a:latin typeface="Calibri" pitchFamily="34" charset="0"/>
              </a:rPr>
              <a:t>– designated in December 2014</a:t>
            </a:r>
            <a:endParaRPr lang="en-GB" altLang="en-US" sz="2000" b="1" dirty="0">
              <a:solidFill>
                <a:schemeClr val="bg2"/>
              </a:solidFill>
              <a:latin typeface="Calibri" pitchFamily="34" charset="0"/>
            </a:endParaRPr>
          </a:p>
        </p:txBody>
      </p:sp>
      <p:grpSp>
        <p:nvGrpSpPr>
          <p:cNvPr id="16" name="Group 15"/>
          <p:cNvGrpSpPr/>
          <p:nvPr/>
        </p:nvGrpSpPr>
        <p:grpSpPr>
          <a:xfrm>
            <a:off x="3419872" y="4149080"/>
            <a:ext cx="4824536" cy="2275528"/>
            <a:chOff x="3372727" y="1172865"/>
            <a:chExt cx="4824536" cy="2275528"/>
          </a:xfrm>
        </p:grpSpPr>
        <p:pic>
          <p:nvPicPr>
            <p:cNvPr id="17" name="Picture Placeholder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9884" y="1735179"/>
              <a:ext cx="1977379" cy="1400701"/>
            </a:xfrm>
            <a:prstGeom prst="round2DiagRect">
              <a:avLst/>
            </a:prstGeom>
          </p:spPr>
        </p:pic>
        <p:pic>
          <p:nvPicPr>
            <p:cNvPr id="20" name="Picture Placeholder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72131" y="1708145"/>
              <a:ext cx="1877041" cy="1458461"/>
            </a:xfrm>
            <a:prstGeom prst="round2DiagRect">
              <a:avLst/>
            </a:prstGeom>
          </p:spPr>
        </p:pic>
        <p:sp>
          <p:nvSpPr>
            <p:cNvPr id="22" name="Ellipse 36"/>
            <p:cNvSpPr/>
            <p:nvPr/>
          </p:nvSpPr>
          <p:spPr>
            <a:xfrm>
              <a:off x="4295830" y="1572975"/>
              <a:ext cx="287337" cy="287338"/>
            </a:xfrm>
            <a:prstGeom prst="ellipse">
              <a:avLst/>
            </a:prstGeom>
            <a:solidFill>
              <a:srgbClr val="6BB7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800"/>
            </a:p>
          </p:txBody>
        </p:sp>
        <p:sp>
          <p:nvSpPr>
            <p:cNvPr id="23" name="Ellipse 37"/>
            <p:cNvSpPr/>
            <p:nvPr/>
          </p:nvSpPr>
          <p:spPr>
            <a:xfrm>
              <a:off x="7045830" y="1596862"/>
              <a:ext cx="287337" cy="287338"/>
            </a:xfrm>
            <a:prstGeom prst="ellipse">
              <a:avLst/>
            </a:prstGeom>
            <a:solidFill>
              <a:srgbClr val="6BB7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800">
                <a:solidFill>
                  <a:srgbClr val="6BB745"/>
                </a:solidFill>
              </a:endParaRPr>
            </a:p>
          </p:txBody>
        </p:sp>
        <p:cxnSp>
          <p:nvCxnSpPr>
            <p:cNvPr id="25" name="Connecteur droit 41"/>
            <p:cNvCxnSpPr/>
            <p:nvPr/>
          </p:nvCxnSpPr>
          <p:spPr>
            <a:xfrm flipV="1">
              <a:off x="5808299" y="1172866"/>
              <a:ext cx="0" cy="2275527"/>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3372727" y="1196752"/>
              <a:ext cx="2089546" cy="400110"/>
            </a:xfrm>
            <a:prstGeom prst="rect">
              <a:avLst/>
            </a:prstGeom>
            <a:noFill/>
          </p:spPr>
          <p:txBody>
            <a:bodyPr wrap="none" rtlCol="0">
              <a:spAutoFit/>
            </a:bodyPr>
            <a:lstStyle/>
            <a:p>
              <a:r>
                <a:rPr lang="en-GB" sz="2000" b="1" dirty="0" smtClean="0">
                  <a:solidFill>
                    <a:schemeClr val="tx2"/>
                  </a:solidFill>
                  <a:latin typeface="+mn-lt"/>
                </a:rPr>
                <a:t>EIT Raw Materials</a:t>
              </a:r>
              <a:endParaRPr lang="en-GB" sz="2000" b="1" dirty="0">
                <a:solidFill>
                  <a:schemeClr val="tx2"/>
                </a:solidFill>
                <a:latin typeface="+mn-lt"/>
              </a:endParaRPr>
            </a:p>
          </p:txBody>
        </p:sp>
        <p:sp>
          <p:nvSpPr>
            <p:cNvPr id="28" name="TextBox 27"/>
            <p:cNvSpPr txBox="1"/>
            <p:nvPr/>
          </p:nvSpPr>
          <p:spPr>
            <a:xfrm>
              <a:off x="6613087" y="1172865"/>
              <a:ext cx="1269899" cy="400110"/>
            </a:xfrm>
            <a:prstGeom prst="rect">
              <a:avLst/>
            </a:prstGeom>
            <a:noFill/>
          </p:spPr>
          <p:txBody>
            <a:bodyPr wrap="none" rtlCol="0">
              <a:spAutoFit/>
            </a:bodyPr>
            <a:lstStyle/>
            <a:p>
              <a:r>
                <a:rPr lang="en-GB" sz="2000" b="1" dirty="0" smtClean="0">
                  <a:solidFill>
                    <a:schemeClr val="tx2"/>
                  </a:solidFill>
                  <a:latin typeface="+mn-lt"/>
                </a:rPr>
                <a:t>EIT Health</a:t>
              </a:r>
              <a:endParaRPr lang="en-GB" sz="2000" b="1" dirty="0">
                <a:solidFill>
                  <a:schemeClr val="tx2"/>
                </a:solidFill>
                <a:latin typeface="+mn-lt"/>
              </a:endParaRPr>
            </a:p>
          </p:txBody>
        </p:sp>
      </p:grpSp>
    </p:spTree>
    <p:extLst>
      <p:ext uri="{BB962C8B-B14F-4D97-AF65-F5344CB8AC3E}">
        <p14:creationId xmlns:p14="http://schemas.microsoft.com/office/powerpoint/2010/main" val="2815746644"/>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Image 8" descr="shutterstock_185590649-4.jpg"/>
          <p:cNvPicPr>
            <a:picLocks noChangeAspect="1"/>
          </p:cNvPicPr>
          <p:nvPr/>
        </p:nvPicPr>
        <p:blipFill rotWithShape="1">
          <a:blip r:embed="rId3">
            <a:extLst>
              <a:ext uri="{28A0092B-C50C-407E-A947-70E740481C1C}">
                <a14:useLocalDpi xmlns:a14="http://schemas.microsoft.com/office/drawing/2010/main" val="0"/>
              </a:ext>
            </a:extLst>
          </a:blip>
          <a:srcRect l="12922" t="5164"/>
          <a:stretch/>
        </p:blipFill>
        <p:spPr bwMode="auto">
          <a:xfrm>
            <a:off x="0" y="0"/>
            <a:ext cx="946785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Text Placeholder 1"/>
          <p:cNvSpPr txBox="1">
            <a:spLocks/>
          </p:cNvSpPr>
          <p:nvPr/>
        </p:nvSpPr>
        <p:spPr bwMode="auto">
          <a:xfrm>
            <a:off x="674687" y="476672"/>
            <a:ext cx="85693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spcBef>
                <a:spcPct val="20000"/>
              </a:spcBef>
              <a:buFont typeface="Arial" charset="0"/>
              <a:buNone/>
            </a:pPr>
            <a:r>
              <a:rPr lang="en-GB" altLang="en-US" sz="3200" b="1" dirty="0" smtClean="0">
                <a:solidFill>
                  <a:schemeClr val="tx2"/>
                </a:solidFill>
                <a:latin typeface="Calibri" pitchFamily="34" charset="0"/>
              </a:rPr>
              <a:t>EIT </a:t>
            </a:r>
            <a:r>
              <a:rPr lang="en-GB" altLang="en-US" sz="3200" b="1" dirty="0">
                <a:solidFill>
                  <a:schemeClr val="tx2"/>
                </a:solidFill>
                <a:latin typeface="Calibri" pitchFamily="34" charset="0"/>
              </a:rPr>
              <a:t>priorities 2014 </a:t>
            </a:r>
            <a:r>
              <a:rPr lang="en-GB" altLang="en-US" sz="3200" b="1" dirty="0" smtClean="0">
                <a:solidFill>
                  <a:schemeClr val="tx2"/>
                </a:solidFill>
                <a:latin typeface="Calibri" pitchFamily="34" charset="0"/>
              </a:rPr>
              <a:t>– </a:t>
            </a:r>
            <a:r>
              <a:rPr lang="en-GB" altLang="en-US" sz="3200" b="1" dirty="0">
                <a:solidFill>
                  <a:schemeClr val="tx2"/>
                </a:solidFill>
                <a:latin typeface="Calibri" pitchFamily="34" charset="0"/>
              </a:rPr>
              <a:t>2020</a:t>
            </a:r>
          </a:p>
        </p:txBody>
      </p:sp>
      <p:pic>
        <p:nvPicPr>
          <p:cNvPr id="79876" name="Image 9" descr="logo_whit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463" y="5661025"/>
            <a:ext cx="23907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467544" y="1185839"/>
            <a:ext cx="8209285" cy="4043361"/>
            <a:chOff x="611188" y="1617663"/>
            <a:chExt cx="7921625" cy="4043361"/>
          </a:xfrm>
        </p:grpSpPr>
        <p:sp>
          <p:nvSpPr>
            <p:cNvPr id="11" name="Espace réservé pour une image  2"/>
            <p:cNvSpPr txBox="1">
              <a:spLocks/>
            </p:cNvSpPr>
            <p:nvPr/>
          </p:nvSpPr>
          <p:spPr>
            <a:xfrm>
              <a:off x="611188" y="1989137"/>
              <a:ext cx="7921625" cy="3671887"/>
            </a:xfrm>
            <a:prstGeom prst="round2DiagRect">
              <a:avLst/>
            </a:prstGeom>
            <a:solidFill>
              <a:schemeClr val="bg2">
                <a:alpha val="76000"/>
              </a:schemeClr>
            </a:solidFill>
            <a:ln>
              <a:noFill/>
            </a:ln>
          </p:spPr>
          <p:txBody>
            <a:bodyPr/>
            <a:lstStyle/>
            <a:p>
              <a:pPr>
                <a:defRPr/>
              </a:pPr>
              <a:endParaRPr lang="fr-FR" sz="1800" b="1" dirty="0">
                <a:ea typeface="+mn-ea"/>
                <a:cs typeface="Arial" charset="0"/>
              </a:endParaRPr>
            </a:p>
          </p:txBody>
        </p:sp>
        <p:sp>
          <p:nvSpPr>
            <p:cNvPr id="16" name="Rectangle 15"/>
            <p:cNvSpPr/>
            <p:nvPr/>
          </p:nvSpPr>
          <p:spPr>
            <a:xfrm>
              <a:off x="611188" y="2800350"/>
              <a:ext cx="2520950" cy="1064907"/>
            </a:xfrm>
            <a:prstGeom prst="rect">
              <a:avLst/>
            </a:prstGeom>
          </p:spPr>
          <p:txBody>
            <a:bodyPr>
              <a:spAutoFit/>
            </a:bodyPr>
            <a:lstStyle/>
            <a:p>
              <a:pPr algn="ctr" defTabSz="457200">
                <a:spcBef>
                  <a:spcPts val="0"/>
                </a:spcBef>
                <a:spcAft>
                  <a:spcPts val="0"/>
                </a:spcAft>
                <a:buClr>
                  <a:srgbClr val="000099"/>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200" b="1" dirty="0" smtClean="0">
                  <a:solidFill>
                    <a:srgbClr val="FFFFFF"/>
                  </a:solidFill>
                  <a:latin typeface="+mn-lt"/>
                  <a:ea typeface="+mn-ea"/>
                  <a:cs typeface="Arial" charset="0"/>
                </a:rPr>
                <a:t>growth </a:t>
              </a:r>
              <a:r>
                <a:rPr lang="en-GB" sz="2200" b="1" dirty="0">
                  <a:solidFill>
                    <a:srgbClr val="FFFFFF"/>
                  </a:solidFill>
                  <a:latin typeface="+mn-lt"/>
                  <a:ea typeface="+mn-ea"/>
                  <a:cs typeface="Arial" charset="0"/>
                </a:rPr>
                <a:t>and impact of </a:t>
              </a:r>
              <a:r>
                <a:rPr lang="en-GB" sz="2200" b="1" dirty="0" smtClean="0">
                  <a:solidFill>
                    <a:srgbClr val="FFFFFF"/>
                  </a:solidFill>
                  <a:latin typeface="+mn-lt"/>
                  <a:ea typeface="+mn-ea"/>
                  <a:cs typeface="Arial" charset="0"/>
                </a:rPr>
                <a:t>first  3 </a:t>
              </a:r>
              <a:r>
                <a:rPr lang="en-GB" sz="2200" b="1" dirty="0">
                  <a:solidFill>
                    <a:srgbClr val="FFFFFF"/>
                  </a:solidFill>
                  <a:latin typeface="+mn-lt"/>
                  <a:ea typeface="+mn-ea"/>
                  <a:cs typeface="Arial" charset="0"/>
                </a:rPr>
                <a:t>KICS</a:t>
              </a:r>
            </a:p>
            <a:p>
              <a:pPr algn="ctr" defTabSz="457200">
                <a:lnSpc>
                  <a:spcPct val="120000"/>
                </a:lnSpc>
                <a:spcBef>
                  <a:spcPts val="0"/>
                </a:spcBef>
                <a:spcAft>
                  <a:spcPts val="0"/>
                </a:spcAft>
                <a:buClr>
                  <a:srgbClr val="000099"/>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1600" b="1" dirty="0">
                <a:solidFill>
                  <a:srgbClr val="FFFFFF"/>
                </a:solidFill>
                <a:latin typeface="+mn-lt"/>
                <a:ea typeface="+mn-ea"/>
                <a:cs typeface="Arial" charset="0"/>
              </a:endParaRPr>
            </a:p>
          </p:txBody>
        </p:sp>
        <p:grpSp>
          <p:nvGrpSpPr>
            <p:cNvPr id="79879" name="Grouper 16"/>
            <p:cNvGrpSpPr>
              <a:grpSpLocks/>
            </p:cNvGrpSpPr>
            <p:nvPr/>
          </p:nvGrpSpPr>
          <p:grpSpPr bwMode="auto">
            <a:xfrm>
              <a:off x="3112640" y="2576512"/>
              <a:ext cx="2918361" cy="2868712"/>
              <a:chOff x="3148211" y="2276872"/>
              <a:chExt cx="3073128" cy="2376264"/>
            </a:xfrm>
          </p:grpSpPr>
          <p:cxnSp>
            <p:nvCxnSpPr>
              <p:cNvPr id="18" name="Connecteur droit 17"/>
              <p:cNvCxnSpPr/>
              <p:nvPr/>
            </p:nvCxnSpPr>
            <p:spPr>
              <a:xfrm flipV="1">
                <a:off x="3148211" y="2276872"/>
                <a:ext cx="0" cy="2376264"/>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6221339" y="2276872"/>
                <a:ext cx="0" cy="2376264"/>
              </a:xfrm>
              <a:prstGeom prst="line">
                <a:avLst/>
              </a:prstGeom>
              <a:ln w="6350" cmpd="sng">
                <a:solidFill>
                  <a:srgbClr val="034EA2"/>
                </a:solidFill>
              </a:ln>
              <a:effectLst/>
            </p:spPr>
            <p:style>
              <a:lnRef idx="2">
                <a:schemeClr val="accent1"/>
              </a:lnRef>
              <a:fillRef idx="0">
                <a:schemeClr val="accent1"/>
              </a:fillRef>
              <a:effectRef idx="1">
                <a:schemeClr val="accent1"/>
              </a:effectRef>
              <a:fontRef idx="minor">
                <a:schemeClr val="tx1"/>
              </a:fontRef>
            </p:style>
          </p:cxnSp>
        </p:grpSp>
        <p:sp>
          <p:nvSpPr>
            <p:cNvPr id="20" name="Rectangle 19"/>
            <p:cNvSpPr/>
            <p:nvPr/>
          </p:nvSpPr>
          <p:spPr>
            <a:xfrm>
              <a:off x="3321094" y="2800350"/>
              <a:ext cx="2447925" cy="471539"/>
            </a:xfrm>
            <a:prstGeom prst="rect">
              <a:avLst/>
            </a:prstGeom>
          </p:spPr>
          <p:txBody>
            <a:bodyPr>
              <a:spAutoFit/>
            </a:bodyPr>
            <a:lstStyle/>
            <a:p>
              <a:pPr algn="ctr" defTabSz="457200">
                <a:lnSpc>
                  <a:spcPct val="120000"/>
                </a:lnSpc>
                <a:spcBef>
                  <a:spcPts val="0"/>
                </a:spcBef>
                <a:spcAft>
                  <a:spcPts val="0"/>
                </a:spcAft>
                <a:buClr>
                  <a:srgbClr val="000099"/>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200" b="1" dirty="0" smtClean="0">
                  <a:solidFill>
                    <a:srgbClr val="FFFFFF"/>
                  </a:solidFill>
                  <a:latin typeface="+mn-lt"/>
                  <a:ea typeface="+mn-ea"/>
                  <a:cs typeface="Arial" charset="0"/>
                </a:rPr>
                <a:t>5 new </a:t>
              </a:r>
              <a:r>
                <a:rPr lang="en-US" sz="2200" b="1" dirty="0">
                  <a:solidFill>
                    <a:srgbClr val="FFFFFF"/>
                  </a:solidFill>
                  <a:latin typeface="+mn-lt"/>
                  <a:ea typeface="+mn-ea"/>
                  <a:cs typeface="Arial" charset="0"/>
                </a:rPr>
                <a:t>KICs</a:t>
              </a:r>
            </a:p>
          </p:txBody>
        </p:sp>
        <p:sp>
          <p:nvSpPr>
            <p:cNvPr id="21" name="Rectangle 20"/>
            <p:cNvSpPr/>
            <p:nvPr/>
          </p:nvSpPr>
          <p:spPr>
            <a:xfrm>
              <a:off x="6228854" y="3285331"/>
              <a:ext cx="2087562" cy="769441"/>
            </a:xfrm>
            <a:prstGeom prst="rect">
              <a:avLst/>
            </a:prstGeom>
          </p:spPr>
          <p:txBody>
            <a:bodyPr>
              <a:spAutoFit/>
            </a:bodyPr>
            <a:lstStyle/>
            <a:p>
              <a:pPr algn="ctr" defTabSz="457200">
                <a:spcBef>
                  <a:spcPts val="0"/>
                </a:spcBef>
                <a:spcAft>
                  <a:spcPts val="0"/>
                </a:spcAft>
                <a:buClr>
                  <a:srgbClr val="000099"/>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200" b="1" dirty="0">
                  <a:solidFill>
                    <a:srgbClr val="FFFFFF"/>
                  </a:solidFill>
                  <a:latin typeface="+mn-lt"/>
                  <a:ea typeface="+mn-ea"/>
                  <a:cs typeface="Arial" charset="0"/>
                </a:rPr>
                <a:t>EIT </a:t>
              </a:r>
              <a:r>
                <a:rPr lang="en-GB" sz="2200" b="1" dirty="0" smtClean="0">
                  <a:solidFill>
                    <a:srgbClr val="FFFFFF"/>
                  </a:solidFill>
                  <a:latin typeface="+mn-lt"/>
                  <a:ea typeface="+mn-ea"/>
                  <a:cs typeface="Arial" charset="0"/>
                </a:rPr>
                <a:t>good </a:t>
              </a:r>
              <a:r>
                <a:rPr lang="en-GB" sz="2200" b="1" dirty="0">
                  <a:solidFill>
                    <a:srgbClr val="FFFFFF"/>
                  </a:solidFill>
                  <a:latin typeface="+mn-lt"/>
                  <a:ea typeface="+mn-ea"/>
                  <a:cs typeface="Arial" charset="0"/>
                </a:rPr>
                <a:t>practices</a:t>
              </a:r>
            </a:p>
          </p:txBody>
        </p:sp>
        <p:sp>
          <p:nvSpPr>
            <p:cNvPr id="23" name="TextBox 3"/>
            <p:cNvSpPr txBox="1"/>
            <p:nvPr/>
          </p:nvSpPr>
          <p:spPr>
            <a:xfrm>
              <a:off x="6228854" y="2432050"/>
              <a:ext cx="2016125" cy="830263"/>
            </a:xfrm>
            <a:prstGeom prst="rect">
              <a:avLst/>
            </a:prstGeom>
            <a:noFill/>
            <a:ln>
              <a:noFill/>
            </a:ln>
          </p:spPr>
          <p:txBody>
            <a:bodyPr>
              <a:spAutoFit/>
            </a:bodyPr>
            <a:lstStyle/>
            <a:p>
              <a:pPr algn="ctr">
                <a:defRPr/>
              </a:pPr>
              <a:r>
                <a:rPr lang="en-GB" b="1" dirty="0">
                  <a:solidFill>
                    <a:srgbClr val="004494"/>
                  </a:solidFill>
                  <a:latin typeface="+mj-lt"/>
                  <a:ea typeface="Tahoma" panose="020B0604030504040204" pitchFamily="34" charset="0"/>
                  <a:cs typeface="Tahoma" panose="020B0604030504040204" pitchFamily="34" charset="0"/>
                </a:rPr>
                <a:t>Sharing and</a:t>
              </a:r>
            </a:p>
            <a:p>
              <a:pPr algn="ctr">
                <a:defRPr/>
              </a:pPr>
              <a:r>
                <a:rPr lang="en-GB" b="1" dirty="0">
                  <a:solidFill>
                    <a:srgbClr val="004494"/>
                  </a:solidFill>
                  <a:latin typeface="+mj-lt"/>
                  <a:ea typeface="Tahoma" panose="020B0604030504040204" pitchFamily="34" charset="0"/>
                  <a:cs typeface="Tahoma" panose="020B0604030504040204" pitchFamily="34" charset="0"/>
                </a:rPr>
                <a:t>Disseminating</a:t>
              </a:r>
            </a:p>
          </p:txBody>
        </p:sp>
        <p:sp>
          <p:nvSpPr>
            <p:cNvPr id="25" name="TextBox 3"/>
            <p:cNvSpPr txBox="1"/>
            <p:nvPr/>
          </p:nvSpPr>
          <p:spPr>
            <a:xfrm>
              <a:off x="866775" y="2432050"/>
              <a:ext cx="2016125" cy="461963"/>
            </a:xfrm>
            <a:prstGeom prst="rect">
              <a:avLst/>
            </a:prstGeom>
            <a:noFill/>
            <a:ln>
              <a:noFill/>
            </a:ln>
          </p:spPr>
          <p:txBody>
            <a:bodyPr>
              <a:spAutoFit/>
            </a:bodyPr>
            <a:lstStyle/>
            <a:p>
              <a:pPr algn="ctr">
                <a:defRPr/>
              </a:pPr>
              <a:r>
                <a:rPr lang="en-GB" b="1" dirty="0">
                  <a:solidFill>
                    <a:srgbClr val="004494"/>
                  </a:solidFill>
                  <a:latin typeface="+mj-lt"/>
                  <a:ea typeface="Tahoma" panose="020B0604030504040204" pitchFamily="34" charset="0"/>
                  <a:cs typeface="Tahoma" panose="020B0604030504040204" pitchFamily="34" charset="0"/>
                </a:rPr>
                <a:t>Fostering</a:t>
              </a:r>
            </a:p>
          </p:txBody>
        </p:sp>
        <p:sp>
          <p:nvSpPr>
            <p:cNvPr id="79885" name="TextBox 14"/>
            <p:cNvSpPr txBox="1">
              <a:spLocks noChangeArrowheads="1"/>
            </p:cNvSpPr>
            <p:nvPr/>
          </p:nvSpPr>
          <p:spPr bwMode="auto">
            <a:xfrm>
              <a:off x="611188" y="3763505"/>
              <a:ext cx="252095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lnSpc>
                  <a:spcPct val="125000"/>
                </a:lnSpc>
              </a:pPr>
              <a:r>
                <a:rPr lang="en-GB" altLang="en-US" sz="2000" b="1" dirty="0">
                  <a:solidFill>
                    <a:srgbClr val="23438B"/>
                  </a:solidFill>
                  <a:latin typeface="Calibri" pitchFamily="34" charset="0"/>
                  <a:cs typeface="Tahoma" pitchFamily="34" charset="0"/>
                </a:rPr>
                <a:t>Climate-KIC</a:t>
              </a:r>
            </a:p>
            <a:p>
              <a:pPr algn="ctr" eaLnBrk="1" hangingPunct="1">
                <a:lnSpc>
                  <a:spcPct val="125000"/>
                </a:lnSpc>
              </a:pPr>
              <a:r>
                <a:rPr lang="en-GB" altLang="en-US" sz="2000" b="1" dirty="0">
                  <a:solidFill>
                    <a:srgbClr val="23438B"/>
                  </a:solidFill>
                  <a:latin typeface="Calibri" pitchFamily="34" charset="0"/>
                  <a:cs typeface="Tahoma" pitchFamily="34" charset="0"/>
                </a:rPr>
                <a:t>EIT </a:t>
              </a:r>
              <a:r>
                <a:rPr lang="en-GB" altLang="en-US" sz="2000" b="1" dirty="0" smtClean="0">
                  <a:solidFill>
                    <a:srgbClr val="23438B"/>
                  </a:solidFill>
                  <a:latin typeface="Calibri" pitchFamily="34" charset="0"/>
                  <a:cs typeface="Tahoma" pitchFamily="34" charset="0"/>
                </a:rPr>
                <a:t>Digital</a:t>
              </a:r>
            </a:p>
            <a:p>
              <a:pPr algn="ctr" eaLnBrk="1" hangingPunct="1">
                <a:lnSpc>
                  <a:spcPct val="125000"/>
                </a:lnSpc>
              </a:pPr>
              <a:r>
                <a:rPr lang="en-GB" altLang="en-US" sz="2000" b="1" dirty="0" smtClean="0">
                  <a:solidFill>
                    <a:srgbClr val="23438B"/>
                  </a:solidFill>
                  <a:latin typeface="Calibri" pitchFamily="34" charset="0"/>
                  <a:cs typeface="Tahoma" pitchFamily="34" charset="0"/>
                </a:rPr>
                <a:t>KIC </a:t>
              </a:r>
              <a:r>
                <a:rPr lang="en-GB" altLang="en-US" sz="2000" b="1" dirty="0" err="1">
                  <a:solidFill>
                    <a:srgbClr val="23438B"/>
                  </a:solidFill>
                  <a:latin typeface="Calibri" pitchFamily="34" charset="0"/>
                  <a:cs typeface="Tahoma" pitchFamily="34" charset="0"/>
                </a:rPr>
                <a:t>InnoEnergy</a:t>
              </a:r>
              <a:endParaRPr lang="en-GB" altLang="en-US" sz="2000" b="1" dirty="0">
                <a:solidFill>
                  <a:srgbClr val="23438B"/>
                </a:solidFill>
                <a:latin typeface="Calibri" pitchFamily="34" charset="0"/>
                <a:cs typeface="Tahoma" pitchFamily="34" charset="0"/>
              </a:endParaRPr>
            </a:p>
          </p:txBody>
        </p:sp>
        <p:sp>
          <p:nvSpPr>
            <p:cNvPr id="35" name="Ellipse 34"/>
            <p:cNvSpPr/>
            <p:nvPr/>
          </p:nvSpPr>
          <p:spPr>
            <a:xfrm>
              <a:off x="1465263" y="1628775"/>
              <a:ext cx="808037" cy="809625"/>
            </a:xfrm>
            <a:prstGeom prst="ellipse">
              <a:avLst/>
            </a:prstGeom>
            <a:solidFill>
              <a:schemeClr val="tx2">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800" b="1"/>
            </a:p>
          </p:txBody>
        </p:sp>
        <p:sp>
          <p:nvSpPr>
            <p:cNvPr id="30" name="Ellipse 29"/>
            <p:cNvSpPr/>
            <p:nvPr/>
          </p:nvSpPr>
          <p:spPr>
            <a:xfrm>
              <a:off x="1544638" y="1709738"/>
              <a:ext cx="647700" cy="6477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800" b="1"/>
            </a:p>
          </p:txBody>
        </p:sp>
        <p:sp>
          <p:nvSpPr>
            <p:cNvPr id="32" name="TextBox 3"/>
            <p:cNvSpPr txBox="1"/>
            <p:nvPr/>
          </p:nvSpPr>
          <p:spPr>
            <a:xfrm>
              <a:off x="1581150" y="1739900"/>
              <a:ext cx="576263" cy="523875"/>
            </a:xfrm>
            <a:prstGeom prst="rect">
              <a:avLst/>
            </a:prstGeom>
            <a:noFill/>
            <a:ln>
              <a:noFill/>
            </a:ln>
          </p:spPr>
          <p:txBody>
            <a:bodyPr>
              <a:spAutoFit/>
            </a:bodyPr>
            <a:lstStyle/>
            <a:p>
              <a:pPr algn="ctr">
                <a:defRPr/>
              </a:pPr>
              <a:r>
                <a:rPr lang="en-GB" sz="2800" b="1" dirty="0">
                  <a:solidFill>
                    <a:schemeClr val="bg1"/>
                  </a:solidFill>
                  <a:latin typeface="+mj-lt"/>
                  <a:ea typeface="Tahoma" panose="020B0604030504040204" pitchFamily="34" charset="0"/>
                  <a:cs typeface="Tahoma" panose="020B0604030504040204" pitchFamily="34" charset="0"/>
                </a:rPr>
                <a:t>1</a:t>
              </a:r>
            </a:p>
          </p:txBody>
        </p:sp>
        <p:sp>
          <p:nvSpPr>
            <p:cNvPr id="36" name="Ellipse 35"/>
            <p:cNvSpPr/>
            <p:nvPr/>
          </p:nvSpPr>
          <p:spPr>
            <a:xfrm>
              <a:off x="4234062" y="1628775"/>
              <a:ext cx="808037" cy="809625"/>
            </a:xfrm>
            <a:prstGeom prst="ellipse">
              <a:avLst/>
            </a:prstGeom>
            <a:solidFill>
              <a:schemeClr val="tx2">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800" b="1"/>
            </a:p>
          </p:txBody>
        </p:sp>
        <p:sp>
          <p:nvSpPr>
            <p:cNvPr id="28" name="Ellipse 27"/>
            <p:cNvSpPr/>
            <p:nvPr/>
          </p:nvSpPr>
          <p:spPr>
            <a:xfrm>
              <a:off x="4309838" y="1709738"/>
              <a:ext cx="647700" cy="6477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800" b="1"/>
            </a:p>
          </p:txBody>
        </p:sp>
        <p:sp>
          <p:nvSpPr>
            <p:cNvPr id="33" name="TextBox 3"/>
            <p:cNvSpPr txBox="1"/>
            <p:nvPr/>
          </p:nvSpPr>
          <p:spPr>
            <a:xfrm>
              <a:off x="4432851" y="1744663"/>
              <a:ext cx="373596" cy="523875"/>
            </a:xfrm>
            <a:prstGeom prst="rect">
              <a:avLst/>
            </a:prstGeom>
            <a:noFill/>
            <a:ln>
              <a:noFill/>
            </a:ln>
          </p:spPr>
          <p:txBody>
            <a:bodyPr wrap="square">
              <a:spAutoFit/>
            </a:bodyPr>
            <a:lstStyle/>
            <a:p>
              <a:pPr algn="ctr">
                <a:defRPr/>
              </a:pPr>
              <a:r>
                <a:rPr lang="en-GB" sz="2800" b="1" dirty="0">
                  <a:solidFill>
                    <a:schemeClr val="bg1"/>
                  </a:solidFill>
                  <a:latin typeface="+mj-lt"/>
                  <a:ea typeface="Tahoma" panose="020B0604030504040204" pitchFamily="34" charset="0"/>
                  <a:cs typeface="Tahoma" panose="020B0604030504040204" pitchFamily="34" charset="0"/>
                </a:rPr>
                <a:t>2</a:t>
              </a:r>
            </a:p>
          </p:txBody>
        </p:sp>
        <p:sp>
          <p:nvSpPr>
            <p:cNvPr id="37" name="Ellipse 36"/>
            <p:cNvSpPr/>
            <p:nvPr/>
          </p:nvSpPr>
          <p:spPr>
            <a:xfrm>
              <a:off x="6821786" y="1617663"/>
              <a:ext cx="808037" cy="809625"/>
            </a:xfrm>
            <a:prstGeom prst="ellipse">
              <a:avLst/>
            </a:prstGeom>
            <a:solidFill>
              <a:schemeClr val="tx2">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800" b="1"/>
            </a:p>
          </p:txBody>
        </p:sp>
        <p:sp>
          <p:nvSpPr>
            <p:cNvPr id="31" name="Ellipse 30"/>
            <p:cNvSpPr/>
            <p:nvPr/>
          </p:nvSpPr>
          <p:spPr>
            <a:xfrm>
              <a:off x="6901954" y="1697831"/>
              <a:ext cx="647700" cy="64928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800" b="1"/>
            </a:p>
          </p:txBody>
        </p:sp>
        <p:sp>
          <p:nvSpPr>
            <p:cNvPr id="34" name="TextBox 3"/>
            <p:cNvSpPr txBox="1"/>
            <p:nvPr/>
          </p:nvSpPr>
          <p:spPr>
            <a:xfrm>
              <a:off x="6948786" y="1749425"/>
              <a:ext cx="576262" cy="522288"/>
            </a:xfrm>
            <a:prstGeom prst="rect">
              <a:avLst/>
            </a:prstGeom>
            <a:noFill/>
            <a:ln>
              <a:noFill/>
            </a:ln>
          </p:spPr>
          <p:txBody>
            <a:bodyPr>
              <a:spAutoFit/>
            </a:bodyPr>
            <a:lstStyle/>
            <a:p>
              <a:pPr algn="ctr">
                <a:defRPr/>
              </a:pPr>
              <a:r>
                <a:rPr lang="en-GB" sz="2800" b="1" dirty="0">
                  <a:solidFill>
                    <a:schemeClr val="bg1"/>
                  </a:solidFill>
                  <a:latin typeface="+mj-lt"/>
                  <a:ea typeface="Tahoma" panose="020B0604030504040204" pitchFamily="34" charset="0"/>
                  <a:cs typeface="Tahoma" panose="020B0604030504040204" pitchFamily="34" charset="0"/>
                </a:rPr>
                <a:t>3 </a:t>
              </a:r>
            </a:p>
          </p:txBody>
        </p:sp>
        <p:sp>
          <p:nvSpPr>
            <p:cNvPr id="26" name="TextBox 3"/>
            <p:cNvSpPr txBox="1"/>
            <p:nvPr/>
          </p:nvSpPr>
          <p:spPr>
            <a:xfrm>
              <a:off x="3540064" y="2438400"/>
              <a:ext cx="2016125" cy="461963"/>
            </a:xfrm>
            <a:prstGeom prst="rect">
              <a:avLst/>
            </a:prstGeom>
            <a:noFill/>
            <a:ln>
              <a:noFill/>
            </a:ln>
          </p:spPr>
          <p:txBody>
            <a:bodyPr>
              <a:spAutoFit/>
            </a:bodyPr>
            <a:lstStyle/>
            <a:p>
              <a:pPr algn="ctr">
                <a:defRPr/>
              </a:pPr>
              <a:r>
                <a:rPr lang="en-GB" b="1" dirty="0" smtClean="0">
                  <a:solidFill>
                    <a:srgbClr val="004494"/>
                  </a:solidFill>
                  <a:latin typeface="+mj-lt"/>
                  <a:ea typeface="Tahoma" panose="020B0604030504040204" pitchFamily="34" charset="0"/>
                  <a:cs typeface="Tahoma" panose="020B0604030504040204" pitchFamily="34" charset="0"/>
                </a:rPr>
                <a:t>Creating</a:t>
              </a:r>
              <a:endParaRPr lang="en-GB" b="1" dirty="0">
                <a:solidFill>
                  <a:srgbClr val="004494"/>
                </a:solidFill>
                <a:latin typeface="+mj-lt"/>
                <a:ea typeface="Tahoma" panose="020B0604030504040204" pitchFamily="34" charset="0"/>
                <a:cs typeface="Tahoma" panose="020B0604030504040204" pitchFamily="34" charset="0"/>
              </a:endParaRPr>
            </a:p>
          </p:txBody>
        </p:sp>
        <p:sp>
          <p:nvSpPr>
            <p:cNvPr id="27" name="TextBox 14"/>
            <p:cNvSpPr txBox="1">
              <a:spLocks noChangeArrowheads="1"/>
            </p:cNvSpPr>
            <p:nvPr/>
          </p:nvSpPr>
          <p:spPr bwMode="auto">
            <a:xfrm>
              <a:off x="4037092" y="3352119"/>
              <a:ext cx="1993909"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125000"/>
                </a:lnSpc>
              </a:pPr>
              <a:r>
                <a:rPr lang="en-GB" altLang="en-US" sz="1800" b="1" dirty="0" smtClean="0">
                  <a:solidFill>
                    <a:srgbClr val="23438B"/>
                  </a:solidFill>
                  <a:latin typeface="Calibri" pitchFamily="34" charset="0"/>
                  <a:cs typeface="Tahoma" pitchFamily="34" charset="0"/>
                </a:rPr>
                <a:t>EIT Health</a:t>
              </a:r>
            </a:p>
            <a:p>
              <a:pPr eaLnBrk="1" hangingPunct="1">
                <a:lnSpc>
                  <a:spcPct val="125000"/>
                </a:lnSpc>
              </a:pPr>
              <a:r>
                <a:rPr lang="en-GB" altLang="en-US" sz="1800" b="1" dirty="0" smtClean="0">
                  <a:solidFill>
                    <a:srgbClr val="23438B"/>
                  </a:solidFill>
                  <a:latin typeface="Calibri" pitchFamily="34" charset="0"/>
                  <a:cs typeface="Tahoma" pitchFamily="34" charset="0"/>
                </a:rPr>
                <a:t>EIT Raw Materials</a:t>
              </a:r>
            </a:p>
            <a:p>
              <a:pPr eaLnBrk="1" hangingPunct="1">
                <a:lnSpc>
                  <a:spcPct val="125000"/>
                </a:lnSpc>
              </a:pPr>
              <a:endParaRPr lang="en-GB" altLang="en-US" sz="600" b="1" dirty="0" smtClean="0">
                <a:solidFill>
                  <a:srgbClr val="23438B"/>
                </a:solidFill>
                <a:latin typeface="Calibri" pitchFamily="34" charset="0"/>
                <a:cs typeface="Tahoma" pitchFamily="34" charset="0"/>
              </a:endParaRPr>
            </a:p>
            <a:p>
              <a:pPr eaLnBrk="1" hangingPunct="1">
                <a:lnSpc>
                  <a:spcPct val="125000"/>
                </a:lnSpc>
              </a:pPr>
              <a:r>
                <a:rPr lang="en-GB" altLang="en-US" sz="1800" b="1" dirty="0" smtClean="0">
                  <a:solidFill>
                    <a:srgbClr val="23438B"/>
                  </a:solidFill>
                  <a:latin typeface="Calibri" pitchFamily="34" charset="0"/>
                  <a:cs typeface="Tahoma" pitchFamily="34" charset="0"/>
                </a:rPr>
                <a:t>EIT Food</a:t>
              </a:r>
            </a:p>
            <a:p>
              <a:pPr eaLnBrk="1" hangingPunct="1">
                <a:lnSpc>
                  <a:spcPct val="125000"/>
                </a:lnSpc>
              </a:pPr>
              <a:r>
                <a:rPr lang="en-GB" altLang="en-US" sz="1800" b="1" dirty="0" smtClean="0">
                  <a:solidFill>
                    <a:srgbClr val="23438B"/>
                  </a:solidFill>
                  <a:latin typeface="Calibri" pitchFamily="34" charset="0"/>
                  <a:cs typeface="Tahoma" pitchFamily="34" charset="0"/>
                </a:rPr>
                <a:t>EIT Manufacturing</a:t>
              </a:r>
            </a:p>
            <a:p>
              <a:pPr eaLnBrk="1" hangingPunct="1">
                <a:lnSpc>
                  <a:spcPct val="125000"/>
                </a:lnSpc>
              </a:pPr>
              <a:endParaRPr lang="en-GB" altLang="en-US" sz="800" b="1" dirty="0">
                <a:solidFill>
                  <a:srgbClr val="23438B"/>
                </a:solidFill>
                <a:latin typeface="Calibri" pitchFamily="34" charset="0"/>
                <a:cs typeface="Tahoma" pitchFamily="34" charset="0"/>
              </a:endParaRPr>
            </a:p>
            <a:p>
              <a:pPr eaLnBrk="1" hangingPunct="1">
                <a:lnSpc>
                  <a:spcPct val="125000"/>
                </a:lnSpc>
              </a:pPr>
              <a:r>
                <a:rPr lang="en-GB" altLang="en-US" sz="1800" b="1" dirty="0" smtClean="0">
                  <a:solidFill>
                    <a:srgbClr val="23438B"/>
                  </a:solidFill>
                  <a:latin typeface="Calibri" pitchFamily="34" charset="0"/>
                  <a:cs typeface="Tahoma" pitchFamily="34" charset="0"/>
                </a:rPr>
                <a:t>EIT Urban Mobility</a:t>
              </a:r>
              <a:endParaRPr lang="en-GB" altLang="en-US" sz="1800" b="1" dirty="0">
                <a:solidFill>
                  <a:srgbClr val="23438B"/>
                </a:solidFill>
                <a:latin typeface="Calibri" pitchFamily="34" charset="0"/>
                <a:cs typeface="Tahoma" pitchFamily="34" charset="0"/>
              </a:endParaRPr>
            </a:p>
          </p:txBody>
        </p:sp>
      </p:grpSp>
      <p:sp>
        <p:nvSpPr>
          <p:cNvPr id="38" name="Espace réservé pour une image  2"/>
          <p:cNvSpPr txBox="1">
            <a:spLocks/>
          </p:cNvSpPr>
          <p:nvPr/>
        </p:nvSpPr>
        <p:spPr>
          <a:xfrm>
            <a:off x="3227248" y="3140968"/>
            <a:ext cx="741998" cy="353090"/>
          </a:xfrm>
          <a:prstGeom prst="round2DiagRect">
            <a:avLst/>
          </a:prstGeom>
          <a:solidFill>
            <a:schemeClr val="tx2">
              <a:lumMod val="75000"/>
              <a:alpha val="87000"/>
            </a:schemeClr>
          </a:solidFill>
          <a:ln>
            <a:noFill/>
          </a:ln>
        </p:spPr>
        <p:txBody>
          <a:bodyPr/>
          <a:lstStyle/>
          <a:p>
            <a:pPr>
              <a:defRPr/>
            </a:pPr>
            <a:r>
              <a:rPr lang="fr-FR"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2014</a:t>
            </a:r>
            <a:endParaRPr lang="fr-FR"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0" name="Espace réservé pour une image  2"/>
          <p:cNvSpPr txBox="1">
            <a:spLocks/>
          </p:cNvSpPr>
          <p:nvPr/>
        </p:nvSpPr>
        <p:spPr>
          <a:xfrm>
            <a:off x="3259258" y="3892274"/>
            <a:ext cx="741998" cy="353090"/>
          </a:xfrm>
          <a:prstGeom prst="round2DiagRect">
            <a:avLst/>
          </a:prstGeom>
          <a:solidFill>
            <a:schemeClr val="tx2">
              <a:lumMod val="75000"/>
              <a:alpha val="87000"/>
            </a:schemeClr>
          </a:solidFill>
          <a:ln>
            <a:noFill/>
          </a:ln>
        </p:spPr>
        <p:txBody>
          <a:bodyPr/>
          <a:lstStyle/>
          <a:p>
            <a:pPr>
              <a:defRPr/>
            </a:pPr>
            <a:r>
              <a:rPr lang="fr-FR"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2016</a:t>
            </a:r>
            <a:endParaRPr lang="fr-FR"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1" name="Espace réservé pour une image  2"/>
          <p:cNvSpPr txBox="1">
            <a:spLocks/>
          </p:cNvSpPr>
          <p:nvPr/>
        </p:nvSpPr>
        <p:spPr>
          <a:xfrm>
            <a:off x="3275856" y="4581128"/>
            <a:ext cx="741998" cy="353090"/>
          </a:xfrm>
          <a:prstGeom prst="round2DiagRect">
            <a:avLst/>
          </a:prstGeom>
          <a:solidFill>
            <a:schemeClr val="tx2">
              <a:lumMod val="75000"/>
              <a:alpha val="87000"/>
            </a:schemeClr>
          </a:solidFill>
          <a:ln>
            <a:noFill/>
          </a:ln>
        </p:spPr>
        <p:txBody>
          <a:bodyPr/>
          <a:lstStyle/>
          <a:p>
            <a:pPr>
              <a:defRPr/>
            </a:pPr>
            <a:r>
              <a:rPr lang="fr-FR"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2018</a:t>
            </a:r>
            <a:endParaRPr lang="fr-FR"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Image 4" descr="head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58788"/>
            <a:ext cx="9144000" cy="396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Grp="1" noChangeArrowheads="1"/>
          </p:cNvSpPr>
          <p:nvPr>
            <p:ph idx="4294967295"/>
          </p:nvPr>
        </p:nvSpPr>
        <p:spPr bwMode="auto">
          <a:xfrm>
            <a:off x="539552" y="3292153"/>
            <a:ext cx="7949096" cy="2801143"/>
          </a:xfrm>
          <a:prstGeom prst="rect">
            <a:avLst/>
          </a:prstGeom>
          <a:ln>
            <a:miter lim="800000"/>
            <a:headEnd/>
            <a:tailEnd/>
          </a:ln>
        </p:spPr>
        <p:txBody>
          <a:bodyPr numCol="2"/>
          <a:lstStyle/>
          <a:p>
            <a:pPr eaLnBrk="1" hangingPunct="1">
              <a:lnSpc>
                <a:spcPct val="110000"/>
              </a:lnSpc>
              <a:spcBef>
                <a:spcPts val="600"/>
              </a:spcBef>
              <a:spcAft>
                <a:spcPts val="500"/>
              </a:spcAft>
              <a:buClr>
                <a:schemeClr val="bg2"/>
              </a:buClr>
              <a:buFont typeface="Arial" pitchFamily="34" charset="0"/>
              <a:buChar char="•"/>
              <a:defRPr/>
            </a:pPr>
            <a:r>
              <a:rPr lang="en-US" sz="1600" b="1" dirty="0">
                <a:solidFill>
                  <a:srgbClr val="333333"/>
                </a:solidFill>
                <a:ea typeface="Tahoma" pitchFamily="34" charset="0"/>
                <a:cs typeface="Tahoma" pitchFamily="34" charset="0"/>
              </a:rPr>
              <a:t>Smart funding &amp; high degree of commitment of partners</a:t>
            </a:r>
            <a:r>
              <a:rPr lang="en-US" sz="1600" dirty="0">
                <a:solidFill>
                  <a:srgbClr val="333333"/>
                </a:solidFill>
                <a:ea typeface="Tahoma" pitchFamily="34" charset="0"/>
                <a:cs typeface="Tahoma" pitchFamily="34" charset="0"/>
              </a:rPr>
              <a:t>: EIT funding to KICs is max. 25% of their total budget over time with 75% to be attracted from other sources, both public and private.</a:t>
            </a:r>
          </a:p>
          <a:p>
            <a:pPr eaLnBrk="1" hangingPunct="1">
              <a:lnSpc>
                <a:spcPct val="110000"/>
              </a:lnSpc>
              <a:spcBef>
                <a:spcPts val="600"/>
              </a:spcBef>
              <a:spcAft>
                <a:spcPts val="500"/>
              </a:spcAft>
              <a:buClr>
                <a:schemeClr val="bg2"/>
              </a:buClr>
              <a:buFont typeface="Arial" pitchFamily="34" charset="0"/>
              <a:buChar char="•"/>
              <a:defRPr/>
            </a:pPr>
            <a:r>
              <a:rPr lang="en-GB" sz="1600" b="1" dirty="0">
                <a:solidFill>
                  <a:srgbClr val="333333"/>
                </a:solidFill>
                <a:ea typeface="Tahoma" pitchFamily="34" charset="0"/>
                <a:cs typeface="Tahoma" pitchFamily="34" charset="0"/>
              </a:rPr>
              <a:t>Culture</a:t>
            </a:r>
            <a:r>
              <a:rPr lang="en-GB" sz="1600" dirty="0">
                <a:solidFill>
                  <a:srgbClr val="333333"/>
                </a:solidFill>
                <a:ea typeface="Tahoma" pitchFamily="34" charset="0"/>
                <a:cs typeface="Tahoma" pitchFamily="34" charset="0"/>
              </a:rPr>
              <a:t>: KICs are shaped by strong entrepreneurial </a:t>
            </a:r>
            <a:r>
              <a:rPr lang="en-GB" sz="1600" dirty="0" err="1">
                <a:solidFill>
                  <a:srgbClr val="333333"/>
                </a:solidFill>
                <a:ea typeface="Tahoma" pitchFamily="34" charset="0"/>
                <a:cs typeface="Tahoma" pitchFamily="34" charset="0"/>
              </a:rPr>
              <a:t>mindsets</a:t>
            </a:r>
            <a:r>
              <a:rPr lang="en-GB" sz="1600" dirty="0">
                <a:solidFill>
                  <a:srgbClr val="333333"/>
                </a:solidFill>
                <a:ea typeface="Tahoma" pitchFamily="34" charset="0"/>
                <a:cs typeface="Tahoma" pitchFamily="34" charset="0"/>
              </a:rPr>
              <a:t> and cultures.</a:t>
            </a:r>
          </a:p>
          <a:p>
            <a:pPr eaLnBrk="1" hangingPunct="1">
              <a:lnSpc>
                <a:spcPct val="110000"/>
              </a:lnSpc>
              <a:spcBef>
                <a:spcPts val="600"/>
              </a:spcBef>
              <a:spcAft>
                <a:spcPts val="500"/>
              </a:spcAft>
              <a:buClr>
                <a:schemeClr val="bg2"/>
              </a:buClr>
              <a:buFont typeface="Arial" pitchFamily="34" charset="0"/>
              <a:buChar char="•"/>
              <a:defRPr/>
            </a:pPr>
            <a:endParaRPr lang="en-US" sz="1600" dirty="0" smtClean="0">
              <a:solidFill>
                <a:srgbClr val="333333"/>
              </a:solidFill>
              <a:ea typeface="Tahoma" pitchFamily="34" charset="0"/>
              <a:cs typeface="Tahoma" pitchFamily="34" charset="0"/>
            </a:endParaRPr>
          </a:p>
          <a:p>
            <a:pPr eaLnBrk="1" hangingPunct="1">
              <a:lnSpc>
                <a:spcPct val="110000"/>
              </a:lnSpc>
              <a:spcBef>
                <a:spcPts val="600"/>
              </a:spcBef>
              <a:spcAft>
                <a:spcPts val="500"/>
              </a:spcAft>
              <a:buClr>
                <a:schemeClr val="bg2"/>
              </a:buClr>
              <a:buFont typeface="Arial" pitchFamily="34" charset="0"/>
              <a:buChar char="•"/>
              <a:defRPr/>
            </a:pPr>
            <a:r>
              <a:rPr lang="en-US" sz="1600" b="1" dirty="0" smtClean="0">
                <a:solidFill>
                  <a:srgbClr val="333333"/>
                </a:solidFill>
                <a:ea typeface="Tahoma" pitchFamily="34" charset="0"/>
                <a:cs typeface="Tahoma" pitchFamily="34" charset="0"/>
              </a:rPr>
              <a:t>The co-location model</a:t>
            </a:r>
            <a:r>
              <a:rPr lang="en-US" sz="1600" dirty="0" smtClean="0">
                <a:solidFill>
                  <a:srgbClr val="333333"/>
                </a:solidFill>
                <a:ea typeface="Tahoma" pitchFamily="34" charset="0"/>
                <a:cs typeface="Tahoma" pitchFamily="34" charset="0"/>
              </a:rPr>
              <a:t>: each KIC consists of 5-7 world class innovation hotspots building and leveraging on existing European capacities.</a:t>
            </a:r>
          </a:p>
          <a:p>
            <a:pPr eaLnBrk="1" hangingPunct="1">
              <a:lnSpc>
                <a:spcPct val="110000"/>
              </a:lnSpc>
              <a:spcBef>
                <a:spcPts val="600"/>
              </a:spcBef>
              <a:spcAft>
                <a:spcPts val="500"/>
              </a:spcAft>
              <a:buClr>
                <a:schemeClr val="bg2"/>
              </a:buClr>
              <a:buFont typeface="Arial" pitchFamily="34" charset="0"/>
              <a:buChar char="•"/>
              <a:defRPr/>
            </a:pPr>
            <a:r>
              <a:rPr lang="en-US" sz="1600" b="1" dirty="0" smtClean="0">
                <a:solidFill>
                  <a:srgbClr val="333333"/>
                </a:solidFill>
                <a:ea typeface="Tahoma" pitchFamily="34" charset="0"/>
                <a:cs typeface="Tahoma" pitchFamily="34" charset="0"/>
              </a:rPr>
              <a:t>Results </a:t>
            </a:r>
            <a:r>
              <a:rPr lang="en-US" sz="1600" b="1" dirty="0">
                <a:solidFill>
                  <a:srgbClr val="333333"/>
                </a:solidFill>
                <a:ea typeface="Tahoma" pitchFamily="34" charset="0"/>
                <a:cs typeface="Tahoma" pitchFamily="34" charset="0"/>
              </a:rPr>
              <a:t>&amp; high impact oriented activities</a:t>
            </a:r>
            <a:r>
              <a:rPr lang="en-US" sz="1600" dirty="0">
                <a:solidFill>
                  <a:srgbClr val="333333"/>
                </a:solidFill>
                <a:ea typeface="Tahoma" pitchFamily="34" charset="0"/>
                <a:cs typeface="Tahoma" pitchFamily="34" charset="0"/>
              </a:rPr>
              <a:t>: KICs implement a Business Plan with measurable deliverables, results and impact</a:t>
            </a:r>
            <a:r>
              <a:rPr lang="en-US" sz="1600" dirty="0" smtClean="0">
                <a:solidFill>
                  <a:srgbClr val="333333"/>
                </a:solidFill>
                <a:ea typeface="Tahoma" pitchFamily="34" charset="0"/>
                <a:cs typeface="Tahoma" pitchFamily="34" charset="0"/>
              </a:rPr>
              <a:t>.</a:t>
            </a:r>
            <a:endParaRPr lang="en-US" sz="1600" dirty="0">
              <a:solidFill>
                <a:srgbClr val="333333"/>
              </a:solidFill>
              <a:ea typeface="Tahoma" pitchFamily="34" charset="0"/>
              <a:cs typeface="Tahoma" pitchFamily="34" charset="0"/>
            </a:endParaRPr>
          </a:p>
        </p:txBody>
      </p:sp>
      <p:sp>
        <p:nvSpPr>
          <p:cNvPr id="6" name="Text Placeholder 1"/>
          <p:cNvSpPr txBox="1">
            <a:spLocks/>
          </p:cNvSpPr>
          <p:nvPr/>
        </p:nvSpPr>
        <p:spPr bwMode="auto">
          <a:xfrm>
            <a:off x="467544" y="2269753"/>
            <a:ext cx="85677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spcBef>
                <a:spcPct val="20000"/>
              </a:spcBef>
              <a:buFont typeface="Arial" charset="0"/>
              <a:buNone/>
            </a:pPr>
            <a:r>
              <a:rPr lang="en-GB" altLang="en-US" sz="3200" b="1" dirty="0" smtClean="0">
                <a:solidFill>
                  <a:srgbClr val="6BB745"/>
                </a:solidFill>
                <a:latin typeface="Calibri" pitchFamily="34" charset="0"/>
              </a:rPr>
              <a:t>The KIC model</a:t>
            </a:r>
          </a:p>
          <a:p>
            <a:pPr eaLnBrk="1" hangingPunct="1">
              <a:lnSpc>
                <a:spcPct val="90000"/>
              </a:lnSpc>
              <a:spcBef>
                <a:spcPct val="20000"/>
              </a:spcBef>
              <a:buFont typeface="Arial" charset="0"/>
              <a:buNone/>
            </a:pPr>
            <a:r>
              <a:rPr lang="en-GB" altLang="en-US" b="1" i="1" dirty="0" smtClean="0">
                <a:solidFill>
                  <a:srgbClr val="6BB745"/>
                </a:solidFill>
                <a:latin typeface="Calibri" pitchFamily="34" charset="0"/>
              </a:rPr>
              <a:t>an investment logic</a:t>
            </a:r>
            <a:endParaRPr lang="en-GB" altLang="en-US" b="1" i="1" dirty="0">
              <a:solidFill>
                <a:srgbClr val="6BB745"/>
              </a:solidFill>
              <a:latin typeface="Calibri" pitchFamily="34" charset="0"/>
            </a:endParaRPr>
          </a:p>
        </p:txBody>
      </p:sp>
    </p:spTree>
    <p:extLst>
      <p:ext uri="{BB962C8B-B14F-4D97-AF65-F5344CB8AC3E}">
        <p14:creationId xmlns:p14="http://schemas.microsoft.com/office/powerpoint/2010/main" val="390858954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Image 1" descr="map.eps"/>
          <p:cNvPicPr>
            <a:picLocks noChangeAspect="1"/>
          </p:cNvPicPr>
          <p:nvPr/>
        </p:nvPicPr>
        <p:blipFill rotWithShape="1">
          <a:blip r:embed="rId3">
            <a:extLst>
              <a:ext uri="{28A0092B-C50C-407E-A947-70E740481C1C}">
                <a14:useLocalDpi xmlns:a14="http://schemas.microsoft.com/office/drawing/2010/main" val="0"/>
              </a:ext>
            </a:extLst>
          </a:blip>
          <a:srcRect t="16806" r="54064" b="31767"/>
          <a:stretch/>
        </p:blipFill>
        <p:spPr bwMode="auto">
          <a:xfrm>
            <a:off x="3851275" y="843830"/>
            <a:ext cx="5292725" cy="5312421"/>
          </a:xfrm>
          <a:prstGeom prst="rect">
            <a:avLst/>
          </a:prstGeom>
          <a:noFill/>
          <a:ln>
            <a:noFill/>
          </a:ln>
          <a:extLst>
            <a:ext uri="{909E8E84-426E-40DD-AFC4-6F175D3DCCD1}">
              <a14:hiddenFill xmlns:a14="http://schemas.microsoft.com/office/drawing/2010/main">
                <a:solidFill>
                  <a:srgbClr val="FFFFFF">
                    <a:alpha val="78038"/>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Text Placeholder 1"/>
          <p:cNvSpPr txBox="1">
            <a:spLocks/>
          </p:cNvSpPr>
          <p:nvPr/>
        </p:nvSpPr>
        <p:spPr bwMode="auto">
          <a:xfrm>
            <a:off x="468313" y="332656"/>
            <a:ext cx="85677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spcBef>
                <a:spcPct val="20000"/>
              </a:spcBef>
              <a:buFont typeface="Arial" charset="0"/>
              <a:buNone/>
            </a:pPr>
            <a:r>
              <a:rPr lang="en-GB" altLang="en-US" sz="3200" b="1" dirty="0">
                <a:solidFill>
                  <a:schemeClr val="bg2"/>
                </a:solidFill>
                <a:latin typeface="Calibri" pitchFamily="34" charset="0"/>
              </a:rPr>
              <a:t>EIT across </a:t>
            </a:r>
            <a:r>
              <a:rPr lang="en-GB" altLang="en-US" sz="3200" b="1" dirty="0" smtClean="0">
                <a:solidFill>
                  <a:schemeClr val="bg2"/>
                </a:solidFill>
                <a:latin typeface="Calibri" pitchFamily="34" charset="0"/>
              </a:rPr>
              <a:t>Europe: KICs</a:t>
            </a:r>
            <a:r>
              <a:rPr lang="en-GB" altLang="fr-FR" sz="3200" b="1" dirty="0">
                <a:solidFill>
                  <a:schemeClr val="bg2"/>
                </a:solidFill>
                <a:latin typeface="Calibri" pitchFamily="34" charset="0"/>
              </a:rPr>
              <a:t>’</a:t>
            </a:r>
            <a:r>
              <a:rPr lang="en-GB" altLang="en-US" sz="3200" b="1" dirty="0">
                <a:solidFill>
                  <a:schemeClr val="bg2"/>
                </a:solidFill>
                <a:latin typeface="Calibri" pitchFamily="34" charset="0"/>
              </a:rPr>
              <a:t> </a:t>
            </a:r>
            <a:r>
              <a:rPr lang="en-GB" altLang="en-US" sz="3200" b="1" dirty="0" smtClean="0">
                <a:solidFill>
                  <a:schemeClr val="bg2"/>
                </a:solidFill>
                <a:latin typeface="Calibri" pitchFamily="34" charset="0"/>
              </a:rPr>
              <a:t>Co-location </a:t>
            </a:r>
            <a:r>
              <a:rPr lang="en-GB" altLang="en-US" sz="3200" b="1" dirty="0">
                <a:solidFill>
                  <a:schemeClr val="bg2"/>
                </a:solidFill>
                <a:latin typeface="Calibri" pitchFamily="34" charset="0"/>
              </a:rPr>
              <a:t>C</a:t>
            </a:r>
            <a:r>
              <a:rPr lang="en-GB" altLang="en-US" sz="3200" b="1" dirty="0" smtClean="0">
                <a:solidFill>
                  <a:schemeClr val="bg2"/>
                </a:solidFill>
                <a:latin typeface="Calibri" pitchFamily="34" charset="0"/>
              </a:rPr>
              <a:t>entres</a:t>
            </a:r>
            <a:endParaRPr lang="en-GB" altLang="en-US" sz="3200" b="1" dirty="0">
              <a:solidFill>
                <a:schemeClr val="bg2"/>
              </a:solidFill>
              <a:latin typeface="Calibri" pitchFamily="34" charset="0"/>
            </a:endParaRPr>
          </a:p>
        </p:txBody>
      </p:sp>
      <p:sp>
        <p:nvSpPr>
          <p:cNvPr id="90" name="Ellipse 89"/>
          <p:cNvSpPr>
            <a:spLocks noChangeArrowheads="1"/>
          </p:cNvSpPr>
          <p:nvPr/>
        </p:nvSpPr>
        <p:spPr bwMode="auto">
          <a:xfrm rot="900000">
            <a:off x="4826000" y="3443288"/>
            <a:ext cx="144463" cy="144462"/>
          </a:xfrm>
          <a:prstGeom prst="ellipse">
            <a:avLst/>
          </a:prstGeom>
          <a:solidFill>
            <a:srgbClr val="E74394"/>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fr-FR" sz="1800" dirty="0">
                <a:solidFill>
                  <a:schemeClr val="lt1"/>
                </a:solidFill>
                <a:latin typeface="+mn-lt"/>
                <a:ea typeface="+mn-ea"/>
              </a:rPr>
              <a:t> </a:t>
            </a:r>
          </a:p>
        </p:txBody>
      </p:sp>
      <p:sp>
        <p:nvSpPr>
          <p:cNvPr id="92" name="Ellipse 91"/>
          <p:cNvSpPr>
            <a:spLocks noChangeArrowheads="1"/>
          </p:cNvSpPr>
          <p:nvPr/>
        </p:nvSpPr>
        <p:spPr bwMode="auto">
          <a:xfrm rot="900000">
            <a:off x="6316663" y="2836863"/>
            <a:ext cx="144462" cy="142875"/>
          </a:xfrm>
          <a:prstGeom prst="ellipse">
            <a:avLst/>
          </a:prstGeom>
          <a:solidFill>
            <a:schemeClr val="tx2"/>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fr-FR" sz="1800" dirty="0">
                <a:solidFill>
                  <a:schemeClr val="lt1"/>
                </a:solidFill>
                <a:latin typeface="+mn-lt"/>
                <a:ea typeface="+mn-ea"/>
              </a:rPr>
              <a:t> </a:t>
            </a:r>
          </a:p>
        </p:txBody>
      </p:sp>
      <p:sp>
        <p:nvSpPr>
          <p:cNvPr id="93" name="Ellipse 92"/>
          <p:cNvSpPr>
            <a:spLocks noChangeArrowheads="1"/>
          </p:cNvSpPr>
          <p:nvPr/>
        </p:nvSpPr>
        <p:spPr bwMode="auto">
          <a:xfrm rot="900000">
            <a:off x="6294438" y="3186113"/>
            <a:ext cx="144462" cy="144462"/>
          </a:xfrm>
          <a:prstGeom prst="ellipse">
            <a:avLst/>
          </a:prstGeom>
          <a:solidFill>
            <a:schemeClr val="tx2"/>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fr-FR" sz="1800" dirty="0">
                <a:solidFill>
                  <a:schemeClr val="lt1"/>
                </a:solidFill>
                <a:latin typeface="+mn-lt"/>
                <a:ea typeface="+mn-ea"/>
              </a:rPr>
              <a:t> </a:t>
            </a:r>
          </a:p>
        </p:txBody>
      </p:sp>
      <p:sp>
        <p:nvSpPr>
          <p:cNvPr id="94" name="Ellipse 93"/>
          <p:cNvSpPr>
            <a:spLocks noChangeArrowheads="1"/>
          </p:cNvSpPr>
          <p:nvPr/>
        </p:nvSpPr>
        <p:spPr bwMode="auto">
          <a:xfrm rot="900000">
            <a:off x="5811838" y="4038600"/>
            <a:ext cx="144462" cy="144463"/>
          </a:xfrm>
          <a:prstGeom prst="ellipse">
            <a:avLst/>
          </a:prstGeom>
          <a:solidFill>
            <a:schemeClr val="tx2"/>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fr-FR" sz="1800" dirty="0">
                <a:solidFill>
                  <a:schemeClr val="lt1"/>
                </a:solidFill>
                <a:latin typeface="+mn-lt"/>
                <a:ea typeface="+mn-ea"/>
              </a:rPr>
              <a:t> </a:t>
            </a:r>
          </a:p>
        </p:txBody>
      </p:sp>
      <p:sp>
        <p:nvSpPr>
          <p:cNvPr id="95" name="Ellipse 94"/>
          <p:cNvSpPr>
            <a:spLocks noChangeArrowheads="1"/>
          </p:cNvSpPr>
          <p:nvPr/>
        </p:nvSpPr>
        <p:spPr bwMode="auto">
          <a:xfrm rot="900000">
            <a:off x="5235575" y="3876675"/>
            <a:ext cx="144463" cy="144463"/>
          </a:xfrm>
          <a:prstGeom prst="ellipse">
            <a:avLst/>
          </a:prstGeom>
          <a:solidFill>
            <a:schemeClr val="tx2"/>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fr-FR" sz="1800" dirty="0">
                <a:solidFill>
                  <a:schemeClr val="lt1"/>
                </a:solidFill>
                <a:latin typeface="+mn-lt"/>
                <a:ea typeface="+mn-ea"/>
              </a:rPr>
              <a:t> </a:t>
            </a:r>
          </a:p>
        </p:txBody>
      </p:sp>
      <p:sp>
        <p:nvSpPr>
          <p:cNvPr id="96" name="Ellipse 95"/>
          <p:cNvSpPr>
            <a:spLocks noChangeArrowheads="1"/>
          </p:cNvSpPr>
          <p:nvPr/>
        </p:nvSpPr>
        <p:spPr bwMode="auto">
          <a:xfrm rot="900000">
            <a:off x="5636778" y="3271063"/>
            <a:ext cx="144462" cy="144462"/>
          </a:xfrm>
          <a:prstGeom prst="ellipse">
            <a:avLst/>
          </a:prstGeom>
          <a:solidFill>
            <a:srgbClr val="E74394"/>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fr-FR" sz="1800" dirty="0">
                <a:solidFill>
                  <a:schemeClr val="lt1"/>
                </a:solidFill>
                <a:latin typeface="+mn-lt"/>
                <a:ea typeface="+mn-ea"/>
              </a:rPr>
              <a:t> </a:t>
            </a:r>
          </a:p>
        </p:txBody>
      </p:sp>
      <p:sp>
        <p:nvSpPr>
          <p:cNvPr id="97" name="Ellipse 96"/>
          <p:cNvSpPr>
            <a:spLocks noChangeArrowheads="1"/>
          </p:cNvSpPr>
          <p:nvPr/>
        </p:nvSpPr>
        <p:spPr bwMode="auto">
          <a:xfrm rot="900000">
            <a:off x="6394450" y="3201988"/>
            <a:ext cx="144463" cy="144462"/>
          </a:xfrm>
          <a:prstGeom prst="ellipse">
            <a:avLst/>
          </a:prstGeom>
          <a:solidFill>
            <a:srgbClr val="E74394"/>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fr-FR" sz="1800" dirty="0">
                <a:solidFill>
                  <a:schemeClr val="lt1"/>
                </a:solidFill>
                <a:latin typeface="+mn-lt"/>
                <a:ea typeface="+mn-ea"/>
              </a:rPr>
              <a:t> </a:t>
            </a:r>
          </a:p>
        </p:txBody>
      </p:sp>
      <p:sp>
        <p:nvSpPr>
          <p:cNvPr id="98" name="Ellipse 97"/>
          <p:cNvSpPr>
            <a:spLocks noChangeArrowheads="1"/>
          </p:cNvSpPr>
          <p:nvPr/>
        </p:nvSpPr>
        <p:spPr bwMode="auto">
          <a:xfrm rot="900000">
            <a:off x="6864350" y="2243138"/>
            <a:ext cx="144463" cy="144462"/>
          </a:xfrm>
          <a:prstGeom prst="ellipse">
            <a:avLst/>
          </a:prstGeom>
          <a:solidFill>
            <a:srgbClr val="E74394"/>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fr-FR" sz="1800" dirty="0">
                <a:solidFill>
                  <a:schemeClr val="lt1"/>
                </a:solidFill>
                <a:latin typeface="+mn-lt"/>
                <a:ea typeface="+mn-ea"/>
              </a:rPr>
              <a:t> </a:t>
            </a:r>
          </a:p>
        </p:txBody>
      </p:sp>
      <p:sp>
        <p:nvSpPr>
          <p:cNvPr id="99" name="Ellipse 98"/>
          <p:cNvSpPr>
            <a:spLocks noChangeArrowheads="1"/>
          </p:cNvSpPr>
          <p:nvPr/>
        </p:nvSpPr>
        <p:spPr bwMode="auto">
          <a:xfrm rot="900000">
            <a:off x="7558088" y="2189163"/>
            <a:ext cx="144462" cy="142875"/>
          </a:xfrm>
          <a:prstGeom prst="ellipse">
            <a:avLst/>
          </a:prstGeom>
          <a:solidFill>
            <a:srgbClr val="E74394"/>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fr-FR" sz="1800" dirty="0">
                <a:solidFill>
                  <a:schemeClr val="lt1"/>
                </a:solidFill>
                <a:latin typeface="+mn-lt"/>
                <a:ea typeface="+mn-ea"/>
              </a:rPr>
              <a:t> </a:t>
            </a:r>
          </a:p>
        </p:txBody>
      </p:sp>
      <p:sp>
        <p:nvSpPr>
          <p:cNvPr id="100" name="Ellipse 99"/>
          <p:cNvSpPr>
            <a:spLocks noChangeArrowheads="1"/>
          </p:cNvSpPr>
          <p:nvPr/>
        </p:nvSpPr>
        <p:spPr bwMode="auto">
          <a:xfrm rot="900000">
            <a:off x="6189663" y="4248150"/>
            <a:ext cx="144462" cy="144463"/>
          </a:xfrm>
          <a:prstGeom prst="ellipse">
            <a:avLst/>
          </a:prstGeom>
          <a:solidFill>
            <a:srgbClr val="E74394"/>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fr-FR" sz="1800" dirty="0">
                <a:solidFill>
                  <a:schemeClr val="lt1"/>
                </a:solidFill>
                <a:latin typeface="+mn-lt"/>
                <a:ea typeface="+mn-ea"/>
              </a:rPr>
              <a:t> </a:t>
            </a:r>
          </a:p>
        </p:txBody>
      </p:sp>
      <p:sp>
        <p:nvSpPr>
          <p:cNvPr id="101" name="Ellipse 100"/>
          <p:cNvSpPr>
            <a:spLocks noChangeArrowheads="1"/>
          </p:cNvSpPr>
          <p:nvPr/>
        </p:nvSpPr>
        <p:spPr bwMode="auto">
          <a:xfrm>
            <a:off x="4960938" y="4967288"/>
            <a:ext cx="142875" cy="144462"/>
          </a:xfrm>
          <a:prstGeom prst="ellipse">
            <a:avLst/>
          </a:prstGeom>
          <a:solidFill>
            <a:schemeClr val="bg2"/>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fr-FR" sz="1800" dirty="0">
                <a:solidFill>
                  <a:schemeClr val="lt1"/>
                </a:solidFill>
                <a:latin typeface="+mn-lt"/>
                <a:ea typeface="+mn-ea"/>
              </a:rPr>
              <a:t> </a:t>
            </a:r>
          </a:p>
        </p:txBody>
      </p:sp>
      <p:sp>
        <p:nvSpPr>
          <p:cNvPr id="102" name="Ellipse 101"/>
          <p:cNvSpPr>
            <a:spLocks noChangeArrowheads="1"/>
          </p:cNvSpPr>
          <p:nvPr/>
        </p:nvSpPr>
        <p:spPr bwMode="auto">
          <a:xfrm>
            <a:off x="5441950" y="4292600"/>
            <a:ext cx="144463" cy="144463"/>
          </a:xfrm>
          <a:prstGeom prst="ellipse">
            <a:avLst/>
          </a:prstGeom>
          <a:solidFill>
            <a:schemeClr val="bg2"/>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fr-FR" sz="1800" dirty="0">
                <a:solidFill>
                  <a:schemeClr val="lt1"/>
                </a:solidFill>
                <a:latin typeface="+mn-lt"/>
                <a:ea typeface="+mn-ea"/>
              </a:rPr>
              <a:t> </a:t>
            </a:r>
          </a:p>
        </p:txBody>
      </p:sp>
      <p:sp>
        <p:nvSpPr>
          <p:cNvPr id="103" name="Ellipse 102"/>
          <p:cNvSpPr>
            <a:spLocks noChangeArrowheads="1"/>
          </p:cNvSpPr>
          <p:nvPr/>
        </p:nvSpPr>
        <p:spPr bwMode="auto">
          <a:xfrm>
            <a:off x="5867400" y="3644900"/>
            <a:ext cx="144463" cy="144463"/>
          </a:xfrm>
          <a:prstGeom prst="ellipse">
            <a:avLst/>
          </a:prstGeom>
          <a:solidFill>
            <a:schemeClr val="bg2"/>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fr-FR" sz="1800" dirty="0">
                <a:solidFill>
                  <a:schemeClr val="lt1"/>
                </a:solidFill>
                <a:latin typeface="+mn-lt"/>
                <a:ea typeface="+mn-ea"/>
              </a:rPr>
              <a:t> </a:t>
            </a:r>
          </a:p>
        </p:txBody>
      </p:sp>
      <p:sp>
        <p:nvSpPr>
          <p:cNvPr id="105" name="Ellipse 104"/>
          <p:cNvSpPr>
            <a:spLocks noChangeArrowheads="1"/>
          </p:cNvSpPr>
          <p:nvPr/>
        </p:nvSpPr>
        <p:spPr bwMode="auto">
          <a:xfrm>
            <a:off x="6732588" y="2276475"/>
            <a:ext cx="142875" cy="144463"/>
          </a:xfrm>
          <a:prstGeom prst="ellipse">
            <a:avLst/>
          </a:prstGeom>
          <a:solidFill>
            <a:schemeClr val="bg2"/>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fr-FR" sz="1800" dirty="0">
                <a:solidFill>
                  <a:schemeClr val="lt1"/>
                </a:solidFill>
                <a:latin typeface="+mn-lt"/>
                <a:ea typeface="+mn-ea"/>
              </a:rPr>
              <a:t> </a:t>
            </a:r>
          </a:p>
        </p:txBody>
      </p:sp>
      <p:sp>
        <p:nvSpPr>
          <p:cNvPr id="106" name="Ellipse 105"/>
          <p:cNvSpPr>
            <a:spLocks noChangeArrowheads="1"/>
          </p:cNvSpPr>
          <p:nvPr/>
        </p:nvSpPr>
        <p:spPr bwMode="auto">
          <a:xfrm>
            <a:off x="7240588" y="3500438"/>
            <a:ext cx="144462" cy="144462"/>
          </a:xfrm>
          <a:prstGeom prst="ellipse">
            <a:avLst/>
          </a:prstGeom>
          <a:solidFill>
            <a:schemeClr val="bg2"/>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fr-FR" sz="1800" dirty="0">
                <a:solidFill>
                  <a:schemeClr val="lt1"/>
                </a:solidFill>
                <a:latin typeface="+mn-lt"/>
                <a:ea typeface="+mn-ea"/>
              </a:rPr>
              <a:t> </a:t>
            </a:r>
          </a:p>
        </p:txBody>
      </p:sp>
      <p:sp>
        <p:nvSpPr>
          <p:cNvPr id="107" name="Ellipse 106"/>
          <p:cNvSpPr>
            <a:spLocks noChangeArrowheads="1"/>
          </p:cNvSpPr>
          <p:nvPr/>
        </p:nvSpPr>
        <p:spPr bwMode="auto">
          <a:xfrm>
            <a:off x="4789165" y="3284984"/>
            <a:ext cx="142875" cy="144463"/>
          </a:xfrm>
          <a:prstGeom prst="ellipse">
            <a:avLst/>
          </a:prstGeom>
          <a:solidFill>
            <a:srgbClr val="24A3E4"/>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fr-FR" sz="1800" dirty="0">
                <a:solidFill>
                  <a:schemeClr val="lt1"/>
                </a:solidFill>
                <a:latin typeface="+mn-lt"/>
                <a:ea typeface="+mn-ea"/>
              </a:rPr>
              <a:t> </a:t>
            </a:r>
          </a:p>
        </p:txBody>
      </p:sp>
      <p:sp>
        <p:nvSpPr>
          <p:cNvPr id="108" name="Ellipse 107"/>
          <p:cNvSpPr>
            <a:spLocks noChangeArrowheads="1"/>
          </p:cNvSpPr>
          <p:nvPr/>
        </p:nvSpPr>
        <p:spPr bwMode="auto">
          <a:xfrm>
            <a:off x="4859338" y="5229225"/>
            <a:ext cx="144462" cy="144463"/>
          </a:xfrm>
          <a:prstGeom prst="ellipse">
            <a:avLst/>
          </a:prstGeom>
          <a:solidFill>
            <a:srgbClr val="24A3E4"/>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fr-FR" sz="1800" dirty="0">
                <a:solidFill>
                  <a:schemeClr val="lt1"/>
                </a:solidFill>
                <a:latin typeface="+mn-lt"/>
                <a:ea typeface="+mn-ea"/>
              </a:rPr>
              <a:t> </a:t>
            </a:r>
          </a:p>
        </p:txBody>
      </p:sp>
      <p:sp>
        <p:nvSpPr>
          <p:cNvPr id="109" name="Ellipse 108"/>
          <p:cNvSpPr>
            <a:spLocks noChangeArrowheads="1"/>
          </p:cNvSpPr>
          <p:nvPr/>
        </p:nvSpPr>
        <p:spPr bwMode="auto">
          <a:xfrm>
            <a:off x="6011863" y="4292600"/>
            <a:ext cx="144462" cy="144463"/>
          </a:xfrm>
          <a:prstGeom prst="ellipse">
            <a:avLst/>
          </a:prstGeom>
          <a:solidFill>
            <a:srgbClr val="24A3E4"/>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fr-FR" sz="1800" dirty="0">
                <a:solidFill>
                  <a:schemeClr val="lt1"/>
                </a:solidFill>
                <a:latin typeface="+mn-lt"/>
                <a:ea typeface="+mn-ea"/>
              </a:rPr>
              <a:t> </a:t>
            </a:r>
          </a:p>
        </p:txBody>
      </p:sp>
      <p:sp>
        <p:nvSpPr>
          <p:cNvPr id="110" name="Ellipse 109"/>
          <p:cNvSpPr>
            <a:spLocks noChangeArrowheads="1"/>
          </p:cNvSpPr>
          <p:nvPr/>
        </p:nvSpPr>
        <p:spPr bwMode="auto">
          <a:xfrm>
            <a:off x="7107238" y="4076700"/>
            <a:ext cx="144462" cy="144463"/>
          </a:xfrm>
          <a:prstGeom prst="ellipse">
            <a:avLst/>
          </a:prstGeom>
          <a:solidFill>
            <a:srgbClr val="24A3E4"/>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fr-FR" sz="1800" dirty="0">
                <a:solidFill>
                  <a:schemeClr val="lt1"/>
                </a:solidFill>
                <a:latin typeface="+mn-lt"/>
                <a:ea typeface="+mn-ea"/>
              </a:rPr>
              <a:t> </a:t>
            </a:r>
          </a:p>
        </p:txBody>
      </p:sp>
      <p:sp>
        <p:nvSpPr>
          <p:cNvPr id="111" name="Ellipse 110"/>
          <p:cNvSpPr>
            <a:spLocks noChangeArrowheads="1"/>
          </p:cNvSpPr>
          <p:nvPr/>
        </p:nvSpPr>
        <p:spPr bwMode="auto">
          <a:xfrm>
            <a:off x="7019925" y="3357563"/>
            <a:ext cx="144463" cy="142875"/>
          </a:xfrm>
          <a:prstGeom prst="ellipse">
            <a:avLst/>
          </a:prstGeom>
          <a:solidFill>
            <a:srgbClr val="24A3E4"/>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fr-FR" sz="1800" dirty="0">
                <a:solidFill>
                  <a:schemeClr val="lt1"/>
                </a:solidFill>
                <a:latin typeface="+mn-lt"/>
                <a:ea typeface="+mn-ea"/>
              </a:rPr>
              <a:t> </a:t>
            </a:r>
          </a:p>
        </p:txBody>
      </p:sp>
      <p:sp>
        <p:nvSpPr>
          <p:cNvPr id="112" name="Ellipse 111"/>
          <p:cNvSpPr>
            <a:spLocks noChangeArrowheads="1"/>
          </p:cNvSpPr>
          <p:nvPr/>
        </p:nvSpPr>
        <p:spPr bwMode="auto">
          <a:xfrm>
            <a:off x="6156325" y="3500438"/>
            <a:ext cx="144463" cy="144462"/>
          </a:xfrm>
          <a:prstGeom prst="ellipse">
            <a:avLst/>
          </a:prstGeom>
          <a:solidFill>
            <a:srgbClr val="24A3E4"/>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fr-FR" sz="1800" dirty="0">
                <a:solidFill>
                  <a:schemeClr val="lt1"/>
                </a:solidFill>
                <a:latin typeface="+mn-lt"/>
                <a:ea typeface="+mn-ea"/>
              </a:rPr>
              <a:t> </a:t>
            </a:r>
          </a:p>
        </p:txBody>
      </p:sp>
      <p:sp>
        <p:nvSpPr>
          <p:cNvPr id="113" name="Ellipse 112"/>
          <p:cNvSpPr>
            <a:spLocks noChangeArrowheads="1"/>
          </p:cNvSpPr>
          <p:nvPr/>
        </p:nvSpPr>
        <p:spPr bwMode="auto">
          <a:xfrm>
            <a:off x="4500563" y="5013325"/>
            <a:ext cx="142875" cy="144463"/>
          </a:xfrm>
          <a:prstGeom prst="ellipse">
            <a:avLst/>
          </a:prstGeom>
          <a:solidFill>
            <a:schemeClr val="accent2"/>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fr-FR" sz="1800" dirty="0">
                <a:solidFill>
                  <a:schemeClr val="lt1"/>
                </a:solidFill>
                <a:latin typeface="+mn-lt"/>
                <a:ea typeface="+mn-ea"/>
              </a:rPr>
              <a:t> </a:t>
            </a:r>
          </a:p>
        </p:txBody>
      </p:sp>
      <p:sp>
        <p:nvSpPr>
          <p:cNvPr id="114" name="Ellipse 113"/>
          <p:cNvSpPr>
            <a:spLocks noChangeArrowheads="1"/>
          </p:cNvSpPr>
          <p:nvPr/>
        </p:nvSpPr>
        <p:spPr bwMode="auto">
          <a:xfrm rot="900000">
            <a:off x="5348288" y="3876675"/>
            <a:ext cx="142875" cy="144463"/>
          </a:xfrm>
          <a:prstGeom prst="ellipse">
            <a:avLst/>
          </a:prstGeom>
          <a:solidFill>
            <a:srgbClr val="E74394"/>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fr-FR" sz="1800" dirty="0">
                <a:solidFill>
                  <a:schemeClr val="lt1"/>
                </a:solidFill>
                <a:latin typeface="+mn-lt"/>
                <a:ea typeface="+mn-ea"/>
              </a:rPr>
              <a:t> </a:t>
            </a:r>
          </a:p>
        </p:txBody>
      </p:sp>
      <p:sp>
        <p:nvSpPr>
          <p:cNvPr id="115" name="Ellipse 114"/>
          <p:cNvSpPr>
            <a:spLocks noChangeArrowheads="1"/>
          </p:cNvSpPr>
          <p:nvPr/>
        </p:nvSpPr>
        <p:spPr bwMode="auto">
          <a:xfrm>
            <a:off x="7113588" y="4005263"/>
            <a:ext cx="144462" cy="144462"/>
          </a:xfrm>
          <a:prstGeom prst="ellipse">
            <a:avLst/>
          </a:prstGeom>
          <a:solidFill>
            <a:schemeClr val="accent2"/>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fr-FR" sz="1800" dirty="0">
                <a:solidFill>
                  <a:schemeClr val="lt1"/>
                </a:solidFill>
                <a:latin typeface="+mn-lt"/>
                <a:ea typeface="+mn-ea"/>
              </a:rPr>
              <a:t> </a:t>
            </a:r>
          </a:p>
        </p:txBody>
      </p:sp>
      <p:sp>
        <p:nvSpPr>
          <p:cNvPr id="48" name="Ellipse 85"/>
          <p:cNvSpPr>
            <a:spLocks noChangeArrowheads="1"/>
          </p:cNvSpPr>
          <p:nvPr/>
        </p:nvSpPr>
        <p:spPr bwMode="auto">
          <a:xfrm>
            <a:off x="6848116" y="2352537"/>
            <a:ext cx="144463" cy="142875"/>
          </a:xfrm>
          <a:prstGeom prst="ellipse">
            <a:avLst/>
          </a:prstGeom>
          <a:solidFill>
            <a:srgbClr val="FFFF00"/>
          </a:solidFill>
          <a:ln>
            <a:noFill/>
          </a:ln>
          <a:effectLst>
            <a:outerShdw blurRad="40000" dist="23000" dir="5400000" rotWithShape="0">
              <a:srgbClr val="808080">
                <a:alpha val="34998"/>
              </a:srgbClr>
            </a:outerShdw>
          </a:effectLst>
          <a:extLst/>
        </p:spPr>
        <p:txBody>
          <a:bodyPr anchor="ctr"/>
          <a:lstStyle/>
          <a:p>
            <a:pPr algn="ctr">
              <a:defRPr/>
            </a:pPr>
            <a:r>
              <a:rPr lang="fr-FR" sz="1800" dirty="0">
                <a:solidFill>
                  <a:schemeClr val="lt1"/>
                </a:solidFill>
                <a:latin typeface="+mn-lt"/>
                <a:ea typeface="+mn-ea"/>
              </a:rPr>
              <a:t> </a:t>
            </a:r>
          </a:p>
        </p:txBody>
      </p:sp>
      <p:sp>
        <p:nvSpPr>
          <p:cNvPr id="49" name="Ellipse 85"/>
          <p:cNvSpPr>
            <a:spLocks noChangeArrowheads="1"/>
          </p:cNvSpPr>
          <p:nvPr/>
        </p:nvSpPr>
        <p:spPr bwMode="auto">
          <a:xfrm>
            <a:off x="5041131" y="4870495"/>
            <a:ext cx="144463" cy="142875"/>
          </a:xfrm>
          <a:prstGeom prst="ellipse">
            <a:avLst/>
          </a:prstGeom>
          <a:solidFill>
            <a:srgbClr val="FFFF00"/>
          </a:solidFill>
          <a:ln>
            <a:noFill/>
          </a:ln>
          <a:effectLst>
            <a:outerShdw blurRad="40000" dist="23000" dir="5400000" rotWithShape="0">
              <a:srgbClr val="808080">
                <a:alpha val="34998"/>
              </a:srgbClr>
            </a:outerShdw>
          </a:effectLst>
          <a:extLst/>
        </p:spPr>
        <p:txBody>
          <a:bodyPr anchor="ctr"/>
          <a:lstStyle/>
          <a:p>
            <a:pPr algn="ctr">
              <a:defRPr/>
            </a:pPr>
            <a:r>
              <a:rPr lang="fr-FR" sz="1800" dirty="0">
                <a:solidFill>
                  <a:schemeClr val="lt1"/>
                </a:solidFill>
                <a:latin typeface="+mn-lt"/>
                <a:ea typeface="+mn-ea"/>
              </a:rPr>
              <a:t> </a:t>
            </a:r>
          </a:p>
        </p:txBody>
      </p:sp>
      <p:sp>
        <p:nvSpPr>
          <p:cNvPr id="50" name="Ellipse 85"/>
          <p:cNvSpPr>
            <a:spLocks noChangeArrowheads="1"/>
          </p:cNvSpPr>
          <p:nvPr/>
        </p:nvSpPr>
        <p:spPr bwMode="auto">
          <a:xfrm>
            <a:off x="5294066" y="3965729"/>
            <a:ext cx="144463" cy="142875"/>
          </a:xfrm>
          <a:prstGeom prst="ellipse">
            <a:avLst/>
          </a:prstGeom>
          <a:solidFill>
            <a:srgbClr val="FFFF00"/>
          </a:solidFill>
          <a:ln>
            <a:noFill/>
          </a:ln>
          <a:effectLst>
            <a:outerShdw blurRad="40000" dist="23000" dir="5400000" rotWithShape="0">
              <a:srgbClr val="808080">
                <a:alpha val="34998"/>
              </a:srgbClr>
            </a:outerShdw>
          </a:effectLst>
          <a:extLst/>
        </p:spPr>
        <p:txBody>
          <a:bodyPr anchor="ctr"/>
          <a:lstStyle/>
          <a:p>
            <a:pPr algn="ctr">
              <a:defRPr/>
            </a:pPr>
            <a:r>
              <a:rPr lang="fr-FR" sz="1800" dirty="0">
                <a:solidFill>
                  <a:schemeClr val="lt1"/>
                </a:solidFill>
                <a:latin typeface="+mn-lt"/>
                <a:ea typeface="+mn-ea"/>
              </a:rPr>
              <a:t> </a:t>
            </a:r>
          </a:p>
        </p:txBody>
      </p:sp>
      <p:sp>
        <p:nvSpPr>
          <p:cNvPr id="52" name="Ellipse 85"/>
          <p:cNvSpPr>
            <a:spLocks noChangeArrowheads="1"/>
          </p:cNvSpPr>
          <p:nvPr/>
        </p:nvSpPr>
        <p:spPr bwMode="auto">
          <a:xfrm>
            <a:off x="4859585" y="3358133"/>
            <a:ext cx="144463" cy="142875"/>
          </a:xfrm>
          <a:prstGeom prst="ellipse">
            <a:avLst/>
          </a:prstGeom>
          <a:solidFill>
            <a:srgbClr val="FFFF00"/>
          </a:solidFill>
          <a:ln>
            <a:noFill/>
          </a:ln>
          <a:effectLst>
            <a:outerShdw blurRad="40000" dist="23000" dir="5400000" rotWithShape="0">
              <a:srgbClr val="808080">
                <a:alpha val="34998"/>
              </a:srgbClr>
            </a:outerShdw>
          </a:effectLst>
          <a:extLst/>
        </p:spPr>
        <p:txBody>
          <a:bodyPr anchor="ctr"/>
          <a:lstStyle/>
          <a:p>
            <a:pPr algn="ctr">
              <a:defRPr/>
            </a:pPr>
            <a:r>
              <a:rPr lang="fr-FR" sz="1800" dirty="0">
                <a:solidFill>
                  <a:schemeClr val="lt1"/>
                </a:solidFill>
                <a:latin typeface="+mn-lt"/>
                <a:ea typeface="+mn-ea"/>
              </a:rPr>
              <a:t> </a:t>
            </a:r>
          </a:p>
        </p:txBody>
      </p:sp>
      <p:sp>
        <p:nvSpPr>
          <p:cNvPr id="51" name="Ellipse 85"/>
          <p:cNvSpPr>
            <a:spLocks noChangeArrowheads="1"/>
          </p:cNvSpPr>
          <p:nvPr/>
        </p:nvSpPr>
        <p:spPr bwMode="auto">
          <a:xfrm>
            <a:off x="5834422" y="3549804"/>
            <a:ext cx="144463" cy="142875"/>
          </a:xfrm>
          <a:prstGeom prst="ellipse">
            <a:avLst/>
          </a:prstGeom>
          <a:solidFill>
            <a:srgbClr val="FFFF00"/>
          </a:solidFill>
          <a:ln>
            <a:noFill/>
          </a:ln>
          <a:effectLst>
            <a:outerShdw blurRad="40000" dist="23000" dir="5400000" rotWithShape="0">
              <a:srgbClr val="808080">
                <a:alpha val="34998"/>
              </a:srgbClr>
            </a:outerShdw>
          </a:effectLst>
          <a:extLst/>
        </p:spPr>
        <p:txBody>
          <a:bodyPr anchor="ctr"/>
          <a:lstStyle/>
          <a:p>
            <a:pPr algn="ctr">
              <a:defRPr/>
            </a:pPr>
            <a:r>
              <a:rPr lang="fr-FR" sz="1800" dirty="0">
                <a:solidFill>
                  <a:schemeClr val="lt1"/>
                </a:solidFill>
                <a:latin typeface="+mn-lt"/>
                <a:ea typeface="+mn-ea"/>
              </a:rPr>
              <a:t> </a:t>
            </a:r>
          </a:p>
        </p:txBody>
      </p:sp>
      <p:sp>
        <p:nvSpPr>
          <p:cNvPr id="89" name="Ellipse 88"/>
          <p:cNvSpPr>
            <a:spLocks noChangeArrowheads="1"/>
          </p:cNvSpPr>
          <p:nvPr/>
        </p:nvSpPr>
        <p:spPr bwMode="auto">
          <a:xfrm rot="900000">
            <a:off x="4941888" y="3389313"/>
            <a:ext cx="142875" cy="144462"/>
          </a:xfrm>
          <a:prstGeom prst="ellipse">
            <a:avLst/>
          </a:prstGeom>
          <a:solidFill>
            <a:schemeClr val="tx2"/>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fr-FR" sz="1800" dirty="0">
                <a:solidFill>
                  <a:schemeClr val="lt1"/>
                </a:solidFill>
                <a:latin typeface="+mn-lt"/>
                <a:ea typeface="+mn-ea"/>
              </a:rPr>
              <a:t> </a:t>
            </a:r>
          </a:p>
        </p:txBody>
      </p:sp>
      <p:sp>
        <p:nvSpPr>
          <p:cNvPr id="53" name="Ellipse 85"/>
          <p:cNvSpPr>
            <a:spLocks noChangeArrowheads="1"/>
          </p:cNvSpPr>
          <p:nvPr/>
        </p:nvSpPr>
        <p:spPr bwMode="auto">
          <a:xfrm>
            <a:off x="5529262" y="3303928"/>
            <a:ext cx="144463" cy="142875"/>
          </a:xfrm>
          <a:prstGeom prst="ellipse">
            <a:avLst/>
          </a:prstGeom>
          <a:solidFill>
            <a:srgbClr val="FFFF00"/>
          </a:solidFill>
          <a:ln>
            <a:noFill/>
          </a:ln>
          <a:effectLst>
            <a:outerShdw blurRad="40000" dist="23000" dir="5400000" rotWithShape="0">
              <a:srgbClr val="808080">
                <a:alpha val="34998"/>
              </a:srgbClr>
            </a:outerShdw>
          </a:effectLst>
          <a:extLst/>
        </p:spPr>
        <p:txBody>
          <a:bodyPr anchor="ctr"/>
          <a:lstStyle/>
          <a:p>
            <a:pPr algn="ctr">
              <a:defRPr/>
            </a:pPr>
            <a:r>
              <a:rPr lang="fr-FR" sz="1800" dirty="0">
                <a:solidFill>
                  <a:schemeClr val="lt1"/>
                </a:solidFill>
                <a:latin typeface="+mn-lt"/>
                <a:ea typeface="+mn-ea"/>
              </a:rPr>
              <a:t> </a:t>
            </a:r>
          </a:p>
        </p:txBody>
      </p:sp>
      <p:sp>
        <p:nvSpPr>
          <p:cNvPr id="104" name="Ellipse 103"/>
          <p:cNvSpPr>
            <a:spLocks noChangeArrowheads="1"/>
          </p:cNvSpPr>
          <p:nvPr/>
        </p:nvSpPr>
        <p:spPr bwMode="auto">
          <a:xfrm>
            <a:off x="5601494" y="3435100"/>
            <a:ext cx="144462" cy="144462"/>
          </a:xfrm>
          <a:prstGeom prst="ellipse">
            <a:avLst/>
          </a:prstGeom>
          <a:solidFill>
            <a:schemeClr val="bg2"/>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fr-FR" sz="1800" dirty="0">
                <a:solidFill>
                  <a:schemeClr val="lt1"/>
                </a:solidFill>
                <a:latin typeface="+mn-lt"/>
                <a:ea typeface="+mn-ea"/>
              </a:rPr>
              <a:t> </a:t>
            </a:r>
          </a:p>
        </p:txBody>
      </p:sp>
      <p:sp>
        <p:nvSpPr>
          <p:cNvPr id="91" name="Ellipse 90"/>
          <p:cNvSpPr>
            <a:spLocks noChangeArrowheads="1"/>
          </p:cNvSpPr>
          <p:nvPr/>
        </p:nvSpPr>
        <p:spPr bwMode="auto">
          <a:xfrm rot="900000">
            <a:off x="5673725" y="3373438"/>
            <a:ext cx="144463" cy="144462"/>
          </a:xfrm>
          <a:prstGeom prst="ellipse">
            <a:avLst/>
          </a:prstGeom>
          <a:solidFill>
            <a:schemeClr val="tx2"/>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fr-FR" sz="1800" dirty="0">
                <a:solidFill>
                  <a:schemeClr val="lt1"/>
                </a:solidFill>
                <a:latin typeface="+mn-lt"/>
                <a:ea typeface="+mn-ea"/>
              </a:rPr>
              <a:t> </a:t>
            </a:r>
          </a:p>
        </p:txBody>
      </p:sp>
      <p:grpSp>
        <p:nvGrpSpPr>
          <p:cNvPr id="2" name="Group 1"/>
          <p:cNvGrpSpPr/>
          <p:nvPr/>
        </p:nvGrpSpPr>
        <p:grpSpPr>
          <a:xfrm>
            <a:off x="539552" y="1052736"/>
            <a:ext cx="2808486" cy="4514602"/>
            <a:chOff x="539552" y="1794718"/>
            <a:chExt cx="2808486" cy="4514602"/>
          </a:xfrm>
        </p:grpSpPr>
        <p:sp>
          <p:nvSpPr>
            <p:cNvPr id="43" name="Espace réservé pour une image  2"/>
            <p:cNvSpPr txBox="1">
              <a:spLocks/>
            </p:cNvSpPr>
            <p:nvPr/>
          </p:nvSpPr>
          <p:spPr>
            <a:xfrm>
              <a:off x="539750" y="1794718"/>
              <a:ext cx="2808288" cy="4514602"/>
            </a:xfrm>
            <a:prstGeom prst="round2DiagRect">
              <a:avLst/>
            </a:prstGeom>
            <a:solidFill>
              <a:schemeClr val="bg2">
                <a:alpha val="38000"/>
              </a:schemeClr>
            </a:solidFill>
            <a:ln>
              <a:noFill/>
            </a:ln>
          </p:spPr>
          <p:txBody>
            <a:bodyPr/>
            <a:lstStyle/>
            <a:p>
              <a:pPr>
                <a:defRPr/>
              </a:pPr>
              <a:endParaRPr lang="fr-FR" sz="1800" dirty="0">
                <a:ea typeface="+mn-ea"/>
                <a:cs typeface="Arial" charset="0"/>
              </a:endParaRPr>
            </a:p>
          </p:txBody>
        </p:sp>
        <p:sp>
          <p:nvSpPr>
            <p:cNvPr id="44" name="Rectangle 43"/>
            <p:cNvSpPr/>
            <p:nvPr/>
          </p:nvSpPr>
          <p:spPr>
            <a:xfrm>
              <a:off x="539750" y="1799804"/>
              <a:ext cx="2808288" cy="3603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70661" name="Text Placeholder 3"/>
            <p:cNvSpPr txBox="1">
              <a:spLocks/>
            </p:cNvSpPr>
            <p:nvPr/>
          </p:nvSpPr>
          <p:spPr bwMode="auto">
            <a:xfrm>
              <a:off x="611188" y="1799804"/>
              <a:ext cx="2447925" cy="397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pitchFamily="34" charset="-128"/>
                </a:defRPr>
              </a:lvl1pPr>
              <a:lvl2pPr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lvl="1" eaLnBrk="1" hangingPunct="1">
                <a:spcBef>
                  <a:spcPct val="20000"/>
                </a:spcBef>
                <a:spcAft>
                  <a:spcPts val="600"/>
                </a:spcAft>
                <a:buFont typeface="Arial" charset="0"/>
                <a:buNone/>
              </a:pPr>
              <a:endParaRPr lang="en-GB" altLang="en-US" sz="1400" dirty="0">
                <a:latin typeface="Calibri" pitchFamily="34" charset="0"/>
                <a:cs typeface="Tahoma" pitchFamily="34" charset="0"/>
              </a:endParaRPr>
            </a:p>
            <a:p>
              <a:pPr lvl="1" eaLnBrk="1" hangingPunct="1">
                <a:spcBef>
                  <a:spcPct val="20000"/>
                </a:spcBef>
                <a:spcAft>
                  <a:spcPts val="600"/>
                </a:spcAft>
                <a:buFont typeface="Arial" charset="0"/>
                <a:buNone/>
              </a:pPr>
              <a:r>
                <a:rPr lang="en-GB" altLang="en-US" sz="1400" dirty="0">
                  <a:latin typeface="Calibri" pitchFamily="34" charset="0"/>
                  <a:cs typeface="Tahoma" pitchFamily="34" charset="0"/>
                </a:rPr>
                <a:t>Co-location Centre</a:t>
              </a:r>
            </a:p>
            <a:p>
              <a:pPr lvl="1" eaLnBrk="1" hangingPunct="1">
                <a:spcBef>
                  <a:spcPct val="20000"/>
                </a:spcBef>
                <a:spcAft>
                  <a:spcPts val="900"/>
                </a:spcAft>
                <a:buFont typeface="Arial" charset="0"/>
                <a:buNone/>
              </a:pPr>
              <a:r>
                <a:rPr lang="en-GB" altLang="en-US" sz="1400" dirty="0" smtClean="0">
                  <a:latin typeface="Calibri" pitchFamily="34" charset="0"/>
                  <a:cs typeface="Tahoma" pitchFamily="34" charset="0"/>
                </a:rPr>
                <a:t>Regional Centre (RIC)</a:t>
              </a:r>
              <a:endParaRPr lang="en-GB" altLang="en-US" sz="1400" dirty="0">
                <a:latin typeface="Calibri" pitchFamily="34" charset="0"/>
                <a:cs typeface="Tahoma" pitchFamily="34" charset="0"/>
              </a:endParaRPr>
            </a:p>
            <a:p>
              <a:pPr lvl="1" eaLnBrk="1" hangingPunct="1">
                <a:spcBef>
                  <a:spcPct val="20000"/>
                </a:spcBef>
                <a:spcAft>
                  <a:spcPts val="600"/>
                </a:spcAft>
                <a:buFont typeface="Arial" charset="0"/>
                <a:buNone/>
              </a:pPr>
              <a:endParaRPr lang="en-GB" altLang="en-US" sz="1400" dirty="0">
                <a:latin typeface="Calibri" pitchFamily="34" charset="0"/>
                <a:cs typeface="Tahoma" pitchFamily="34" charset="0"/>
              </a:endParaRPr>
            </a:p>
            <a:p>
              <a:pPr lvl="1" eaLnBrk="1" hangingPunct="1">
                <a:spcBef>
                  <a:spcPct val="20000"/>
                </a:spcBef>
                <a:spcAft>
                  <a:spcPts val="600"/>
                </a:spcAft>
                <a:buFont typeface="Arial" charset="0"/>
                <a:buNone/>
              </a:pPr>
              <a:r>
                <a:rPr lang="en-GB" altLang="en-US" sz="1400" dirty="0">
                  <a:latin typeface="Calibri" pitchFamily="34" charset="0"/>
                  <a:cs typeface="Tahoma" pitchFamily="34" charset="0"/>
                </a:rPr>
                <a:t>Co-location </a:t>
              </a:r>
              <a:r>
                <a:rPr lang="en-GB" altLang="en-US" sz="1400" dirty="0" smtClean="0">
                  <a:latin typeface="Calibri" pitchFamily="34" charset="0"/>
                  <a:cs typeface="Tahoma" pitchFamily="34" charset="0"/>
                </a:rPr>
                <a:t>Centre</a:t>
              </a:r>
              <a:endParaRPr lang="en-GB" altLang="en-US" sz="1400" dirty="0">
                <a:latin typeface="Calibri" pitchFamily="34" charset="0"/>
                <a:cs typeface="Tahoma" pitchFamily="34" charset="0"/>
              </a:endParaRPr>
            </a:p>
            <a:p>
              <a:pPr lvl="1" eaLnBrk="1" hangingPunct="1">
                <a:spcBef>
                  <a:spcPct val="20000"/>
                </a:spcBef>
                <a:spcAft>
                  <a:spcPts val="900"/>
                </a:spcAft>
                <a:buFont typeface="Arial" charset="0"/>
                <a:buNone/>
              </a:pPr>
              <a:endParaRPr lang="en-GB" altLang="en-US" sz="1400" dirty="0" smtClean="0">
                <a:latin typeface="Calibri" pitchFamily="34" charset="0"/>
                <a:cs typeface="Tahoma" pitchFamily="34" charset="0"/>
              </a:endParaRPr>
            </a:p>
            <a:p>
              <a:pPr lvl="1" eaLnBrk="1" hangingPunct="1">
                <a:spcBef>
                  <a:spcPct val="20000"/>
                </a:spcBef>
                <a:spcAft>
                  <a:spcPts val="900"/>
                </a:spcAft>
              </a:pPr>
              <a:r>
                <a:rPr lang="en-GB" altLang="en-US" sz="1400" dirty="0">
                  <a:latin typeface="Calibri" pitchFamily="34" charset="0"/>
                  <a:cs typeface="Tahoma" pitchFamily="34" charset="0"/>
                </a:rPr>
                <a:t>Co-location Centre</a:t>
              </a:r>
            </a:p>
            <a:p>
              <a:pPr lvl="1" eaLnBrk="1" hangingPunct="1">
                <a:spcBef>
                  <a:spcPct val="20000"/>
                </a:spcBef>
                <a:spcAft>
                  <a:spcPts val="900"/>
                </a:spcAft>
                <a:buFont typeface="Arial" charset="0"/>
                <a:buNone/>
              </a:pPr>
              <a:r>
                <a:rPr lang="en-GB" altLang="en-US" sz="1400" dirty="0" smtClean="0">
                  <a:latin typeface="Calibri" pitchFamily="34" charset="0"/>
                  <a:cs typeface="Tahoma" pitchFamily="34" charset="0"/>
                </a:rPr>
                <a:t>Associate Partner</a:t>
              </a:r>
              <a:endParaRPr lang="en-GB" altLang="en-US" sz="1400" dirty="0">
                <a:latin typeface="Calibri" pitchFamily="34" charset="0"/>
                <a:cs typeface="Tahoma" pitchFamily="34" charset="0"/>
              </a:endParaRPr>
            </a:p>
            <a:p>
              <a:pPr lvl="1" eaLnBrk="1" hangingPunct="1">
                <a:spcBef>
                  <a:spcPct val="20000"/>
                </a:spcBef>
                <a:spcAft>
                  <a:spcPts val="600"/>
                </a:spcAft>
                <a:buFont typeface="Arial" charset="0"/>
                <a:buNone/>
              </a:pPr>
              <a:endParaRPr lang="en-GB" altLang="en-US" sz="1400" dirty="0">
                <a:latin typeface="Calibri" pitchFamily="34" charset="0"/>
                <a:cs typeface="Tahoma" pitchFamily="34" charset="0"/>
              </a:endParaRPr>
            </a:p>
            <a:p>
              <a:pPr lvl="1" eaLnBrk="1" hangingPunct="1">
                <a:spcBef>
                  <a:spcPct val="20000"/>
                </a:spcBef>
                <a:spcAft>
                  <a:spcPts val="600"/>
                </a:spcAft>
              </a:pPr>
              <a:endParaRPr lang="en-GB" altLang="en-US" sz="300" dirty="0" smtClean="0">
                <a:latin typeface="Calibri" pitchFamily="34" charset="0"/>
                <a:cs typeface="Tahoma" pitchFamily="34" charset="0"/>
              </a:endParaRPr>
            </a:p>
            <a:p>
              <a:pPr lvl="1" eaLnBrk="1" hangingPunct="1">
                <a:spcBef>
                  <a:spcPct val="20000"/>
                </a:spcBef>
                <a:spcAft>
                  <a:spcPts val="600"/>
                </a:spcAft>
              </a:pPr>
              <a:r>
                <a:rPr lang="en-GB" altLang="en-US" sz="1400" dirty="0" smtClean="0">
                  <a:latin typeface="Calibri" pitchFamily="34" charset="0"/>
                  <a:cs typeface="Tahoma" pitchFamily="34" charset="0"/>
                </a:rPr>
                <a:t>Co-location </a:t>
              </a:r>
              <a:r>
                <a:rPr lang="en-GB" altLang="en-US" sz="1400" dirty="0">
                  <a:latin typeface="Calibri" pitchFamily="34" charset="0"/>
                  <a:cs typeface="Tahoma" pitchFamily="34" charset="0"/>
                </a:rPr>
                <a:t>Centre</a:t>
              </a:r>
            </a:p>
            <a:p>
              <a:pPr lvl="1" eaLnBrk="1" hangingPunct="1">
                <a:spcBef>
                  <a:spcPct val="20000"/>
                </a:spcBef>
                <a:spcAft>
                  <a:spcPts val="600"/>
                </a:spcAft>
                <a:buFont typeface="Arial" charset="0"/>
                <a:buNone/>
              </a:pPr>
              <a:endParaRPr lang="en-GB" altLang="en-US" sz="1400" dirty="0">
                <a:latin typeface="Calibri" pitchFamily="34" charset="0"/>
                <a:cs typeface="Tahoma" pitchFamily="34" charset="0"/>
              </a:endParaRPr>
            </a:p>
            <a:p>
              <a:pPr lvl="1" eaLnBrk="1" hangingPunct="1">
                <a:spcBef>
                  <a:spcPct val="20000"/>
                </a:spcBef>
                <a:spcAft>
                  <a:spcPts val="600"/>
                </a:spcAft>
                <a:buFont typeface="Arial" charset="0"/>
                <a:buNone/>
              </a:pPr>
              <a:endParaRPr lang="en-GB" altLang="en-US" sz="300" dirty="0" smtClean="0">
                <a:latin typeface="Calibri" pitchFamily="34" charset="0"/>
                <a:cs typeface="Tahoma" pitchFamily="34" charset="0"/>
              </a:endParaRPr>
            </a:p>
            <a:p>
              <a:pPr lvl="1" eaLnBrk="1" hangingPunct="1">
                <a:spcBef>
                  <a:spcPct val="20000"/>
                </a:spcBef>
                <a:spcAft>
                  <a:spcPts val="600"/>
                </a:spcAft>
                <a:buFont typeface="Arial" charset="0"/>
                <a:buNone/>
              </a:pPr>
              <a:r>
                <a:rPr lang="en-GB" altLang="en-US" sz="1400" dirty="0" smtClean="0">
                  <a:latin typeface="Calibri" pitchFamily="34" charset="0"/>
                  <a:cs typeface="Tahoma" pitchFamily="34" charset="0"/>
                </a:rPr>
                <a:t>Co-location Centre</a:t>
              </a:r>
              <a:endParaRPr lang="en-GB" altLang="en-US" sz="1400" dirty="0">
                <a:latin typeface="Calibri" pitchFamily="34" charset="0"/>
                <a:cs typeface="Tahoma" pitchFamily="34" charset="0"/>
              </a:endParaRPr>
            </a:p>
            <a:p>
              <a:pPr eaLnBrk="1" hangingPunct="1">
                <a:spcBef>
                  <a:spcPct val="20000"/>
                </a:spcBef>
                <a:buFont typeface="Arial" charset="0"/>
                <a:buChar char="•"/>
              </a:pPr>
              <a:endParaRPr lang="en-US" altLang="en-US" sz="1800" dirty="0">
                <a:latin typeface="Calibri" pitchFamily="34" charset="0"/>
              </a:endParaRPr>
            </a:p>
          </p:txBody>
        </p:sp>
        <p:sp>
          <p:nvSpPr>
            <p:cNvPr id="80" name="Rectangle 79"/>
            <p:cNvSpPr/>
            <p:nvPr/>
          </p:nvSpPr>
          <p:spPr>
            <a:xfrm>
              <a:off x="539750" y="3527995"/>
              <a:ext cx="2808288" cy="358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00" dirty="0"/>
                <a:t> </a:t>
              </a:r>
            </a:p>
          </p:txBody>
        </p:sp>
        <p:sp>
          <p:nvSpPr>
            <p:cNvPr id="81" name="Rectangle 80"/>
            <p:cNvSpPr/>
            <p:nvPr/>
          </p:nvSpPr>
          <p:spPr>
            <a:xfrm>
              <a:off x="539750" y="4668416"/>
              <a:ext cx="2808288" cy="3603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00" dirty="0"/>
                <a:t> </a:t>
              </a:r>
            </a:p>
          </p:txBody>
        </p:sp>
        <p:sp>
          <p:nvSpPr>
            <p:cNvPr id="70666" name="TextBox 7"/>
            <p:cNvSpPr txBox="1">
              <a:spLocks noChangeArrowheads="1"/>
            </p:cNvSpPr>
            <p:nvPr/>
          </p:nvSpPr>
          <p:spPr bwMode="auto">
            <a:xfrm>
              <a:off x="588963" y="1794718"/>
              <a:ext cx="20494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buClr>
                  <a:srgbClr val="72B633"/>
                </a:buClr>
                <a:buFont typeface="Wingdings" pitchFamily="2" charset="2"/>
                <a:buNone/>
              </a:pPr>
              <a:r>
                <a:rPr lang="en-GB" altLang="en-US" sz="1600" b="1" dirty="0">
                  <a:solidFill>
                    <a:schemeClr val="bg1"/>
                  </a:solidFill>
                  <a:latin typeface="Calibri" pitchFamily="34" charset="0"/>
                </a:rPr>
                <a:t>Climate-KIC</a:t>
              </a:r>
            </a:p>
          </p:txBody>
        </p:sp>
        <p:sp>
          <p:nvSpPr>
            <p:cNvPr id="70667" name="TextBox 7"/>
            <p:cNvSpPr txBox="1">
              <a:spLocks noChangeArrowheads="1"/>
            </p:cNvSpPr>
            <p:nvPr/>
          </p:nvSpPr>
          <p:spPr bwMode="auto">
            <a:xfrm>
              <a:off x="579438" y="3501008"/>
              <a:ext cx="2047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buClr>
                  <a:srgbClr val="72B633"/>
                </a:buClr>
                <a:buFont typeface="Wingdings" pitchFamily="2" charset="2"/>
                <a:buNone/>
              </a:pPr>
              <a:r>
                <a:rPr lang="en-GB" altLang="en-US" sz="1600" b="1" dirty="0">
                  <a:solidFill>
                    <a:schemeClr val="bg1"/>
                  </a:solidFill>
                  <a:latin typeface="Calibri" pitchFamily="34" charset="0"/>
                </a:rPr>
                <a:t>EIT ICT  Labs</a:t>
              </a:r>
            </a:p>
          </p:txBody>
        </p:sp>
        <p:sp>
          <p:nvSpPr>
            <p:cNvPr id="70668" name="TextBox 7"/>
            <p:cNvSpPr txBox="1">
              <a:spLocks noChangeArrowheads="1"/>
            </p:cNvSpPr>
            <p:nvPr/>
          </p:nvSpPr>
          <p:spPr bwMode="auto">
            <a:xfrm>
              <a:off x="539552" y="4648171"/>
              <a:ext cx="2047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buClr>
                  <a:srgbClr val="72B633"/>
                </a:buClr>
                <a:buFont typeface="Wingdings" pitchFamily="2" charset="2"/>
                <a:buNone/>
              </a:pPr>
              <a:r>
                <a:rPr lang="en-GB" altLang="en-US" sz="1600" b="1" dirty="0" smtClean="0">
                  <a:solidFill>
                    <a:schemeClr val="bg1"/>
                  </a:solidFill>
                  <a:latin typeface="Calibri" pitchFamily="34" charset="0"/>
                </a:rPr>
                <a:t>EIT Raw Materials</a:t>
              </a:r>
              <a:endParaRPr lang="en-GB" altLang="en-US" sz="1600" b="1" dirty="0">
                <a:solidFill>
                  <a:schemeClr val="bg1"/>
                </a:solidFill>
                <a:latin typeface="Calibri" pitchFamily="34" charset="0"/>
              </a:endParaRPr>
            </a:p>
          </p:txBody>
        </p:sp>
        <p:sp>
          <p:nvSpPr>
            <p:cNvPr id="4" name="Ellipse 3"/>
            <p:cNvSpPr>
              <a:spLocks noChangeArrowheads="1"/>
            </p:cNvSpPr>
            <p:nvPr/>
          </p:nvSpPr>
          <p:spPr bwMode="auto">
            <a:xfrm>
              <a:off x="822325" y="2278013"/>
              <a:ext cx="144463" cy="142875"/>
            </a:xfrm>
            <a:prstGeom prst="ellipse">
              <a:avLst/>
            </a:prstGeom>
            <a:solidFill>
              <a:schemeClr val="tx2"/>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fr-FR" sz="1800" dirty="0">
                  <a:solidFill>
                    <a:schemeClr val="lt1"/>
                  </a:solidFill>
                  <a:latin typeface="+mn-lt"/>
                  <a:ea typeface="+mn-ea"/>
                </a:rPr>
                <a:t> </a:t>
              </a:r>
            </a:p>
          </p:txBody>
        </p:sp>
        <p:sp>
          <p:nvSpPr>
            <p:cNvPr id="85" name="Ellipse 84"/>
            <p:cNvSpPr>
              <a:spLocks noChangeArrowheads="1"/>
            </p:cNvSpPr>
            <p:nvPr/>
          </p:nvSpPr>
          <p:spPr bwMode="auto">
            <a:xfrm>
              <a:off x="822325" y="2566045"/>
              <a:ext cx="144463" cy="142875"/>
            </a:xfrm>
            <a:prstGeom prst="ellipse">
              <a:avLst/>
            </a:prstGeom>
            <a:solidFill>
              <a:srgbClr val="24A3E4"/>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fr-FR" sz="1800" dirty="0">
                  <a:solidFill>
                    <a:schemeClr val="lt1"/>
                  </a:solidFill>
                  <a:latin typeface="+mn-lt"/>
                  <a:ea typeface="+mn-ea"/>
                </a:rPr>
                <a:t> </a:t>
              </a:r>
            </a:p>
          </p:txBody>
        </p:sp>
        <p:sp>
          <p:nvSpPr>
            <p:cNvPr id="86" name="Ellipse 85"/>
            <p:cNvSpPr>
              <a:spLocks noChangeArrowheads="1"/>
            </p:cNvSpPr>
            <p:nvPr/>
          </p:nvSpPr>
          <p:spPr bwMode="auto">
            <a:xfrm>
              <a:off x="822325" y="3967212"/>
              <a:ext cx="144463" cy="142875"/>
            </a:xfrm>
            <a:prstGeom prst="ellipse">
              <a:avLst/>
            </a:prstGeom>
            <a:solidFill>
              <a:srgbClr val="E74394"/>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fr-FR" sz="1800" dirty="0">
                  <a:solidFill>
                    <a:schemeClr val="lt1"/>
                  </a:solidFill>
                  <a:latin typeface="+mn-lt"/>
                  <a:ea typeface="+mn-ea"/>
                </a:rPr>
                <a:t> </a:t>
              </a:r>
            </a:p>
          </p:txBody>
        </p:sp>
        <p:sp>
          <p:nvSpPr>
            <p:cNvPr id="87" name="Ellipse 86"/>
            <p:cNvSpPr>
              <a:spLocks noChangeArrowheads="1"/>
            </p:cNvSpPr>
            <p:nvPr/>
          </p:nvSpPr>
          <p:spPr bwMode="auto">
            <a:xfrm>
              <a:off x="822325" y="4294237"/>
              <a:ext cx="144463" cy="142875"/>
            </a:xfrm>
            <a:prstGeom prst="ellipse">
              <a:avLst/>
            </a:prstGeom>
            <a:solidFill>
              <a:schemeClr val="accent2"/>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fr-FR" sz="1800" dirty="0">
                  <a:solidFill>
                    <a:schemeClr val="lt1"/>
                  </a:solidFill>
                  <a:latin typeface="+mn-lt"/>
                  <a:ea typeface="+mn-ea"/>
                </a:rPr>
                <a:t> </a:t>
              </a:r>
            </a:p>
          </p:txBody>
        </p:sp>
        <p:sp>
          <p:nvSpPr>
            <p:cNvPr id="88" name="Ellipse 87"/>
            <p:cNvSpPr>
              <a:spLocks noChangeArrowheads="1"/>
            </p:cNvSpPr>
            <p:nvPr/>
          </p:nvSpPr>
          <p:spPr bwMode="auto">
            <a:xfrm>
              <a:off x="827584" y="5178523"/>
              <a:ext cx="142875" cy="142875"/>
            </a:xfrm>
            <a:prstGeom prst="ellipse">
              <a:avLst/>
            </a:prstGeom>
            <a:solidFill>
              <a:srgbClr val="FF9900"/>
            </a:solidFill>
            <a:ln>
              <a:noFill/>
            </a:ln>
            <a:effectLst>
              <a:outerShdw blurRad="40000" dist="23000" dir="5400000" rotWithShape="0">
                <a:srgbClr val="808080">
                  <a:alpha val="34998"/>
                </a:srgbClr>
              </a:outerShdw>
            </a:effectLst>
            <a:extLst/>
          </p:spPr>
          <p:txBody>
            <a:bodyPr anchor="ctr"/>
            <a:lstStyle/>
            <a:p>
              <a:pPr algn="ctr">
                <a:defRPr/>
              </a:pPr>
              <a:r>
                <a:rPr lang="fr-FR" sz="1800" dirty="0">
                  <a:solidFill>
                    <a:schemeClr val="lt1"/>
                  </a:solidFill>
                  <a:latin typeface="+mn-lt"/>
                  <a:ea typeface="+mn-ea"/>
                </a:rPr>
                <a:t> </a:t>
              </a:r>
            </a:p>
          </p:txBody>
        </p:sp>
        <p:sp>
          <p:nvSpPr>
            <p:cNvPr id="45" name="Rectangle 44"/>
            <p:cNvSpPr/>
            <p:nvPr/>
          </p:nvSpPr>
          <p:spPr>
            <a:xfrm>
              <a:off x="539750" y="2811104"/>
              <a:ext cx="2808288" cy="358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00" dirty="0"/>
                <a:t> </a:t>
              </a:r>
            </a:p>
          </p:txBody>
        </p:sp>
        <p:sp>
          <p:nvSpPr>
            <p:cNvPr id="46" name="TextBox 7"/>
            <p:cNvSpPr txBox="1">
              <a:spLocks noChangeArrowheads="1"/>
            </p:cNvSpPr>
            <p:nvPr/>
          </p:nvSpPr>
          <p:spPr bwMode="auto">
            <a:xfrm>
              <a:off x="555120" y="2804081"/>
              <a:ext cx="2047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buClr>
                  <a:srgbClr val="72B633"/>
                </a:buClr>
                <a:buFont typeface="Wingdings" pitchFamily="2" charset="2"/>
                <a:buNone/>
              </a:pPr>
              <a:r>
                <a:rPr lang="en-GB" altLang="en-US" sz="1600" b="1" dirty="0">
                  <a:solidFill>
                    <a:schemeClr val="bg1"/>
                  </a:solidFill>
                  <a:latin typeface="Calibri" pitchFamily="34" charset="0"/>
                </a:rPr>
                <a:t>EIT </a:t>
              </a:r>
              <a:r>
                <a:rPr lang="en-GB" altLang="en-US" sz="1600" b="1" dirty="0" smtClean="0">
                  <a:solidFill>
                    <a:schemeClr val="bg1"/>
                  </a:solidFill>
                  <a:latin typeface="Calibri" pitchFamily="34" charset="0"/>
                </a:rPr>
                <a:t>Health</a:t>
              </a:r>
              <a:endParaRPr lang="en-GB" altLang="en-US" sz="1600" b="1" dirty="0">
                <a:solidFill>
                  <a:schemeClr val="bg1"/>
                </a:solidFill>
                <a:latin typeface="Calibri" pitchFamily="34" charset="0"/>
              </a:endParaRPr>
            </a:p>
          </p:txBody>
        </p:sp>
        <p:sp>
          <p:nvSpPr>
            <p:cNvPr id="47" name="Ellipse 85"/>
            <p:cNvSpPr>
              <a:spLocks noChangeArrowheads="1"/>
            </p:cNvSpPr>
            <p:nvPr/>
          </p:nvSpPr>
          <p:spPr bwMode="auto">
            <a:xfrm>
              <a:off x="830262" y="3286125"/>
              <a:ext cx="144463" cy="142875"/>
            </a:xfrm>
            <a:prstGeom prst="ellipse">
              <a:avLst/>
            </a:prstGeom>
            <a:solidFill>
              <a:srgbClr val="FFFF00"/>
            </a:solidFill>
            <a:ln>
              <a:noFill/>
            </a:ln>
            <a:effectLst>
              <a:outerShdw blurRad="40000" dist="23000" dir="5400000" rotWithShape="0">
                <a:srgbClr val="808080">
                  <a:alpha val="34998"/>
                </a:srgbClr>
              </a:outerShdw>
            </a:effectLst>
            <a:extLst/>
          </p:spPr>
          <p:txBody>
            <a:bodyPr anchor="ctr"/>
            <a:lstStyle/>
            <a:p>
              <a:pPr algn="ctr">
                <a:defRPr/>
              </a:pPr>
              <a:r>
                <a:rPr lang="fr-FR" sz="1800" dirty="0">
                  <a:solidFill>
                    <a:schemeClr val="lt1"/>
                  </a:solidFill>
                  <a:latin typeface="+mn-lt"/>
                  <a:ea typeface="+mn-ea"/>
                </a:rPr>
                <a:t> </a:t>
              </a:r>
            </a:p>
          </p:txBody>
        </p:sp>
        <p:sp>
          <p:nvSpPr>
            <p:cNvPr id="54" name="Rectangle 53"/>
            <p:cNvSpPr/>
            <p:nvPr/>
          </p:nvSpPr>
          <p:spPr>
            <a:xfrm>
              <a:off x="539552" y="5466804"/>
              <a:ext cx="2808288" cy="3603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00" dirty="0"/>
                <a:t> </a:t>
              </a:r>
            </a:p>
          </p:txBody>
        </p:sp>
        <p:sp>
          <p:nvSpPr>
            <p:cNvPr id="55" name="TextBox 7"/>
            <p:cNvSpPr txBox="1">
              <a:spLocks noChangeArrowheads="1"/>
            </p:cNvSpPr>
            <p:nvPr/>
          </p:nvSpPr>
          <p:spPr bwMode="auto">
            <a:xfrm>
              <a:off x="568127" y="5436319"/>
              <a:ext cx="2047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buClr>
                  <a:srgbClr val="72B633"/>
                </a:buClr>
                <a:buFont typeface="Wingdings" pitchFamily="2" charset="2"/>
                <a:buNone/>
              </a:pPr>
              <a:r>
                <a:rPr lang="en-GB" altLang="en-US" sz="1600" b="1">
                  <a:solidFill>
                    <a:schemeClr val="bg1"/>
                  </a:solidFill>
                  <a:latin typeface="Calibri" pitchFamily="34" charset="0"/>
                </a:rPr>
                <a:t>KIC InnoEnergy</a:t>
              </a:r>
            </a:p>
          </p:txBody>
        </p:sp>
        <p:sp>
          <p:nvSpPr>
            <p:cNvPr id="56" name="Ellipse 87"/>
            <p:cNvSpPr>
              <a:spLocks noChangeArrowheads="1"/>
            </p:cNvSpPr>
            <p:nvPr/>
          </p:nvSpPr>
          <p:spPr bwMode="auto">
            <a:xfrm>
              <a:off x="822127" y="5900315"/>
              <a:ext cx="142875" cy="142875"/>
            </a:xfrm>
            <a:prstGeom prst="ellipse">
              <a:avLst/>
            </a:prstGeom>
            <a:solidFill>
              <a:schemeClr val="bg2"/>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fr-FR" sz="1800" dirty="0">
                  <a:solidFill>
                    <a:schemeClr val="lt1"/>
                  </a:solidFill>
                  <a:latin typeface="+mn-lt"/>
                  <a:ea typeface="+mn-ea"/>
                </a:rPr>
                <a:t> </a:t>
              </a:r>
            </a:p>
          </p:txBody>
        </p:sp>
      </p:grpSp>
      <p:sp>
        <p:nvSpPr>
          <p:cNvPr id="58" name="Ellipse 87"/>
          <p:cNvSpPr>
            <a:spLocks noChangeArrowheads="1"/>
          </p:cNvSpPr>
          <p:nvPr/>
        </p:nvSpPr>
        <p:spPr bwMode="auto">
          <a:xfrm>
            <a:off x="7235825" y="1536030"/>
            <a:ext cx="142875" cy="142875"/>
          </a:xfrm>
          <a:prstGeom prst="ellipse">
            <a:avLst/>
          </a:prstGeom>
          <a:solidFill>
            <a:srgbClr val="FF9900"/>
          </a:solidFill>
          <a:ln>
            <a:noFill/>
          </a:ln>
          <a:effectLst>
            <a:outerShdw blurRad="40000" dist="23000" dir="5400000" rotWithShape="0">
              <a:srgbClr val="808080">
                <a:alpha val="34998"/>
              </a:srgbClr>
            </a:outerShdw>
          </a:effectLst>
          <a:extLst/>
        </p:spPr>
        <p:txBody>
          <a:bodyPr anchor="ctr"/>
          <a:lstStyle/>
          <a:p>
            <a:pPr algn="ctr">
              <a:defRPr/>
            </a:pPr>
            <a:r>
              <a:rPr lang="fr-FR" sz="1800" dirty="0">
                <a:solidFill>
                  <a:schemeClr val="lt1"/>
                </a:solidFill>
                <a:latin typeface="+mn-lt"/>
                <a:ea typeface="+mn-ea"/>
              </a:rPr>
              <a:t> </a:t>
            </a:r>
          </a:p>
        </p:txBody>
      </p:sp>
      <p:sp>
        <p:nvSpPr>
          <p:cNvPr id="59" name="Ellipse 87"/>
          <p:cNvSpPr>
            <a:spLocks noChangeArrowheads="1"/>
          </p:cNvSpPr>
          <p:nvPr/>
        </p:nvSpPr>
        <p:spPr bwMode="auto">
          <a:xfrm>
            <a:off x="7453399" y="2209662"/>
            <a:ext cx="142875" cy="142875"/>
          </a:xfrm>
          <a:prstGeom prst="ellipse">
            <a:avLst/>
          </a:prstGeom>
          <a:solidFill>
            <a:srgbClr val="FF9900"/>
          </a:solidFill>
          <a:ln>
            <a:noFill/>
          </a:ln>
          <a:effectLst>
            <a:outerShdw blurRad="40000" dist="23000" dir="5400000" rotWithShape="0">
              <a:srgbClr val="808080">
                <a:alpha val="34998"/>
              </a:srgbClr>
            </a:outerShdw>
          </a:effectLst>
          <a:extLst/>
        </p:spPr>
        <p:txBody>
          <a:bodyPr anchor="ctr"/>
          <a:lstStyle/>
          <a:p>
            <a:pPr algn="ctr">
              <a:defRPr/>
            </a:pPr>
            <a:r>
              <a:rPr lang="fr-FR" sz="1800" dirty="0">
                <a:solidFill>
                  <a:schemeClr val="lt1"/>
                </a:solidFill>
                <a:latin typeface="+mn-lt"/>
                <a:ea typeface="+mn-ea"/>
              </a:rPr>
              <a:t> </a:t>
            </a:r>
          </a:p>
        </p:txBody>
      </p:sp>
      <p:sp>
        <p:nvSpPr>
          <p:cNvPr id="60" name="Ellipse 87"/>
          <p:cNvSpPr>
            <a:spLocks noChangeArrowheads="1"/>
          </p:cNvSpPr>
          <p:nvPr/>
        </p:nvSpPr>
        <p:spPr bwMode="auto">
          <a:xfrm>
            <a:off x="5673121" y="3807829"/>
            <a:ext cx="142875" cy="142875"/>
          </a:xfrm>
          <a:prstGeom prst="ellipse">
            <a:avLst/>
          </a:prstGeom>
          <a:solidFill>
            <a:srgbClr val="FF9900"/>
          </a:solidFill>
          <a:ln>
            <a:noFill/>
          </a:ln>
          <a:effectLst>
            <a:outerShdw blurRad="40000" dist="23000" dir="5400000" rotWithShape="0">
              <a:srgbClr val="808080">
                <a:alpha val="34998"/>
              </a:srgbClr>
            </a:outerShdw>
          </a:effectLst>
          <a:extLst/>
        </p:spPr>
        <p:txBody>
          <a:bodyPr anchor="ctr"/>
          <a:lstStyle/>
          <a:p>
            <a:pPr algn="ctr">
              <a:defRPr/>
            </a:pPr>
            <a:r>
              <a:rPr lang="fr-FR" sz="1800" dirty="0">
                <a:solidFill>
                  <a:schemeClr val="lt1"/>
                </a:solidFill>
                <a:latin typeface="+mn-lt"/>
                <a:ea typeface="+mn-ea"/>
              </a:rPr>
              <a:t> </a:t>
            </a:r>
          </a:p>
        </p:txBody>
      </p:sp>
      <p:sp>
        <p:nvSpPr>
          <p:cNvPr id="61" name="Ellipse 87"/>
          <p:cNvSpPr>
            <a:spLocks noChangeArrowheads="1"/>
          </p:cNvSpPr>
          <p:nvPr/>
        </p:nvSpPr>
        <p:spPr bwMode="auto">
          <a:xfrm>
            <a:off x="6307994" y="4690308"/>
            <a:ext cx="142875" cy="142875"/>
          </a:xfrm>
          <a:prstGeom prst="ellipse">
            <a:avLst/>
          </a:prstGeom>
          <a:solidFill>
            <a:srgbClr val="FF9900"/>
          </a:solidFill>
          <a:ln>
            <a:noFill/>
          </a:ln>
          <a:effectLst>
            <a:outerShdw blurRad="40000" dist="23000" dir="5400000" rotWithShape="0">
              <a:srgbClr val="808080">
                <a:alpha val="34998"/>
              </a:srgbClr>
            </a:outerShdw>
          </a:effectLst>
          <a:extLst/>
        </p:spPr>
        <p:txBody>
          <a:bodyPr anchor="ctr"/>
          <a:lstStyle/>
          <a:p>
            <a:pPr algn="ctr">
              <a:defRPr/>
            </a:pPr>
            <a:r>
              <a:rPr lang="fr-FR" sz="1800" dirty="0">
                <a:solidFill>
                  <a:schemeClr val="lt1"/>
                </a:solidFill>
                <a:latin typeface="+mn-lt"/>
                <a:ea typeface="+mn-ea"/>
              </a:rPr>
              <a:t> </a:t>
            </a:r>
          </a:p>
        </p:txBody>
      </p:sp>
      <p:sp>
        <p:nvSpPr>
          <p:cNvPr id="62" name="Ellipse 87"/>
          <p:cNvSpPr>
            <a:spLocks noChangeArrowheads="1"/>
          </p:cNvSpPr>
          <p:nvPr/>
        </p:nvSpPr>
        <p:spPr bwMode="auto">
          <a:xfrm>
            <a:off x="5507424" y="3515519"/>
            <a:ext cx="142875" cy="142875"/>
          </a:xfrm>
          <a:prstGeom prst="ellipse">
            <a:avLst/>
          </a:prstGeom>
          <a:solidFill>
            <a:srgbClr val="FF9900"/>
          </a:solidFill>
          <a:ln>
            <a:noFill/>
          </a:ln>
          <a:effectLst>
            <a:outerShdw blurRad="40000" dist="23000" dir="5400000" rotWithShape="0">
              <a:srgbClr val="808080">
                <a:alpha val="34998"/>
              </a:srgbClr>
            </a:outerShdw>
          </a:effectLst>
          <a:extLst/>
        </p:spPr>
        <p:txBody>
          <a:bodyPr anchor="ctr"/>
          <a:lstStyle/>
          <a:p>
            <a:pPr algn="ctr">
              <a:defRPr/>
            </a:pPr>
            <a:r>
              <a:rPr lang="fr-FR" sz="1800" dirty="0">
                <a:solidFill>
                  <a:schemeClr val="lt1"/>
                </a:solidFill>
                <a:latin typeface="+mn-lt"/>
                <a:ea typeface="+mn-ea"/>
              </a:rPr>
              <a:t> </a:t>
            </a:r>
          </a:p>
        </p:txBody>
      </p:sp>
      <p:sp>
        <p:nvSpPr>
          <p:cNvPr id="63" name="Ellipse 87"/>
          <p:cNvSpPr>
            <a:spLocks noChangeArrowheads="1"/>
          </p:cNvSpPr>
          <p:nvPr/>
        </p:nvSpPr>
        <p:spPr bwMode="auto">
          <a:xfrm>
            <a:off x="6913999" y="3357204"/>
            <a:ext cx="142875" cy="142875"/>
          </a:xfrm>
          <a:prstGeom prst="ellipse">
            <a:avLst/>
          </a:prstGeom>
          <a:solidFill>
            <a:srgbClr val="FF9900"/>
          </a:solidFill>
          <a:ln>
            <a:noFill/>
          </a:ln>
          <a:effectLst>
            <a:outerShdw blurRad="40000" dist="23000" dir="5400000" rotWithShape="0">
              <a:srgbClr val="808080">
                <a:alpha val="34998"/>
              </a:srgbClr>
            </a:outerShdw>
          </a:effectLst>
          <a:extLst/>
        </p:spPr>
        <p:txBody>
          <a:bodyPr anchor="ctr"/>
          <a:lstStyle/>
          <a:p>
            <a:pPr algn="ctr">
              <a:defRPr/>
            </a:pPr>
            <a:r>
              <a:rPr lang="fr-FR" sz="1800" dirty="0">
                <a:solidFill>
                  <a:schemeClr val="lt1"/>
                </a:solidFill>
                <a:latin typeface="+mn-lt"/>
                <a:ea typeface="+mn-ea"/>
              </a:rPr>
              <a:t>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7"/>
          <p:cNvSpPr txBox="1">
            <a:spLocks noChangeArrowheads="1"/>
          </p:cNvSpPr>
          <p:nvPr/>
        </p:nvSpPr>
        <p:spPr bwMode="auto">
          <a:xfrm>
            <a:off x="517525" y="1157288"/>
            <a:ext cx="8137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800" dirty="0">
                <a:latin typeface="Calibri" pitchFamily="34" charset="0"/>
              </a:rPr>
              <a:t>Today, the </a:t>
            </a:r>
            <a:r>
              <a:rPr lang="en-US" altLang="en-US" sz="1800" dirty="0" smtClean="0">
                <a:latin typeface="Calibri" pitchFamily="34" charset="0"/>
              </a:rPr>
              <a:t>first three </a:t>
            </a:r>
            <a:r>
              <a:rPr lang="en-US" altLang="en-US" sz="1800" dirty="0">
                <a:latin typeface="Calibri" pitchFamily="34" charset="0"/>
              </a:rPr>
              <a:t>KICs bring together more than </a:t>
            </a:r>
            <a:r>
              <a:rPr lang="en-US" altLang="en-US" sz="1800" dirty="0" smtClean="0">
                <a:latin typeface="Calibri" pitchFamily="34" charset="0"/>
              </a:rPr>
              <a:t>760 partners</a:t>
            </a:r>
            <a:r>
              <a:rPr lang="en-US" altLang="en-US" sz="1800" dirty="0">
                <a:latin typeface="Calibri" pitchFamily="34" charset="0"/>
              </a:rPr>
              <a:t>:  </a:t>
            </a:r>
            <a:endParaRPr lang="hu-HU" altLang="en-US" sz="1800" dirty="0">
              <a:latin typeface="Calibri" pitchFamily="34" charset="0"/>
            </a:endParaRPr>
          </a:p>
        </p:txBody>
      </p:sp>
      <p:sp>
        <p:nvSpPr>
          <p:cNvPr id="67588" name="Text Placeholder 1"/>
          <p:cNvSpPr txBox="1">
            <a:spLocks/>
          </p:cNvSpPr>
          <p:nvPr/>
        </p:nvSpPr>
        <p:spPr bwMode="auto">
          <a:xfrm>
            <a:off x="468313" y="541338"/>
            <a:ext cx="85677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spcBef>
                <a:spcPct val="20000"/>
              </a:spcBef>
              <a:buFont typeface="Arial" charset="0"/>
              <a:buNone/>
            </a:pPr>
            <a:r>
              <a:rPr lang="en-GB" altLang="en-US" sz="3200">
                <a:solidFill>
                  <a:schemeClr val="bg2"/>
                </a:solidFill>
                <a:latin typeface="Calibri" pitchFamily="34" charset="0"/>
              </a:rPr>
              <a:t>Overview of KIC partners</a:t>
            </a:r>
          </a:p>
        </p:txBody>
      </p:sp>
      <p:sp>
        <p:nvSpPr>
          <p:cNvPr id="67589" name="Text Box 10"/>
          <p:cNvSpPr txBox="1">
            <a:spLocks noChangeArrowheads="1"/>
          </p:cNvSpPr>
          <p:nvPr/>
        </p:nvSpPr>
        <p:spPr bwMode="auto">
          <a:xfrm>
            <a:off x="6492875" y="5954713"/>
            <a:ext cx="15462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b">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altLang="en-US" sz="900" dirty="0">
                <a:latin typeface="Calibri" pitchFamily="34" charset="0"/>
                <a:cs typeface="Tahoma" pitchFamily="34" charset="0"/>
              </a:rPr>
              <a:t>Figures – </a:t>
            </a:r>
            <a:r>
              <a:rPr lang="en-US" altLang="en-US" sz="900" dirty="0" smtClean="0">
                <a:latin typeface="Calibri" pitchFamily="34" charset="0"/>
                <a:cs typeface="Tahoma" pitchFamily="34" charset="0"/>
              </a:rPr>
              <a:t>February 2015</a:t>
            </a:r>
            <a:endParaRPr lang="en-US" altLang="en-US" sz="900" dirty="0">
              <a:latin typeface="Calibri" pitchFamily="34" charset="0"/>
              <a:cs typeface="Tahoma" pitchFamily="34" charset="0"/>
            </a:endParaRPr>
          </a:p>
        </p:txBody>
      </p:sp>
      <p:cxnSp>
        <p:nvCxnSpPr>
          <p:cNvPr id="14" name="Connecteur droit 13"/>
          <p:cNvCxnSpPr/>
          <p:nvPr/>
        </p:nvCxnSpPr>
        <p:spPr>
          <a:xfrm>
            <a:off x="6510338" y="5930900"/>
            <a:ext cx="936625"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7" name="Chart 6"/>
          <p:cNvGraphicFramePr>
            <a:graphicFrameLocks/>
          </p:cNvGraphicFramePr>
          <p:nvPr>
            <p:extLst>
              <p:ext uri="{D42A27DB-BD31-4B8C-83A1-F6EECF244321}">
                <p14:modId xmlns:p14="http://schemas.microsoft.com/office/powerpoint/2010/main" val="2048681929"/>
              </p:ext>
            </p:extLst>
          </p:nvPr>
        </p:nvGraphicFramePr>
        <p:xfrm>
          <a:off x="936459" y="1525588"/>
          <a:ext cx="7631443" cy="42193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613565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Image 24" descr="blue2.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050" y="1268413"/>
            <a:ext cx="2316163" cy="2316162"/>
          </a:xfrm>
          <a:prstGeom prst="rect">
            <a:avLst/>
          </a:prstGeom>
          <a:noFill/>
          <a:ln>
            <a:noFill/>
          </a:ln>
          <a:extLst>
            <a:ext uri="{909E8E84-426E-40DD-AFC4-6F175D3DCCD1}">
              <a14:hiddenFill xmlns:a14="http://schemas.microsoft.com/office/drawing/2010/main">
                <a:solidFill>
                  <a:srgbClr val="FFFFFF">
                    <a:alpha val="2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39" name="Image 23" descr="blue2.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7838" y="1495425"/>
            <a:ext cx="1884362" cy="1884363"/>
          </a:xfrm>
          <a:prstGeom prst="rect">
            <a:avLst/>
          </a:prstGeom>
          <a:noFill/>
          <a:ln>
            <a:noFill/>
          </a:ln>
          <a:extLst>
            <a:ext uri="{909E8E84-426E-40DD-AFC4-6F175D3DCCD1}">
              <a14:hiddenFill xmlns:a14="http://schemas.microsoft.com/office/drawing/2010/main">
                <a:solidFill>
                  <a:srgbClr val="FFFFFF">
                    <a:alpha val="20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Text Placeholder 1"/>
          <p:cNvSpPr txBox="1">
            <a:spLocks/>
          </p:cNvSpPr>
          <p:nvPr/>
        </p:nvSpPr>
        <p:spPr bwMode="auto">
          <a:xfrm>
            <a:off x="611188" y="685800"/>
            <a:ext cx="85693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spcBef>
                <a:spcPct val="20000"/>
              </a:spcBef>
              <a:buFont typeface="Arial" charset="0"/>
              <a:buNone/>
            </a:pPr>
            <a:r>
              <a:rPr lang="en-GB" altLang="en-US" sz="3200" b="1" dirty="0">
                <a:solidFill>
                  <a:srgbClr val="6BB745"/>
                </a:solidFill>
                <a:latin typeface="Calibri" pitchFamily="34" charset="0"/>
              </a:rPr>
              <a:t>Leveraging and pooling resources</a:t>
            </a:r>
          </a:p>
        </p:txBody>
      </p:sp>
      <p:sp>
        <p:nvSpPr>
          <p:cNvPr id="7" name="Ellipse 6"/>
          <p:cNvSpPr/>
          <p:nvPr/>
        </p:nvSpPr>
        <p:spPr>
          <a:xfrm>
            <a:off x="923925" y="1685925"/>
            <a:ext cx="1511300" cy="1512888"/>
          </a:xfrm>
          <a:prstGeom prst="ellipse">
            <a:avLst/>
          </a:prstGeom>
          <a:solidFill>
            <a:schemeClr val="tx2"/>
          </a:solid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800">
              <a:solidFill>
                <a:srgbClr val="FFFFFF"/>
              </a:solidFill>
            </a:endParaRPr>
          </a:p>
        </p:txBody>
      </p:sp>
      <p:sp>
        <p:nvSpPr>
          <p:cNvPr id="91142" name="TextBox 14"/>
          <p:cNvSpPr txBox="1">
            <a:spLocks noChangeArrowheads="1"/>
          </p:cNvSpPr>
          <p:nvPr/>
        </p:nvSpPr>
        <p:spPr bwMode="auto">
          <a:xfrm>
            <a:off x="488950" y="1987550"/>
            <a:ext cx="2413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altLang="en-US" sz="1800" b="1">
                <a:solidFill>
                  <a:srgbClr val="FFFFFF"/>
                </a:solidFill>
                <a:latin typeface="Calibri" pitchFamily="34" charset="0"/>
                <a:cs typeface="Tahoma" pitchFamily="34" charset="0"/>
              </a:rPr>
              <a:t>EIT </a:t>
            </a:r>
          </a:p>
          <a:p>
            <a:pPr algn="ctr" eaLnBrk="1" hangingPunct="1"/>
            <a:r>
              <a:rPr lang="en-US" altLang="en-US" sz="1800" b="1">
                <a:solidFill>
                  <a:srgbClr val="FFFFFF"/>
                </a:solidFill>
                <a:latin typeface="Calibri" pitchFamily="34" charset="0"/>
                <a:cs typeface="Tahoma" pitchFamily="34" charset="0"/>
              </a:rPr>
              <a:t>Funding </a:t>
            </a:r>
          </a:p>
          <a:p>
            <a:pPr algn="ctr" eaLnBrk="1" hangingPunct="1"/>
            <a:r>
              <a:rPr lang="en-US" altLang="en-US" sz="1400" b="1">
                <a:solidFill>
                  <a:srgbClr val="FFFFFF"/>
                </a:solidFill>
                <a:latin typeface="Calibri" pitchFamily="34" charset="0"/>
                <a:cs typeface="Tahoma" pitchFamily="34" charset="0"/>
              </a:rPr>
              <a:t>(max 25%)</a:t>
            </a:r>
            <a:endParaRPr lang="en-GB" altLang="en-US" sz="1400" b="1">
              <a:solidFill>
                <a:srgbClr val="FFFFFF"/>
              </a:solidFill>
              <a:latin typeface="Calibri" pitchFamily="34" charset="0"/>
              <a:cs typeface="Tahoma" pitchFamily="34" charset="0"/>
            </a:endParaRPr>
          </a:p>
        </p:txBody>
      </p:sp>
      <p:sp>
        <p:nvSpPr>
          <p:cNvPr id="91143" name="TextBox 14"/>
          <p:cNvSpPr txBox="1">
            <a:spLocks noChangeArrowheads="1"/>
          </p:cNvSpPr>
          <p:nvPr/>
        </p:nvSpPr>
        <p:spPr bwMode="auto">
          <a:xfrm>
            <a:off x="2122488" y="1773238"/>
            <a:ext cx="2413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altLang="en-US" sz="8000" b="1">
                <a:solidFill>
                  <a:srgbClr val="034EA2"/>
                </a:solidFill>
                <a:latin typeface="Calibri" pitchFamily="34" charset="0"/>
                <a:cs typeface="Tahoma" pitchFamily="34" charset="0"/>
              </a:rPr>
              <a:t>+</a:t>
            </a:r>
            <a:endParaRPr lang="en-GB" altLang="en-US" sz="8000" b="1">
              <a:solidFill>
                <a:srgbClr val="034EA2"/>
              </a:solidFill>
              <a:latin typeface="Calibri" pitchFamily="34" charset="0"/>
              <a:cs typeface="Tahoma" pitchFamily="34" charset="0"/>
            </a:endParaRPr>
          </a:p>
        </p:txBody>
      </p:sp>
      <p:cxnSp>
        <p:nvCxnSpPr>
          <p:cNvPr id="10" name="Straight Connector 8"/>
          <p:cNvCxnSpPr/>
          <p:nvPr/>
        </p:nvCxnSpPr>
        <p:spPr>
          <a:xfrm flipH="1">
            <a:off x="2452688" y="2481263"/>
            <a:ext cx="534987" cy="0"/>
          </a:xfrm>
          <a:prstGeom prst="line">
            <a:avLst/>
          </a:prstGeom>
          <a:ln w="19050"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1" name="Ellipse 10"/>
          <p:cNvSpPr/>
          <p:nvPr/>
        </p:nvSpPr>
        <p:spPr>
          <a:xfrm>
            <a:off x="3960813" y="1508125"/>
            <a:ext cx="1882775" cy="1882775"/>
          </a:xfrm>
          <a:prstGeom prst="ellipse">
            <a:avLst/>
          </a:prstGeom>
          <a:solidFill>
            <a:srgbClr val="6BB74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800" dirty="0">
              <a:solidFill>
                <a:srgbClr val="FFFFFF"/>
              </a:solidFill>
            </a:endParaRPr>
          </a:p>
        </p:txBody>
      </p:sp>
      <p:cxnSp>
        <p:nvCxnSpPr>
          <p:cNvPr id="12" name="Straight Connector 8"/>
          <p:cNvCxnSpPr/>
          <p:nvPr/>
        </p:nvCxnSpPr>
        <p:spPr>
          <a:xfrm flipH="1">
            <a:off x="3635375" y="2481263"/>
            <a:ext cx="534988" cy="0"/>
          </a:xfrm>
          <a:prstGeom prst="line">
            <a:avLst/>
          </a:prstGeom>
          <a:ln w="19050"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3" name="Ellipse 12"/>
          <p:cNvSpPr/>
          <p:nvPr/>
        </p:nvSpPr>
        <p:spPr>
          <a:xfrm>
            <a:off x="4140200" y="1685925"/>
            <a:ext cx="1511300" cy="1512888"/>
          </a:xfrm>
          <a:prstGeom prst="ellipse">
            <a:avLst/>
          </a:prstGeom>
          <a:solidFill>
            <a:srgbClr val="6BB745"/>
          </a:solidFill>
          <a:ln w="28575" cmpd="sng">
            <a:solidFill>
              <a:schemeClr val="bg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800">
              <a:solidFill>
                <a:srgbClr val="FFFFFF"/>
              </a:solidFill>
            </a:endParaRPr>
          </a:p>
        </p:txBody>
      </p:sp>
      <p:sp>
        <p:nvSpPr>
          <p:cNvPr id="91148" name="TextBox 14"/>
          <p:cNvSpPr txBox="1">
            <a:spLocks noChangeArrowheads="1"/>
          </p:cNvSpPr>
          <p:nvPr/>
        </p:nvSpPr>
        <p:spPr bwMode="auto">
          <a:xfrm>
            <a:off x="3671888" y="1974850"/>
            <a:ext cx="2413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altLang="en-US" sz="1800" b="1">
                <a:solidFill>
                  <a:srgbClr val="FFFFFF"/>
                </a:solidFill>
                <a:latin typeface="Calibri" pitchFamily="34" charset="0"/>
                <a:cs typeface="Tahoma" pitchFamily="34" charset="0"/>
              </a:rPr>
              <a:t>Non-EIT</a:t>
            </a:r>
          </a:p>
          <a:p>
            <a:pPr algn="ctr" eaLnBrk="1" hangingPunct="1"/>
            <a:r>
              <a:rPr lang="en-US" altLang="en-US" sz="1800" b="1">
                <a:solidFill>
                  <a:srgbClr val="FFFFFF"/>
                </a:solidFill>
                <a:latin typeface="Calibri" pitchFamily="34" charset="0"/>
                <a:cs typeface="Tahoma" pitchFamily="34" charset="0"/>
              </a:rPr>
              <a:t> Funding </a:t>
            </a:r>
          </a:p>
          <a:p>
            <a:pPr algn="ctr" eaLnBrk="1" hangingPunct="1"/>
            <a:r>
              <a:rPr lang="en-US" altLang="en-US" sz="1400" b="1">
                <a:solidFill>
                  <a:srgbClr val="FFFFFF"/>
                </a:solidFill>
                <a:latin typeface="Calibri" pitchFamily="34" charset="0"/>
                <a:cs typeface="Tahoma" pitchFamily="34" charset="0"/>
              </a:rPr>
              <a:t>(max 75%)</a:t>
            </a:r>
            <a:endParaRPr lang="en-GB" altLang="en-US" sz="1400" b="1">
              <a:solidFill>
                <a:srgbClr val="FFFFFF"/>
              </a:solidFill>
              <a:latin typeface="Calibri" pitchFamily="34" charset="0"/>
              <a:cs typeface="Tahoma" pitchFamily="34" charset="0"/>
            </a:endParaRPr>
          </a:p>
        </p:txBody>
      </p:sp>
      <p:cxnSp>
        <p:nvCxnSpPr>
          <p:cNvPr id="15" name="Straight Connector 8"/>
          <p:cNvCxnSpPr/>
          <p:nvPr/>
        </p:nvCxnSpPr>
        <p:spPr>
          <a:xfrm flipV="1">
            <a:off x="2195513" y="2478088"/>
            <a:ext cx="219075" cy="3175"/>
          </a:xfrm>
          <a:prstGeom prst="line">
            <a:avLst/>
          </a:prstGeom>
          <a:ln w="190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8"/>
          <p:cNvCxnSpPr/>
          <p:nvPr/>
        </p:nvCxnSpPr>
        <p:spPr>
          <a:xfrm flipV="1">
            <a:off x="4162425" y="2478088"/>
            <a:ext cx="217488" cy="3175"/>
          </a:xfrm>
          <a:prstGeom prst="line">
            <a:avLst/>
          </a:prstGeom>
          <a:ln w="190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8"/>
          <p:cNvCxnSpPr/>
          <p:nvPr/>
        </p:nvCxnSpPr>
        <p:spPr>
          <a:xfrm flipV="1">
            <a:off x="5408613" y="2476500"/>
            <a:ext cx="219075" cy="3175"/>
          </a:xfrm>
          <a:prstGeom prst="line">
            <a:avLst/>
          </a:prstGeom>
          <a:ln w="190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8"/>
          <p:cNvCxnSpPr/>
          <p:nvPr/>
        </p:nvCxnSpPr>
        <p:spPr>
          <a:xfrm flipH="1">
            <a:off x="5675313" y="2481263"/>
            <a:ext cx="533400" cy="0"/>
          </a:xfrm>
          <a:prstGeom prst="line">
            <a:avLst/>
          </a:prstGeom>
          <a:ln w="19050"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91153" name="TextBox 14"/>
          <p:cNvSpPr txBox="1">
            <a:spLocks noChangeArrowheads="1"/>
          </p:cNvSpPr>
          <p:nvPr/>
        </p:nvSpPr>
        <p:spPr bwMode="auto">
          <a:xfrm>
            <a:off x="6183313" y="1787525"/>
            <a:ext cx="6477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altLang="en-US" sz="8000" b="1">
                <a:solidFill>
                  <a:srgbClr val="034EA2"/>
                </a:solidFill>
                <a:latin typeface="Calibri" pitchFamily="34" charset="0"/>
                <a:cs typeface="Tahoma" pitchFamily="34" charset="0"/>
              </a:rPr>
              <a:t>=</a:t>
            </a:r>
            <a:endParaRPr lang="en-GB" altLang="en-US" sz="8000" b="1">
              <a:solidFill>
                <a:srgbClr val="034EA2"/>
              </a:solidFill>
              <a:latin typeface="Calibri" pitchFamily="34" charset="0"/>
              <a:cs typeface="Tahoma" pitchFamily="34" charset="0"/>
            </a:endParaRPr>
          </a:p>
        </p:txBody>
      </p:sp>
      <p:sp>
        <p:nvSpPr>
          <p:cNvPr id="21" name="Ellipse 20"/>
          <p:cNvSpPr/>
          <p:nvPr/>
        </p:nvSpPr>
        <p:spPr>
          <a:xfrm>
            <a:off x="7010400" y="1685925"/>
            <a:ext cx="1512888" cy="1512888"/>
          </a:xfrm>
          <a:prstGeom prst="ellipse">
            <a:avLst/>
          </a:prstGeom>
          <a:solidFill>
            <a:schemeClr val="accent4"/>
          </a:solid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800">
              <a:solidFill>
                <a:srgbClr val="FFFFFF"/>
              </a:solidFill>
            </a:endParaRPr>
          </a:p>
        </p:txBody>
      </p:sp>
      <p:sp>
        <p:nvSpPr>
          <p:cNvPr id="91155" name="TextBox 14"/>
          <p:cNvSpPr txBox="1">
            <a:spLocks noChangeArrowheads="1"/>
          </p:cNvSpPr>
          <p:nvPr/>
        </p:nvSpPr>
        <p:spPr bwMode="auto">
          <a:xfrm>
            <a:off x="6583363" y="1958975"/>
            <a:ext cx="2413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altLang="en-US" sz="1800" b="1">
                <a:solidFill>
                  <a:srgbClr val="FFFFFF"/>
                </a:solidFill>
                <a:latin typeface="Calibri" pitchFamily="34" charset="0"/>
                <a:cs typeface="Tahoma" pitchFamily="34" charset="0"/>
              </a:rPr>
              <a:t>Total KIC</a:t>
            </a:r>
          </a:p>
          <a:p>
            <a:pPr algn="ctr" eaLnBrk="1" hangingPunct="1"/>
            <a:r>
              <a:rPr lang="en-US" altLang="en-US" sz="1800" b="1">
                <a:solidFill>
                  <a:srgbClr val="FFFFFF"/>
                </a:solidFill>
                <a:latin typeface="Calibri" pitchFamily="34" charset="0"/>
                <a:cs typeface="Tahoma" pitchFamily="34" charset="0"/>
              </a:rPr>
              <a:t>funding</a:t>
            </a:r>
          </a:p>
          <a:p>
            <a:pPr algn="ctr" eaLnBrk="1" hangingPunct="1"/>
            <a:r>
              <a:rPr lang="en-US" altLang="en-US" sz="1400" b="1">
                <a:solidFill>
                  <a:srgbClr val="FFFFFF"/>
                </a:solidFill>
                <a:latin typeface="Calibri" pitchFamily="34" charset="0"/>
                <a:cs typeface="Tahoma" pitchFamily="34" charset="0"/>
              </a:rPr>
              <a:t>(max 100%)</a:t>
            </a:r>
            <a:endParaRPr lang="en-GB" altLang="en-US" sz="1400" b="1">
              <a:solidFill>
                <a:srgbClr val="FFFFFF"/>
              </a:solidFill>
              <a:latin typeface="Calibri" pitchFamily="34" charset="0"/>
              <a:cs typeface="Tahoma" pitchFamily="34" charset="0"/>
            </a:endParaRPr>
          </a:p>
        </p:txBody>
      </p:sp>
      <p:sp>
        <p:nvSpPr>
          <p:cNvPr id="22" name="Rectangle 21"/>
          <p:cNvSpPr/>
          <p:nvPr/>
        </p:nvSpPr>
        <p:spPr>
          <a:xfrm>
            <a:off x="684213" y="3748088"/>
            <a:ext cx="5524500" cy="3968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rgbClr val="FFFFFF"/>
              </a:solidFill>
            </a:endParaRPr>
          </a:p>
        </p:txBody>
      </p:sp>
      <p:sp>
        <p:nvSpPr>
          <p:cNvPr id="24" name="Rectangle 23"/>
          <p:cNvSpPr/>
          <p:nvPr/>
        </p:nvSpPr>
        <p:spPr>
          <a:xfrm>
            <a:off x="644525" y="3768725"/>
            <a:ext cx="8104188" cy="1320800"/>
          </a:xfrm>
          <a:prstGeom prst="rect">
            <a:avLst/>
          </a:prstGeom>
        </p:spPr>
        <p:txBody>
          <a:bodyPr spcCol="216000">
            <a:spAutoFit/>
          </a:bodyPr>
          <a:lstStyle/>
          <a:p>
            <a:pPr marL="0" lvl="1">
              <a:lnSpc>
                <a:spcPct val="90000"/>
              </a:lnSpc>
              <a:spcBef>
                <a:spcPts val="0"/>
              </a:spcBef>
              <a:spcAft>
                <a:spcPts val="1200"/>
              </a:spcAft>
              <a:buClr>
                <a:srgbClr val="6BB745"/>
              </a:buClr>
              <a:defRPr/>
            </a:pPr>
            <a:r>
              <a:rPr lang="nn-NO" sz="1800" b="1" dirty="0" smtClean="0">
                <a:solidFill>
                  <a:srgbClr val="FFFFFF"/>
                </a:solidFill>
                <a:latin typeface="Calibri" pitchFamily="34" charset="0"/>
                <a:ea typeface="Tahoma" pitchFamily="34" charset="0"/>
                <a:cs typeface="Tahoma" pitchFamily="34" charset="0"/>
              </a:rPr>
              <a:t>Combing </a:t>
            </a:r>
            <a:r>
              <a:rPr lang="nn-NO" sz="1800" b="1" dirty="0">
                <a:solidFill>
                  <a:srgbClr val="FFFFFF"/>
                </a:solidFill>
                <a:latin typeface="Calibri" pitchFamily="34" charset="0"/>
                <a:ea typeface="Tahoma" pitchFamily="34" charset="0"/>
                <a:cs typeface="Tahoma" pitchFamily="34" charset="0"/>
              </a:rPr>
              <a:t>EIT and non-EIT funding to:</a:t>
            </a:r>
          </a:p>
          <a:p>
            <a:pPr marL="285750" lvl="1" indent="-285750">
              <a:lnSpc>
                <a:spcPct val="90000"/>
              </a:lnSpc>
              <a:spcBef>
                <a:spcPts val="0"/>
              </a:spcBef>
              <a:spcAft>
                <a:spcPts val="300"/>
              </a:spcAft>
              <a:buClr>
                <a:srgbClr val="6BB745"/>
              </a:buClr>
              <a:buFont typeface="Arial"/>
              <a:buChar char="•"/>
              <a:defRPr/>
            </a:pPr>
            <a:r>
              <a:rPr lang="en-GB" sz="1800" dirty="0">
                <a:solidFill>
                  <a:srgbClr val="333333"/>
                </a:solidFill>
                <a:latin typeface="Calibri" pitchFamily="34" charset="0"/>
                <a:ea typeface="Tahoma" pitchFamily="34" charset="0"/>
                <a:cs typeface="Tahoma" pitchFamily="34" charset="0"/>
              </a:rPr>
              <a:t>Ensure long-term involvement of KIC partners</a:t>
            </a:r>
          </a:p>
          <a:p>
            <a:pPr marL="285750" lvl="1" indent="-285750">
              <a:lnSpc>
                <a:spcPct val="90000"/>
              </a:lnSpc>
              <a:spcBef>
                <a:spcPts val="0"/>
              </a:spcBef>
              <a:spcAft>
                <a:spcPts val="300"/>
              </a:spcAft>
              <a:buClr>
                <a:srgbClr val="6BB745"/>
              </a:buClr>
              <a:buFont typeface="Arial"/>
              <a:buChar char="•"/>
              <a:defRPr/>
            </a:pPr>
            <a:r>
              <a:rPr lang="en-GB" sz="1800" dirty="0">
                <a:solidFill>
                  <a:srgbClr val="333333"/>
                </a:solidFill>
                <a:latin typeface="Calibri" pitchFamily="34" charset="0"/>
                <a:ea typeface="Tahoma" pitchFamily="34" charset="0"/>
                <a:cs typeface="Tahoma" pitchFamily="34" charset="0"/>
              </a:rPr>
              <a:t>Incentivise financial commitment  from KIC partners</a:t>
            </a:r>
          </a:p>
          <a:p>
            <a:pPr marL="285750" lvl="1" indent="-285750">
              <a:lnSpc>
                <a:spcPct val="90000"/>
              </a:lnSpc>
              <a:spcBef>
                <a:spcPts val="0"/>
              </a:spcBef>
              <a:spcAft>
                <a:spcPts val="300"/>
              </a:spcAft>
              <a:buClr>
                <a:srgbClr val="6BB745"/>
              </a:buClr>
              <a:buFont typeface="Arial"/>
              <a:buChar char="•"/>
              <a:defRPr/>
            </a:pPr>
            <a:r>
              <a:rPr lang="en-GB" sz="1800" dirty="0" smtClean="0">
                <a:solidFill>
                  <a:srgbClr val="333333"/>
                </a:solidFill>
                <a:latin typeface="Calibri" pitchFamily="34" charset="0"/>
                <a:ea typeface="Tahoma" pitchFamily="34" charset="0"/>
                <a:cs typeface="Tahoma" pitchFamily="34" charset="0"/>
              </a:rPr>
              <a:t>Provide a catalyst for </a:t>
            </a:r>
            <a:r>
              <a:rPr lang="en-GB" sz="1800" dirty="0">
                <a:solidFill>
                  <a:srgbClr val="333333"/>
                </a:solidFill>
                <a:latin typeface="Calibri" pitchFamily="34" charset="0"/>
                <a:ea typeface="Tahoma" pitchFamily="34" charset="0"/>
                <a:cs typeface="Tahoma" pitchFamily="34" charset="0"/>
              </a:rPr>
              <a:t>investment  in innovation</a:t>
            </a:r>
          </a:p>
        </p:txBody>
      </p:sp>
    </p:spTree>
    <p:extLst>
      <p:ext uri="{BB962C8B-B14F-4D97-AF65-F5344CB8AC3E}">
        <p14:creationId xmlns:p14="http://schemas.microsoft.com/office/powerpoint/2010/main" val="1441348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Placeholder 1"/>
          <p:cNvSpPr txBox="1">
            <a:spLocks/>
          </p:cNvSpPr>
          <p:nvPr/>
        </p:nvSpPr>
        <p:spPr bwMode="auto">
          <a:xfrm>
            <a:off x="468313" y="541338"/>
            <a:ext cx="85677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spcBef>
                <a:spcPct val="20000"/>
              </a:spcBef>
              <a:buFont typeface="Arial" charset="0"/>
              <a:buNone/>
            </a:pPr>
            <a:r>
              <a:rPr lang="en-GB" altLang="en-US" sz="3200" b="1" dirty="0">
                <a:solidFill>
                  <a:schemeClr val="bg2"/>
                </a:solidFill>
                <a:latin typeface="Calibri" pitchFamily="34" charset="0"/>
              </a:rPr>
              <a:t>EIT C</a:t>
            </a:r>
            <a:r>
              <a:rPr lang="en-GB" altLang="en-US" sz="3200" b="1" dirty="0" smtClean="0">
                <a:solidFill>
                  <a:schemeClr val="bg2"/>
                </a:solidFill>
                <a:latin typeface="Calibri" pitchFamily="34" charset="0"/>
              </a:rPr>
              <a:t>ommunity: </a:t>
            </a:r>
            <a:r>
              <a:rPr lang="en-GB" altLang="en-US" sz="3200" b="1" dirty="0">
                <a:solidFill>
                  <a:schemeClr val="bg2"/>
                </a:solidFill>
                <a:latin typeface="Calibri" pitchFamily="34" charset="0"/>
              </a:rPr>
              <a:t>first achievements</a:t>
            </a:r>
          </a:p>
        </p:txBody>
      </p:sp>
      <p:sp>
        <p:nvSpPr>
          <p:cNvPr id="71683" name="TextBox 7"/>
          <p:cNvSpPr txBox="1">
            <a:spLocks noChangeArrowheads="1"/>
          </p:cNvSpPr>
          <p:nvPr/>
        </p:nvSpPr>
        <p:spPr bwMode="auto">
          <a:xfrm>
            <a:off x="517524" y="1157288"/>
            <a:ext cx="80327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buClr>
                <a:srgbClr val="72B633"/>
              </a:buClr>
            </a:pPr>
            <a:r>
              <a:rPr lang="en-GB" altLang="en-US" sz="2000" dirty="0">
                <a:latin typeface="Calibri" pitchFamily="34" charset="0"/>
              </a:rPr>
              <a:t>Climate-KIC, EIT </a:t>
            </a:r>
            <a:r>
              <a:rPr lang="en-GB" altLang="en-US" sz="2000" dirty="0" smtClean="0">
                <a:latin typeface="Calibri" pitchFamily="34" charset="0"/>
              </a:rPr>
              <a:t>Digital </a:t>
            </a:r>
            <a:r>
              <a:rPr lang="en-GB" altLang="en-US" sz="2000" dirty="0">
                <a:latin typeface="Calibri" pitchFamily="34" charset="0"/>
              </a:rPr>
              <a:t>and KIC InnoEnergy </a:t>
            </a:r>
            <a:r>
              <a:rPr lang="en-GB" altLang="en-US" sz="2000" dirty="0" smtClean="0">
                <a:latin typeface="Calibri" pitchFamily="34" charset="0"/>
              </a:rPr>
              <a:t>have grown into </a:t>
            </a:r>
            <a:r>
              <a:rPr lang="en-GB" altLang="en-US" sz="2000" dirty="0">
                <a:latin typeface="Calibri" pitchFamily="34" charset="0"/>
              </a:rPr>
              <a:t>thriving European innovation hubs:</a:t>
            </a:r>
          </a:p>
        </p:txBody>
      </p:sp>
      <p:sp>
        <p:nvSpPr>
          <p:cNvPr id="9" name="TextBox 3"/>
          <p:cNvSpPr txBox="1"/>
          <p:nvPr/>
        </p:nvSpPr>
        <p:spPr>
          <a:xfrm>
            <a:off x="1109663" y="2565400"/>
            <a:ext cx="1308100" cy="523220"/>
          </a:xfrm>
          <a:prstGeom prst="rect">
            <a:avLst/>
          </a:prstGeom>
          <a:noFill/>
          <a:ln>
            <a:noFill/>
          </a:ln>
        </p:spPr>
        <p:txBody>
          <a:bodyPr>
            <a:spAutoFit/>
          </a:bodyPr>
          <a:lstStyle/>
          <a:p>
            <a:pPr algn="ctr">
              <a:defRPr/>
            </a:pPr>
            <a:r>
              <a:rPr lang="en-GB" sz="2800" b="1" dirty="0" smtClean="0">
                <a:solidFill>
                  <a:srgbClr val="004494"/>
                </a:solidFill>
                <a:latin typeface="+mj-lt"/>
                <a:ea typeface="Tahoma" panose="020B0604030504040204" pitchFamily="34" charset="0"/>
                <a:cs typeface="Tahoma" panose="020B0604030504040204" pitchFamily="34" charset="0"/>
              </a:rPr>
              <a:t>24,162</a:t>
            </a:r>
            <a:endParaRPr lang="en-GB" sz="2800" b="1" dirty="0">
              <a:solidFill>
                <a:srgbClr val="004494"/>
              </a:solidFill>
              <a:latin typeface="+mj-lt"/>
              <a:ea typeface="Tahoma" panose="020B0604030504040204" pitchFamily="34" charset="0"/>
              <a:cs typeface="Tahoma" panose="020B0604030504040204" pitchFamily="34" charset="0"/>
            </a:endParaRPr>
          </a:p>
        </p:txBody>
      </p:sp>
      <p:sp>
        <p:nvSpPr>
          <p:cNvPr id="71685" name="TextBox 4"/>
          <p:cNvSpPr txBox="1">
            <a:spLocks noChangeArrowheads="1"/>
          </p:cNvSpPr>
          <p:nvPr/>
        </p:nvSpPr>
        <p:spPr bwMode="auto">
          <a:xfrm>
            <a:off x="467445" y="2938463"/>
            <a:ext cx="25923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altLang="en-US" sz="1400" b="1" dirty="0">
                <a:solidFill>
                  <a:schemeClr val="bg2"/>
                </a:solidFill>
                <a:latin typeface="Calibri" pitchFamily="34" charset="0"/>
              </a:rPr>
              <a:t>Attractiveness of education </a:t>
            </a:r>
          </a:p>
          <a:p>
            <a:pPr algn="ctr" eaLnBrk="1" hangingPunct="1"/>
            <a:r>
              <a:rPr lang="en-GB" altLang="en-US" sz="1400" b="1" dirty="0">
                <a:solidFill>
                  <a:schemeClr val="bg2"/>
                </a:solidFill>
                <a:latin typeface="Calibri" pitchFamily="34" charset="0"/>
              </a:rPr>
              <a:t>programmes </a:t>
            </a:r>
            <a:r>
              <a:rPr lang="en-GB" altLang="en-US" sz="1400" b="1" dirty="0" smtClean="0">
                <a:solidFill>
                  <a:schemeClr val="bg2"/>
                </a:solidFill>
                <a:latin typeface="Calibri" pitchFamily="34" charset="0"/>
                <a:sym typeface="Wingdings" pitchFamily="2" charset="2"/>
              </a:rPr>
              <a:t>–</a:t>
            </a:r>
            <a:r>
              <a:rPr lang="en-GB" altLang="en-US" sz="1400" b="1" dirty="0" smtClean="0">
                <a:solidFill>
                  <a:schemeClr val="bg2"/>
                </a:solidFill>
                <a:latin typeface="Calibri" pitchFamily="34" charset="0"/>
              </a:rPr>
              <a:t> more </a:t>
            </a:r>
            <a:r>
              <a:rPr lang="en-GB" altLang="en-US" sz="1400" b="1" dirty="0">
                <a:solidFill>
                  <a:schemeClr val="bg2"/>
                </a:solidFill>
                <a:latin typeface="Calibri" pitchFamily="34" charset="0"/>
              </a:rPr>
              <a:t>than </a:t>
            </a:r>
          </a:p>
          <a:p>
            <a:pPr algn="ctr" eaLnBrk="1" hangingPunct="1"/>
            <a:r>
              <a:rPr lang="en-GB" altLang="en-US" sz="1400" b="1" dirty="0">
                <a:solidFill>
                  <a:schemeClr val="bg2"/>
                </a:solidFill>
                <a:latin typeface="Calibri" pitchFamily="34" charset="0"/>
              </a:rPr>
              <a:t>13 applicants per offered seat</a:t>
            </a:r>
          </a:p>
        </p:txBody>
      </p:sp>
      <p:sp>
        <p:nvSpPr>
          <p:cNvPr id="11" name="TextBox 5"/>
          <p:cNvSpPr txBox="1"/>
          <p:nvPr/>
        </p:nvSpPr>
        <p:spPr>
          <a:xfrm>
            <a:off x="3725863" y="2535238"/>
            <a:ext cx="1825625" cy="523220"/>
          </a:xfrm>
          <a:prstGeom prst="rect">
            <a:avLst/>
          </a:prstGeom>
          <a:noFill/>
          <a:ln>
            <a:noFill/>
          </a:ln>
        </p:spPr>
        <p:txBody>
          <a:bodyPr>
            <a:spAutoFit/>
          </a:bodyPr>
          <a:lstStyle/>
          <a:p>
            <a:pPr algn="ctr">
              <a:defRPr/>
            </a:pPr>
            <a:r>
              <a:rPr lang="en-US" sz="2800" b="1" dirty="0" smtClean="0">
                <a:solidFill>
                  <a:srgbClr val="004494"/>
                </a:solidFill>
                <a:latin typeface="+mj-lt"/>
                <a:ea typeface="Tahoma" panose="020B0604030504040204" pitchFamily="34" charset="0"/>
                <a:cs typeface="Tahoma" panose="020B0604030504040204" pitchFamily="34" charset="0"/>
              </a:rPr>
              <a:t>1028</a:t>
            </a:r>
            <a:endParaRPr lang="en-GB" sz="2800" b="1" dirty="0">
              <a:solidFill>
                <a:srgbClr val="004494"/>
              </a:solidFill>
              <a:latin typeface="+mj-lt"/>
              <a:ea typeface="Tahoma" panose="020B0604030504040204" pitchFamily="34" charset="0"/>
              <a:cs typeface="Tahoma" panose="020B0604030504040204" pitchFamily="34" charset="0"/>
            </a:endParaRPr>
          </a:p>
        </p:txBody>
      </p:sp>
      <p:sp>
        <p:nvSpPr>
          <p:cNvPr id="71687" name="Rectangle 11"/>
          <p:cNvSpPr>
            <a:spLocks noChangeArrowheads="1"/>
          </p:cNvSpPr>
          <p:nvPr/>
        </p:nvSpPr>
        <p:spPr bwMode="auto">
          <a:xfrm>
            <a:off x="3748753" y="2905125"/>
            <a:ext cx="17798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altLang="en-US" sz="1400" b="1" dirty="0" smtClean="0">
                <a:solidFill>
                  <a:schemeClr val="bg2"/>
                </a:solidFill>
                <a:latin typeface="Calibri" pitchFamily="34" charset="0"/>
              </a:rPr>
              <a:t>number </a:t>
            </a:r>
            <a:r>
              <a:rPr lang="en-GB" altLang="en-US" sz="1400" b="1" dirty="0">
                <a:solidFill>
                  <a:schemeClr val="bg2"/>
                </a:solidFill>
                <a:latin typeface="Calibri" pitchFamily="34" charset="0"/>
              </a:rPr>
              <a:t>of graduates </a:t>
            </a:r>
          </a:p>
        </p:txBody>
      </p:sp>
      <p:sp>
        <p:nvSpPr>
          <p:cNvPr id="13" name="Rectangle 12"/>
          <p:cNvSpPr/>
          <p:nvPr/>
        </p:nvSpPr>
        <p:spPr>
          <a:xfrm>
            <a:off x="7051058" y="2535238"/>
            <a:ext cx="915636" cy="523220"/>
          </a:xfrm>
          <a:prstGeom prst="rect">
            <a:avLst/>
          </a:prstGeom>
        </p:spPr>
        <p:txBody>
          <a:bodyPr wrap="none">
            <a:spAutoFit/>
          </a:bodyPr>
          <a:lstStyle/>
          <a:p>
            <a:pPr algn="ctr">
              <a:defRPr/>
            </a:pPr>
            <a:r>
              <a:rPr lang="en-US" sz="2800" b="1" dirty="0" smtClean="0">
                <a:solidFill>
                  <a:srgbClr val="004494"/>
                </a:solidFill>
                <a:latin typeface="+mj-lt"/>
                <a:ea typeface="Tahoma" panose="020B0604030504040204" pitchFamily="34" charset="0"/>
                <a:cs typeface="Tahoma" panose="020B0604030504040204" pitchFamily="34" charset="0"/>
              </a:rPr>
              <a:t>1141</a:t>
            </a:r>
            <a:endParaRPr lang="en-GB" sz="2800" b="1" dirty="0">
              <a:solidFill>
                <a:srgbClr val="004494"/>
              </a:solidFill>
              <a:latin typeface="+mj-lt"/>
              <a:ea typeface="Tahoma" panose="020B0604030504040204" pitchFamily="34" charset="0"/>
              <a:cs typeface="Tahoma" panose="020B0604030504040204" pitchFamily="34" charset="0"/>
            </a:endParaRPr>
          </a:p>
        </p:txBody>
      </p:sp>
      <p:sp>
        <p:nvSpPr>
          <p:cNvPr id="71689" name="TextBox 8"/>
          <p:cNvSpPr txBox="1">
            <a:spLocks noChangeArrowheads="1"/>
          </p:cNvSpPr>
          <p:nvPr/>
        </p:nvSpPr>
        <p:spPr bwMode="auto">
          <a:xfrm>
            <a:off x="6467475" y="2874963"/>
            <a:ext cx="208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altLang="en-US" sz="1400" b="1" dirty="0" smtClean="0">
                <a:solidFill>
                  <a:schemeClr val="bg2"/>
                </a:solidFill>
                <a:latin typeface="Calibri" pitchFamily="34" charset="0"/>
              </a:rPr>
              <a:t>number </a:t>
            </a:r>
            <a:r>
              <a:rPr lang="en-GB" altLang="en-US" sz="1400" b="1" dirty="0">
                <a:solidFill>
                  <a:schemeClr val="bg2"/>
                </a:solidFill>
                <a:latin typeface="Calibri" pitchFamily="34" charset="0"/>
              </a:rPr>
              <a:t>of business </a:t>
            </a:r>
          </a:p>
          <a:p>
            <a:pPr algn="ctr" eaLnBrk="1" hangingPunct="1"/>
            <a:r>
              <a:rPr lang="en-GB" altLang="en-US" sz="1400" b="1" dirty="0">
                <a:solidFill>
                  <a:schemeClr val="bg2"/>
                </a:solidFill>
                <a:latin typeface="Calibri" pitchFamily="34" charset="0"/>
              </a:rPr>
              <a:t>ideas incubated </a:t>
            </a:r>
          </a:p>
        </p:txBody>
      </p:sp>
      <p:sp>
        <p:nvSpPr>
          <p:cNvPr id="71690" name="TextBox 10"/>
          <p:cNvSpPr txBox="1">
            <a:spLocks noChangeArrowheads="1"/>
          </p:cNvSpPr>
          <p:nvPr/>
        </p:nvSpPr>
        <p:spPr bwMode="auto">
          <a:xfrm>
            <a:off x="574675" y="4630738"/>
            <a:ext cx="2378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altLang="en-US" sz="1400" b="1" dirty="0" smtClean="0">
                <a:solidFill>
                  <a:schemeClr val="bg2"/>
                </a:solidFill>
                <a:latin typeface="Calibri" pitchFamily="34" charset="0"/>
              </a:rPr>
              <a:t>number </a:t>
            </a:r>
            <a:r>
              <a:rPr lang="en-GB" altLang="en-US" sz="1400" b="1" dirty="0">
                <a:solidFill>
                  <a:schemeClr val="bg2"/>
                </a:solidFill>
                <a:latin typeface="Calibri" pitchFamily="34" charset="0"/>
              </a:rPr>
              <a:t>of start-ups created</a:t>
            </a:r>
          </a:p>
        </p:txBody>
      </p:sp>
      <p:sp>
        <p:nvSpPr>
          <p:cNvPr id="71691" name="TextBox 11"/>
          <p:cNvSpPr txBox="1">
            <a:spLocks noChangeArrowheads="1"/>
          </p:cNvSpPr>
          <p:nvPr/>
        </p:nvSpPr>
        <p:spPr bwMode="auto">
          <a:xfrm>
            <a:off x="3744913" y="4264025"/>
            <a:ext cx="1827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altLang="en-US" sz="2800" b="1" dirty="0" smtClean="0">
                <a:solidFill>
                  <a:srgbClr val="004494"/>
                </a:solidFill>
                <a:latin typeface="+mj-lt"/>
                <a:cs typeface="Tahoma" pitchFamily="34" charset="0"/>
              </a:rPr>
              <a:t>558</a:t>
            </a:r>
            <a:endParaRPr lang="en-GB" altLang="en-US" sz="2800" b="1" dirty="0">
              <a:solidFill>
                <a:srgbClr val="004494"/>
              </a:solidFill>
              <a:latin typeface="+mj-lt"/>
              <a:cs typeface="Tahoma" pitchFamily="34" charset="0"/>
            </a:endParaRPr>
          </a:p>
        </p:txBody>
      </p:sp>
      <p:sp>
        <p:nvSpPr>
          <p:cNvPr id="71692" name="TextBox 12"/>
          <p:cNvSpPr txBox="1">
            <a:spLocks noChangeArrowheads="1"/>
          </p:cNvSpPr>
          <p:nvPr/>
        </p:nvSpPr>
        <p:spPr bwMode="auto">
          <a:xfrm>
            <a:off x="3708400" y="4630738"/>
            <a:ext cx="1943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altLang="en-US" sz="1400" b="1" dirty="0" smtClean="0">
                <a:solidFill>
                  <a:schemeClr val="bg2"/>
                </a:solidFill>
                <a:latin typeface="Calibri" pitchFamily="34" charset="0"/>
              </a:rPr>
              <a:t>number </a:t>
            </a:r>
            <a:r>
              <a:rPr lang="en-GB" altLang="en-US" sz="1400" b="1" dirty="0">
                <a:solidFill>
                  <a:schemeClr val="bg2"/>
                </a:solidFill>
                <a:latin typeface="Calibri" pitchFamily="34" charset="0"/>
              </a:rPr>
              <a:t>of knowledge </a:t>
            </a:r>
            <a:r>
              <a:rPr lang="en-GB" altLang="en-US" sz="1400" b="1" dirty="0" smtClean="0">
                <a:solidFill>
                  <a:schemeClr val="bg2"/>
                </a:solidFill>
                <a:latin typeface="Calibri" pitchFamily="34" charset="0"/>
              </a:rPr>
              <a:t>transfers/adoption </a:t>
            </a:r>
            <a:endParaRPr lang="en-GB" altLang="en-US" sz="1400" b="1" dirty="0">
              <a:solidFill>
                <a:schemeClr val="bg2"/>
              </a:solidFill>
              <a:latin typeface="Calibri" pitchFamily="34" charset="0"/>
            </a:endParaRPr>
          </a:p>
        </p:txBody>
      </p:sp>
      <p:sp>
        <p:nvSpPr>
          <p:cNvPr id="71693" name="TextBox 13"/>
          <p:cNvSpPr txBox="1">
            <a:spLocks noChangeArrowheads="1"/>
          </p:cNvSpPr>
          <p:nvPr/>
        </p:nvSpPr>
        <p:spPr bwMode="auto">
          <a:xfrm>
            <a:off x="6845300" y="4284663"/>
            <a:ext cx="1327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altLang="en-US" sz="2800" b="1" dirty="0" smtClean="0">
                <a:solidFill>
                  <a:srgbClr val="004494"/>
                </a:solidFill>
                <a:latin typeface="+mj-lt"/>
                <a:cs typeface="Tahoma" pitchFamily="34" charset="0"/>
              </a:rPr>
              <a:t>280</a:t>
            </a:r>
            <a:endParaRPr lang="en-GB" altLang="en-US" sz="2800" b="1" dirty="0">
              <a:solidFill>
                <a:srgbClr val="004494"/>
              </a:solidFill>
              <a:latin typeface="+mj-lt"/>
              <a:cs typeface="Tahoma" pitchFamily="34" charset="0"/>
            </a:endParaRPr>
          </a:p>
        </p:txBody>
      </p:sp>
      <p:sp>
        <p:nvSpPr>
          <p:cNvPr id="71694" name="TextBox 14"/>
          <p:cNvSpPr txBox="1">
            <a:spLocks noChangeArrowheads="1"/>
          </p:cNvSpPr>
          <p:nvPr/>
        </p:nvSpPr>
        <p:spPr bwMode="auto">
          <a:xfrm>
            <a:off x="6335713" y="4633913"/>
            <a:ext cx="23463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altLang="en-US" sz="1400" b="1" dirty="0" smtClean="0">
                <a:solidFill>
                  <a:schemeClr val="bg2"/>
                </a:solidFill>
                <a:latin typeface="Calibri" pitchFamily="34" charset="0"/>
              </a:rPr>
              <a:t>number </a:t>
            </a:r>
            <a:r>
              <a:rPr lang="en-GB" altLang="en-US" sz="1400" b="1" dirty="0">
                <a:solidFill>
                  <a:schemeClr val="bg2"/>
                </a:solidFill>
                <a:latin typeface="Calibri" pitchFamily="34" charset="0"/>
              </a:rPr>
              <a:t>of new or improved </a:t>
            </a:r>
          </a:p>
          <a:p>
            <a:pPr algn="ctr" eaLnBrk="1" hangingPunct="1"/>
            <a:r>
              <a:rPr lang="en-GB" altLang="en-US" sz="1400" b="1" dirty="0">
                <a:solidFill>
                  <a:schemeClr val="bg2"/>
                </a:solidFill>
                <a:latin typeface="Calibri" pitchFamily="34" charset="0"/>
              </a:rPr>
              <a:t>products, services </a:t>
            </a:r>
            <a:r>
              <a:rPr lang="en-GB" altLang="en-US" sz="1400" b="1" dirty="0" smtClean="0">
                <a:solidFill>
                  <a:schemeClr val="bg2"/>
                </a:solidFill>
                <a:latin typeface="Calibri" pitchFamily="34" charset="0"/>
              </a:rPr>
              <a:t>and </a:t>
            </a:r>
            <a:r>
              <a:rPr lang="en-GB" altLang="en-US" sz="1400" b="1" dirty="0">
                <a:solidFill>
                  <a:schemeClr val="bg2"/>
                </a:solidFill>
                <a:latin typeface="Calibri" pitchFamily="34" charset="0"/>
              </a:rPr>
              <a:t>processes launched </a:t>
            </a:r>
          </a:p>
        </p:txBody>
      </p:sp>
      <p:grpSp>
        <p:nvGrpSpPr>
          <p:cNvPr id="71695" name="Grouper 19"/>
          <p:cNvGrpSpPr>
            <a:grpSpLocks/>
          </p:cNvGrpSpPr>
          <p:nvPr/>
        </p:nvGrpSpPr>
        <p:grpSpPr bwMode="auto">
          <a:xfrm>
            <a:off x="3203575" y="2060575"/>
            <a:ext cx="2881313" cy="3240088"/>
            <a:chOff x="3203848" y="2276872"/>
            <a:chExt cx="2880320" cy="2376264"/>
          </a:xfrm>
        </p:grpSpPr>
        <p:cxnSp>
          <p:nvCxnSpPr>
            <p:cNvPr id="21" name="Connecteur droit 20"/>
            <p:cNvCxnSpPr/>
            <p:nvPr/>
          </p:nvCxnSpPr>
          <p:spPr>
            <a:xfrm flipV="1">
              <a:off x="3203848" y="2276872"/>
              <a:ext cx="0" cy="2376264"/>
            </a:xfrm>
            <a:prstGeom prst="line">
              <a:avLst/>
            </a:prstGeom>
            <a:ln w="6350" cmpd="sng">
              <a:solidFill>
                <a:srgbClr val="034EA2"/>
              </a:solidFill>
            </a:ln>
            <a:effectLst/>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6084168" y="2276872"/>
              <a:ext cx="0" cy="2376264"/>
            </a:xfrm>
            <a:prstGeom prst="line">
              <a:avLst/>
            </a:prstGeom>
            <a:ln w="6350" cmpd="sng">
              <a:solidFill>
                <a:srgbClr val="034EA2"/>
              </a:solidFill>
            </a:ln>
            <a:effectLst/>
          </p:spPr>
          <p:style>
            <a:lnRef idx="2">
              <a:schemeClr val="accent1"/>
            </a:lnRef>
            <a:fillRef idx="0">
              <a:schemeClr val="accent1"/>
            </a:fillRef>
            <a:effectRef idx="1">
              <a:schemeClr val="accent1"/>
            </a:effectRef>
            <a:fontRef idx="minor">
              <a:schemeClr val="tx1"/>
            </a:fontRef>
          </p:style>
        </p:cxnSp>
      </p:grpSp>
      <p:sp>
        <p:nvSpPr>
          <p:cNvPr id="71696" name="TextBox 9"/>
          <p:cNvSpPr txBox="1">
            <a:spLocks noChangeArrowheads="1"/>
          </p:cNvSpPr>
          <p:nvPr/>
        </p:nvSpPr>
        <p:spPr bwMode="auto">
          <a:xfrm>
            <a:off x="850900" y="4264025"/>
            <a:ext cx="1825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altLang="en-US" sz="2800" b="1" dirty="0" smtClean="0">
                <a:solidFill>
                  <a:srgbClr val="004494"/>
                </a:solidFill>
                <a:latin typeface="+mj-lt"/>
                <a:cs typeface="Tahoma" pitchFamily="34" charset="0"/>
              </a:rPr>
              <a:t>205</a:t>
            </a:r>
            <a:endParaRPr lang="en-GB" altLang="en-US" sz="2800" b="1" dirty="0">
              <a:solidFill>
                <a:srgbClr val="004494"/>
              </a:solidFill>
              <a:latin typeface="+mj-lt"/>
              <a:cs typeface="Tahoma" pitchFamily="34" charset="0"/>
            </a:endParaRPr>
          </a:p>
        </p:txBody>
      </p:sp>
      <p:pic>
        <p:nvPicPr>
          <p:cNvPr id="71697" name="Image 23" descr="Education.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2068513"/>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8" name="Image 24" descr="Business.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2060575"/>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9" name="Image 25" descr="transfert.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57688" y="3767138"/>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0" name="Image 26" descr="improved.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35825" y="3789363"/>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1" name="Image 27" descr="seats.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82006" y="2060575"/>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2" name="Image 28" descr="start.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75656" y="3789363"/>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3" name="Text Box 10"/>
          <p:cNvSpPr txBox="1">
            <a:spLocks noChangeArrowheads="1"/>
          </p:cNvSpPr>
          <p:nvPr/>
        </p:nvSpPr>
        <p:spPr bwMode="auto">
          <a:xfrm>
            <a:off x="6734175" y="5971401"/>
            <a:ext cx="30940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b">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50000"/>
              </a:lnSpc>
              <a:spcBef>
                <a:spcPct val="50000"/>
              </a:spcBef>
            </a:pPr>
            <a:r>
              <a:rPr lang="en-US" altLang="en-US" sz="1200" dirty="0">
                <a:latin typeface="Calibri" pitchFamily="34" charset="0"/>
                <a:cs typeface="Tahoma" pitchFamily="34" charset="0"/>
              </a:rPr>
              <a:t>Figures – </a:t>
            </a:r>
            <a:r>
              <a:rPr lang="en-US" altLang="en-US" sz="1200" dirty="0" smtClean="0">
                <a:latin typeface="Calibri" pitchFamily="34" charset="0"/>
                <a:cs typeface="Tahoma" pitchFamily="34" charset="0"/>
              </a:rPr>
              <a:t>February 2015</a:t>
            </a:r>
            <a:endParaRPr lang="en-US" altLang="en-US" sz="1200" dirty="0">
              <a:latin typeface="Calibri" pitchFamily="34" charset="0"/>
              <a:cs typeface="Tahoma" pitchFamily="34" charset="0"/>
            </a:endParaRPr>
          </a:p>
          <a:p>
            <a:pPr eaLnBrk="1" hangingPunct="1">
              <a:lnSpc>
                <a:spcPct val="50000"/>
              </a:lnSpc>
              <a:spcBef>
                <a:spcPct val="50000"/>
              </a:spcBef>
            </a:pPr>
            <a:r>
              <a:rPr lang="en-US" altLang="en-US" sz="1200" dirty="0">
                <a:latin typeface="Calibri" pitchFamily="34" charset="0"/>
                <a:cs typeface="Tahoma" pitchFamily="34" charset="0"/>
              </a:rPr>
              <a:t>Inc. forecast </a:t>
            </a:r>
            <a:r>
              <a:rPr lang="en-US" altLang="en-US" sz="1200" dirty="0" smtClean="0">
                <a:latin typeface="Calibri" pitchFamily="34" charset="0"/>
                <a:cs typeface="Tahoma" pitchFamily="34" charset="0"/>
              </a:rPr>
              <a:t>2015</a:t>
            </a:r>
            <a:endParaRPr lang="en-US" altLang="en-US" sz="1200" dirty="0">
              <a:latin typeface="Calibri" pitchFamily="34" charset="0"/>
              <a:cs typeface="Tahoma" pitchFamily="34" charset="0"/>
            </a:endParaRPr>
          </a:p>
        </p:txBody>
      </p:sp>
      <p:cxnSp>
        <p:nvCxnSpPr>
          <p:cNvPr id="31" name="Connecteur droit 30"/>
          <p:cNvCxnSpPr/>
          <p:nvPr/>
        </p:nvCxnSpPr>
        <p:spPr>
          <a:xfrm>
            <a:off x="6754813" y="5854700"/>
            <a:ext cx="935037"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10207" y="1252760"/>
            <a:ext cx="4294664" cy="2482731"/>
          </a:xfrm>
          <a:prstGeom prst="rect">
            <a:avLst/>
          </a:prstGeom>
          <a:ln>
            <a:noFill/>
          </a:ln>
          <a:effectLst/>
        </p:spPr>
      </p:pic>
      <p:sp>
        <p:nvSpPr>
          <p:cNvPr id="71682" name="Text Placeholder 1"/>
          <p:cNvSpPr txBox="1">
            <a:spLocks/>
          </p:cNvSpPr>
          <p:nvPr/>
        </p:nvSpPr>
        <p:spPr bwMode="auto">
          <a:xfrm>
            <a:off x="468313" y="476672"/>
            <a:ext cx="85677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spcBef>
                <a:spcPct val="20000"/>
              </a:spcBef>
              <a:buFont typeface="Arial" charset="0"/>
              <a:buNone/>
            </a:pPr>
            <a:r>
              <a:rPr lang="en-GB" altLang="en-US" sz="3200" b="1" dirty="0">
                <a:solidFill>
                  <a:schemeClr val="bg2"/>
                </a:solidFill>
                <a:latin typeface="Calibri" pitchFamily="34" charset="0"/>
              </a:rPr>
              <a:t>EIT </a:t>
            </a:r>
            <a:r>
              <a:rPr lang="en-GB" altLang="en-US" sz="3200" b="1" dirty="0" smtClean="0">
                <a:solidFill>
                  <a:schemeClr val="bg2"/>
                </a:solidFill>
                <a:latin typeface="Calibri" pitchFamily="34" charset="0"/>
              </a:rPr>
              <a:t>Awards 2015</a:t>
            </a:r>
            <a:endParaRPr lang="en-GB" altLang="en-US" sz="3200" b="1" dirty="0">
              <a:solidFill>
                <a:schemeClr val="bg2"/>
              </a:solidFill>
              <a:latin typeface="Calibri" pitchFamily="34" charset="0"/>
            </a:endParaRPr>
          </a:p>
        </p:txBody>
      </p:sp>
      <p:sp>
        <p:nvSpPr>
          <p:cNvPr id="3" name="TextBox 2"/>
          <p:cNvSpPr txBox="1"/>
          <p:nvPr/>
        </p:nvSpPr>
        <p:spPr>
          <a:xfrm>
            <a:off x="395536" y="1268760"/>
            <a:ext cx="2100979" cy="3518912"/>
          </a:xfrm>
          <a:prstGeom prst="rect">
            <a:avLst/>
          </a:prstGeom>
          <a:noFill/>
        </p:spPr>
        <p:txBody>
          <a:bodyPr wrap="square" rtlCol="0">
            <a:spAutoFit/>
          </a:bodyPr>
          <a:lstStyle/>
          <a:p>
            <a:pPr algn="ctr">
              <a:lnSpc>
                <a:spcPts val="2000"/>
              </a:lnSpc>
            </a:pPr>
            <a:r>
              <a:rPr lang="en-GB" sz="1400" b="1" dirty="0" smtClean="0">
                <a:solidFill>
                  <a:schemeClr val="tx2"/>
                </a:solidFill>
                <a:latin typeface="+mn-lt"/>
              </a:rPr>
              <a:t>EIT VENTURE AWARD </a:t>
            </a:r>
          </a:p>
          <a:p>
            <a:pPr algn="ctr">
              <a:lnSpc>
                <a:spcPts val="2000"/>
              </a:lnSpc>
            </a:pPr>
            <a:r>
              <a:rPr lang="en-GB" sz="1600" b="1" dirty="0" err="1">
                <a:solidFill>
                  <a:schemeClr val="bg2"/>
                </a:solidFill>
                <a:latin typeface="+mn-lt"/>
              </a:rPr>
              <a:t>Regnar</a:t>
            </a:r>
            <a:r>
              <a:rPr lang="en-GB" sz="1600" b="1" dirty="0">
                <a:solidFill>
                  <a:schemeClr val="bg2"/>
                </a:solidFill>
                <a:latin typeface="+mn-lt"/>
              </a:rPr>
              <a:t> </a:t>
            </a:r>
            <a:r>
              <a:rPr lang="en-GB" sz="1600" b="1" dirty="0" err="1">
                <a:solidFill>
                  <a:schemeClr val="bg2"/>
                </a:solidFill>
                <a:latin typeface="+mn-lt"/>
              </a:rPr>
              <a:t>Paaske</a:t>
            </a:r>
            <a:r>
              <a:rPr lang="en-GB" sz="1600" b="1" dirty="0">
                <a:solidFill>
                  <a:schemeClr val="bg2"/>
                </a:solidFill>
                <a:latin typeface="+mn-lt"/>
              </a:rPr>
              <a:t> </a:t>
            </a:r>
            <a:endParaRPr lang="en-GB" sz="1600" b="1" dirty="0" smtClean="0">
              <a:solidFill>
                <a:schemeClr val="bg2"/>
              </a:solidFill>
              <a:latin typeface="+mn-lt"/>
            </a:endParaRPr>
          </a:p>
          <a:p>
            <a:pPr algn="ctr">
              <a:lnSpc>
                <a:spcPts val="2000"/>
              </a:lnSpc>
            </a:pPr>
            <a:r>
              <a:rPr lang="en-GB" sz="1200" dirty="0" smtClean="0">
                <a:solidFill>
                  <a:schemeClr val="bg2"/>
                </a:solidFill>
                <a:latin typeface="+mn-lt"/>
              </a:rPr>
              <a:t>(</a:t>
            </a:r>
            <a:r>
              <a:rPr lang="en-GB" sz="1200" dirty="0">
                <a:solidFill>
                  <a:schemeClr val="bg2"/>
                </a:solidFill>
                <a:latin typeface="+mn-lt"/>
              </a:rPr>
              <a:t>Co-founder and CCO)</a:t>
            </a:r>
          </a:p>
          <a:p>
            <a:pPr algn="ctr">
              <a:lnSpc>
                <a:spcPts val="2000"/>
              </a:lnSpc>
            </a:pPr>
            <a:r>
              <a:rPr lang="en-GB" sz="1400" b="1" dirty="0" smtClean="0">
                <a:latin typeface="+mn-lt"/>
              </a:rPr>
              <a:t>Nordic </a:t>
            </a:r>
            <a:r>
              <a:rPr lang="en-GB" sz="1400" b="1" dirty="0">
                <a:latin typeface="+mn-lt"/>
              </a:rPr>
              <a:t>Power Converters</a:t>
            </a:r>
          </a:p>
          <a:p>
            <a:pPr algn="ctr"/>
            <a:endParaRPr lang="en-GB" sz="1200" dirty="0">
              <a:latin typeface="+mn-lt"/>
            </a:endParaRPr>
          </a:p>
          <a:p>
            <a:pPr algn="ctr"/>
            <a:r>
              <a:rPr lang="en-GB" sz="1200" dirty="0" smtClean="0">
                <a:latin typeface="+mn-lt"/>
              </a:rPr>
              <a:t>• </a:t>
            </a:r>
            <a:r>
              <a:rPr lang="en-GB" sz="1200" b="1" dirty="0" smtClean="0">
                <a:latin typeface="+mn-lt"/>
              </a:rPr>
              <a:t>Venture </a:t>
            </a:r>
            <a:r>
              <a:rPr lang="en-GB" sz="1200" b="1" dirty="0">
                <a:latin typeface="+mn-lt"/>
              </a:rPr>
              <a:t>aim</a:t>
            </a:r>
            <a:r>
              <a:rPr lang="en-GB" sz="1200" dirty="0">
                <a:latin typeface="+mn-lt"/>
              </a:rPr>
              <a:t>: To become the new standard for electric </a:t>
            </a:r>
            <a:r>
              <a:rPr lang="en-GB" sz="1200" dirty="0" smtClean="0">
                <a:latin typeface="+mn-lt"/>
              </a:rPr>
              <a:t>power converters for LED, chargers and other applications</a:t>
            </a:r>
          </a:p>
          <a:p>
            <a:pPr algn="ctr"/>
            <a:endParaRPr lang="en-GB" sz="1200" dirty="0" smtClean="0">
              <a:latin typeface="+mn-lt"/>
            </a:endParaRPr>
          </a:p>
          <a:p>
            <a:pPr algn="ctr"/>
            <a:r>
              <a:rPr lang="en-GB" sz="1200" dirty="0" smtClean="0">
                <a:latin typeface="+mn-lt"/>
              </a:rPr>
              <a:t>• </a:t>
            </a:r>
            <a:r>
              <a:rPr lang="en-GB" sz="1200" b="1" dirty="0">
                <a:latin typeface="+mn-lt"/>
              </a:rPr>
              <a:t>EIT Community connection</a:t>
            </a:r>
            <a:r>
              <a:rPr lang="en-GB" sz="1200" dirty="0">
                <a:latin typeface="+mn-lt"/>
              </a:rPr>
              <a:t>: </a:t>
            </a:r>
            <a:r>
              <a:rPr lang="en-GB" sz="1200" dirty="0" smtClean="0">
                <a:latin typeface="+mn-lt"/>
              </a:rPr>
              <a:t>Climate-KIC’s </a:t>
            </a:r>
            <a:r>
              <a:rPr lang="en-GB" sz="1200" dirty="0">
                <a:latin typeface="+mn-lt"/>
              </a:rPr>
              <a:t>Nordic</a:t>
            </a:r>
          </a:p>
          <a:p>
            <a:pPr algn="ctr"/>
            <a:r>
              <a:rPr lang="en-GB" sz="1200" dirty="0">
                <a:latin typeface="+mn-lt"/>
              </a:rPr>
              <a:t>Co-location Centre through the Accelerator programme </a:t>
            </a:r>
            <a:r>
              <a:rPr lang="en-GB" sz="1200" dirty="0" smtClean="0">
                <a:latin typeface="+mn-lt"/>
              </a:rPr>
              <a:t>and runner-up </a:t>
            </a:r>
            <a:r>
              <a:rPr lang="en-GB" sz="1200" dirty="0">
                <a:latin typeface="+mn-lt"/>
              </a:rPr>
              <a:t>in </a:t>
            </a:r>
            <a:r>
              <a:rPr lang="en-GB" sz="1200" dirty="0" smtClean="0">
                <a:latin typeface="+mn-lt"/>
              </a:rPr>
              <a:t>the Climate-KIC </a:t>
            </a:r>
            <a:r>
              <a:rPr lang="en-GB" sz="1200" dirty="0">
                <a:latin typeface="+mn-lt"/>
              </a:rPr>
              <a:t>Venture Competition </a:t>
            </a:r>
            <a:r>
              <a:rPr lang="en-GB" sz="1200" dirty="0" smtClean="0">
                <a:latin typeface="+mn-lt"/>
              </a:rPr>
              <a:t>2014</a:t>
            </a:r>
            <a:endParaRPr lang="en-GB" sz="1200" dirty="0">
              <a:latin typeface="+mn-lt"/>
            </a:endParaRPr>
          </a:p>
        </p:txBody>
      </p:sp>
      <p:sp>
        <p:nvSpPr>
          <p:cNvPr id="29" name="TextBox 28"/>
          <p:cNvSpPr txBox="1"/>
          <p:nvPr/>
        </p:nvSpPr>
        <p:spPr>
          <a:xfrm>
            <a:off x="2496514" y="3861048"/>
            <a:ext cx="4379741" cy="2113399"/>
          </a:xfrm>
          <a:prstGeom prst="rect">
            <a:avLst/>
          </a:prstGeom>
          <a:noFill/>
        </p:spPr>
        <p:txBody>
          <a:bodyPr wrap="square" rtlCol="0">
            <a:spAutoFit/>
          </a:bodyPr>
          <a:lstStyle/>
          <a:p>
            <a:pPr algn="ctr">
              <a:lnSpc>
                <a:spcPts val="2000"/>
              </a:lnSpc>
            </a:pPr>
            <a:r>
              <a:rPr lang="en-GB" sz="1400" b="1" dirty="0">
                <a:solidFill>
                  <a:schemeClr val="tx2"/>
                </a:solidFill>
                <a:latin typeface="+mn-lt"/>
              </a:rPr>
              <a:t>EIT CHANGE AWARD</a:t>
            </a:r>
          </a:p>
          <a:p>
            <a:pPr algn="ctr">
              <a:lnSpc>
                <a:spcPts val="2000"/>
              </a:lnSpc>
            </a:pPr>
            <a:r>
              <a:rPr lang="en-GB" sz="1600" b="1" dirty="0" err="1">
                <a:solidFill>
                  <a:schemeClr val="bg2"/>
                </a:solidFill>
                <a:latin typeface="+mn-lt"/>
              </a:rPr>
              <a:t>Govinda</a:t>
            </a:r>
            <a:r>
              <a:rPr lang="en-GB" sz="1600" b="1" dirty="0">
                <a:solidFill>
                  <a:schemeClr val="bg2"/>
                </a:solidFill>
                <a:latin typeface="+mn-lt"/>
              </a:rPr>
              <a:t> </a:t>
            </a:r>
            <a:r>
              <a:rPr lang="en-GB" sz="1600" b="1" dirty="0" err="1">
                <a:solidFill>
                  <a:schemeClr val="bg2"/>
                </a:solidFill>
                <a:latin typeface="+mn-lt"/>
              </a:rPr>
              <a:t>Upadhyay</a:t>
            </a:r>
            <a:r>
              <a:rPr lang="en-GB" sz="1600" b="1" dirty="0">
                <a:solidFill>
                  <a:schemeClr val="bg2"/>
                </a:solidFill>
                <a:latin typeface="+mn-lt"/>
              </a:rPr>
              <a:t> </a:t>
            </a:r>
            <a:r>
              <a:rPr lang="en-GB" sz="1200" dirty="0">
                <a:solidFill>
                  <a:schemeClr val="bg2"/>
                </a:solidFill>
                <a:latin typeface="+mn-lt"/>
              </a:rPr>
              <a:t>(</a:t>
            </a:r>
            <a:r>
              <a:rPr lang="en-GB" sz="1200" dirty="0" smtClean="0">
                <a:solidFill>
                  <a:schemeClr val="bg2"/>
                </a:solidFill>
                <a:latin typeface="+mn-lt"/>
              </a:rPr>
              <a:t>Co-founder)</a:t>
            </a:r>
            <a:endParaRPr lang="en-GB" sz="1200" dirty="0">
              <a:solidFill>
                <a:schemeClr val="bg2"/>
              </a:solidFill>
              <a:latin typeface="+mn-lt"/>
            </a:endParaRPr>
          </a:p>
          <a:p>
            <a:pPr algn="ctr"/>
            <a:r>
              <a:rPr lang="en-GB" sz="1400" b="1" dirty="0" err="1" smtClean="0">
                <a:latin typeface="+mn-lt"/>
              </a:rPr>
              <a:t>LEDsafari</a:t>
            </a:r>
            <a:endParaRPr lang="en-GB" sz="1200" dirty="0" smtClean="0">
              <a:latin typeface="+mn-lt"/>
            </a:endParaRPr>
          </a:p>
          <a:p>
            <a:pPr algn="ctr"/>
            <a:endParaRPr lang="en-GB" sz="1200" dirty="0">
              <a:latin typeface="+mn-lt"/>
            </a:endParaRPr>
          </a:p>
          <a:p>
            <a:pPr algn="ctr"/>
            <a:r>
              <a:rPr lang="en-GB" sz="1200" dirty="0" smtClean="0">
                <a:latin typeface="+mn-lt"/>
              </a:rPr>
              <a:t>• </a:t>
            </a:r>
            <a:r>
              <a:rPr lang="en-GB" sz="1200" b="1" dirty="0">
                <a:latin typeface="+mn-lt"/>
              </a:rPr>
              <a:t>Project aim</a:t>
            </a:r>
            <a:r>
              <a:rPr lang="en-GB" sz="1200" dirty="0">
                <a:latin typeface="+mn-lt"/>
              </a:rPr>
              <a:t>: To empower people in developing countries to make </a:t>
            </a:r>
            <a:r>
              <a:rPr lang="en-GB" sz="1200" dirty="0" smtClean="0">
                <a:latin typeface="+mn-lt"/>
              </a:rPr>
              <a:t>their own </a:t>
            </a:r>
            <a:r>
              <a:rPr lang="en-GB" sz="1200" dirty="0">
                <a:latin typeface="+mn-lt"/>
              </a:rPr>
              <a:t>solar rechargeable lamps, using locally available material </a:t>
            </a:r>
            <a:r>
              <a:rPr lang="en-GB" sz="1200" dirty="0" smtClean="0">
                <a:latin typeface="+mn-lt"/>
              </a:rPr>
              <a:t>to promote </a:t>
            </a:r>
            <a:r>
              <a:rPr lang="en-GB" sz="1200" dirty="0">
                <a:latin typeface="+mn-lt"/>
              </a:rPr>
              <a:t>sustainability and health, develop skills and gain </a:t>
            </a:r>
            <a:r>
              <a:rPr lang="en-GB" sz="1200" dirty="0" smtClean="0">
                <a:latin typeface="+mn-lt"/>
              </a:rPr>
              <a:t>jobs</a:t>
            </a:r>
          </a:p>
          <a:p>
            <a:pPr algn="ctr"/>
            <a:endParaRPr lang="en-GB" sz="1200" dirty="0">
              <a:latin typeface="+mn-lt"/>
            </a:endParaRPr>
          </a:p>
          <a:p>
            <a:pPr algn="ctr"/>
            <a:r>
              <a:rPr lang="en-GB" sz="1200" dirty="0">
                <a:latin typeface="+mn-lt"/>
              </a:rPr>
              <a:t>• </a:t>
            </a:r>
            <a:r>
              <a:rPr lang="en-GB" sz="1200" b="1" dirty="0">
                <a:latin typeface="+mn-lt"/>
              </a:rPr>
              <a:t>EIT Community connection</a:t>
            </a:r>
            <a:r>
              <a:rPr lang="en-GB" sz="1200" dirty="0">
                <a:latin typeface="+mn-lt"/>
              </a:rPr>
              <a:t>: KIC InnoEnergy SELECT Master</a:t>
            </a:r>
          </a:p>
          <a:p>
            <a:pPr algn="ctr"/>
            <a:r>
              <a:rPr lang="en-GB" sz="1200" dirty="0">
                <a:latin typeface="+mn-lt"/>
              </a:rPr>
              <a:t>programme – graduated in 2012</a:t>
            </a:r>
          </a:p>
        </p:txBody>
      </p:sp>
      <p:sp>
        <p:nvSpPr>
          <p:cNvPr id="5" name="TextBox 4"/>
          <p:cNvSpPr txBox="1"/>
          <p:nvPr/>
        </p:nvSpPr>
        <p:spPr>
          <a:xfrm>
            <a:off x="6876256" y="1268760"/>
            <a:ext cx="2159794" cy="2595582"/>
          </a:xfrm>
          <a:prstGeom prst="rect">
            <a:avLst/>
          </a:prstGeom>
          <a:noFill/>
        </p:spPr>
        <p:txBody>
          <a:bodyPr wrap="square" rtlCol="0">
            <a:spAutoFit/>
          </a:bodyPr>
          <a:lstStyle/>
          <a:p>
            <a:pPr algn="ctr">
              <a:lnSpc>
                <a:spcPts val="2000"/>
              </a:lnSpc>
            </a:pPr>
            <a:r>
              <a:rPr lang="en-GB" sz="1400" b="1" dirty="0">
                <a:solidFill>
                  <a:schemeClr val="tx2"/>
                </a:solidFill>
                <a:latin typeface="+mn-lt"/>
              </a:rPr>
              <a:t>EIT INNOVATORS AWARD</a:t>
            </a:r>
          </a:p>
          <a:p>
            <a:pPr algn="ctr">
              <a:lnSpc>
                <a:spcPts val="2000"/>
              </a:lnSpc>
            </a:pPr>
            <a:r>
              <a:rPr lang="en-GB" sz="1600" b="1" dirty="0" err="1" smtClean="0">
                <a:solidFill>
                  <a:schemeClr val="bg2"/>
                </a:solidFill>
                <a:latin typeface="+mn-lt"/>
              </a:rPr>
              <a:t>Rajai</a:t>
            </a:r>
            <a:r>
              <a:rPr lang="en-GB" sz="1600" b="1" dirty="0" smtClean="0">
                <a:solidFill>
                  <a:schemeClr val="bg2"/>
                </a:solidFill>
                <a:latin typeface="+mn-lt"/>
              </a:rPr>
              <a:t> </a:t>
            </a:r>
            <a:r>
              <a:rPr lang="en-GB" sz="1600" b="1" dirty="0" err="1">
                <a:solidFill>
                  <a:schemeClr val="bg2"/>
                </a:solidFill>
                <a:latin typeface="+mn-lt"/>
              </a:rPr>
              <a:t>Aghabi</a:t>
            </a:r>
            <a:r>
              <a:rPr lang="en-GB" sz="1600" b="1" dirty="0">
                <a:solidFill>
                  <a:schemeClr val="bg2"/>
                </a:solidFill>
                <a:latin typeface="+mn-lt"/>
              </a:rPr>
              <a:t> </a:t>
            </a:r>
          </a:p>
          <a:p>
            <a:pPr algn="ctr">
              <a:lnSpc>
                <a:spcPts val="2000"/>
              </a:lnSpc>
            </a:pPr>
            <a:r>
              <a:rPr lang="en-GB" sz="1400" b="1" dirty="0">
                <a:latin typeface="+mn-lt"/>
              </a:rPr>
              <a:t>EOLOS Floating Lidar Solutions</a:t>
            </a:r>
          </a:p>
          <a:p>
            <a:pPr algn="ctr"/>
            <a:endParaRPr lang="en-GB" sz="1200" dirty="0">
              <a:latin typeface="+mn-lt"/>
            </a:endParaRPr>
          </a:p>
          <a:p>
            <a:pPr algn="ctr"/>
            <a:r>
              <a:rPr lang="en-GB" sz="1200" dirty="0" smtClean="0">
                <a:latin typeface="+mn-lt"/>
              </a:rPr>
              <a:t>• </a:t>
            </a:r>
            <a:r>
              <a:rPr lang="en-GB" sz="1200" b="1" dirty="0">
                <a:latin typeface="+mn-lt"/>
              </a:rPr>
              <a:t>Project aim</a:t>
            </a:r>
            <a:r>
              <a:rPr lang="en-GB" sz="1200" dirty="0">
                <a:latin typeface="+mn-lt"/>
              </a:rPr>
              <a:t>: To develop a cost-effective, accurate and </a:t>
            </a:r>
            <a:r>
              <a:rPr lang="en-GB" sz="1200" dirty="0" smtClean="0">
                <a:latin typeface="+mn-lt"/>
              </a:rPr>
              <a:t>reliable offshore </a:t>
            </a:r>
            <a:r>
              <a:rPr lang="en-GB" sz="1200" dirty="0">
                <a:latin typeface="+mn-lt"/>
              </a:rPr>
              <a:t>wind measuring </a:t>
            </a:r>
            <a:r>
              <a:rPr lang="en-GB" sz="1200" dirty="0" smtClean="0">
                <a:latin typeface="+mn-lt"/>
              </a:rPr>
              <a:t>system</a:t>
            </a:r>
          </a:p>
          <a:p>
            <a:pPr algn="ctr"/>
            <a:endParaRPr lang="en-GB" sz="1200" dirty="0">
              <a:latin typeface="+mn-lt"/>
            </a:endParaRPr>
          </a:p>
          <a:p>
            <a:pPr algn="ctr"/>
            <a:r>
              <a:rPr lang="en-GB" sz="1200" dirty="0">
                <a:latin typeface="+mn-lt"/>
              </a:rPr>
              <a:t>• </a:t>
            </a:r>
            <a:r>
              <a:rPr lang="en-GB" sz="1200" b="1" dirty="0">
                <a:latin typeface="+mn-lt"/>
              </a:rPr>
              <a:t>EIT Community connection</a:t>
            </a:r>
            <a:r>
              <a:rPr lang="en-GB" sz="1200" dirty="0">
                <a:latin typeface="+mn-lt"/>
              </a:rPr>
              <a:t>: KIC InnoEnergy Iberia Barcelona</a:t>
            </a:r>
          </a:p>
        </p:txBody>
      </p:sp>
      <p:sp>
        <p:nvSpPr>
          <p:cNvPr id="7" name="Photo">
            <a:hlinkClick r:id="rId4"/>
          </p:cNvPr>
          <p:cNvSpPr>
            <a:spLocks noEditPoints="1" noChangeArrowheads="1"/>
          </p:cNvSpPr>
          <p:nvPr/>
        </p:nvSpPr>
        <p:spPr bwMode="auto">
          <a:xfrm>
            <a:off x="7452320" y="4609333"/>
            <a:ext cx="864096" cy="547859"/>
          </a:xfrm>
          <a:custGeom>
            <a:avLst/>
            <a:gdLst>
              <a:gd name="T0" fmla="*/ 0 w 21600"/>
              <a:gd name="T1" fmla="*/ 3085 h 21600"/>
              <a:gd name="T2" fmla="*/ 10800 w 21600"/>
              <a:gd name="T3" fmla="*/ 0 h 21600"/>
              <a:gd name="T4" fmla="*/ 21600 w 21600"/>
              <a:gd name="T5" fmla="*/ 3085 h 21600"/>
              <a:gd name="T6" fmla="*/ 21600 w 21600"/>
              <a:gd name="T7" fmla="*/ 10800 h 21600"/>
              <a:gd name="T8" fmla="*/ 21600 w 21600"/>
              <a:gd name="T9" fmla="*/ 21600 h 21600"/>
              <a:gd name="T10" fmla="*/ 10800 w 21600"/>
              <a:gd name="T11" fmla="*/ 21800 h 21600"/>
              <a:gd name="T12" fmla="*/ 0 w 21600"/>
              <a:gd name="T13" fmla="*/ 21600 h 21600"/>
              <a:gd name="T14" fmla="*/ 0 w 21600"/>
              <a:gd name="T15" fmla="*/ 10800 h 21600"/>
              <a:gd name="T16" fmla="*/ 761 w 21600"/>
              <a:gd name="T17" fmla="*/ 22454 h 21600"/>
              <a:gd name="T18" fmla="*/ 21069 w 21600"/>
              <a:gd name="T19" fmla="*/ 30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557685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Image 1" descr="ligh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07511" y="3573016"/>
            <a:ext cx="3158714" cy="339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ijdelijke aanduiding voor inhoud 2"/>
          <p:cNvSpPr txBox="1">
            <a:spLocks/>
          </p:cNvSpPr>
          <p:nvPr/>
        </p:nvSpPr>
        <p:spPr bwMode="auto">
          <a:xfrm>
            <a:off x="468313" y="404664"/>
            <a:ext cx="8351837" cy="6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20000"/>
              </a:spcBef>
              <a:buFont typeface="Arial" charset="0"/>
              <a:buNone/>
            </a:pPr>
            <a:r>
              <a:rPr lang="en-GB" altLang="en-US" sz="3200" dirty="0">
                <a:solidFill>
                  <a:schemeClr val="tx2"/>
                </a:solidFill>
                <a:latin typeface="Calibri" pitchFamily="34" charset="0"/>
                <a:cs typeface="Tahoma" pitchFamily="34" charset="0"/>
              </a:rPr>
              <a:t>European Institute of Innovation </a:t>
            </a:r>
            <a:r>
              <a:rPr lang="en-GB" altLang="en-US" sz="3200" dirty="0" smtClean="0">
                <a:solidFill>
                  <a:schemeClr val="tx2"/>
                </a:solidFill>
                <a:latin typeface="Calibri" pitchFamily="34" charset="0"/>
                <a:cs typeface="Tahoma" pitchFamily="34" charset="0"/>
              </a:rPr>
              <a:t>and </a:t>
            </a:r>
            <a:r>
              <a:rPr lang="en-GB" altLang="en-US" sz="3200" dirty="0">
                <a:solidFill>
                  <a:schemeClr val="tx2"/>
                </a:solidFill>
                <a:latin typeface="Calibri" pitchFamily="34" charset="0"/>
                <a:cs typeface="Tahoma" pitchFamily="34" charset="0"/>
              </a:rPr>
              <a:t>Technology</a:t>
            </a:r>
          </a:p>
        </p:txBody>
      </p:sp>
      <p:grpSp>
        <p:nvGrpSpPr>
          <p:cNvPr id="4" name="Group 3"/>
          <p:cNvGrpSpPr/>
          <p:nvPr/>
        </p:nvGrpSpPr>
        <p:grpSpPr>
          <a:xfrm>
            <a:off x="539749" y="2708920"/>
            <a:ext cx="5400403" cy="2907183"/>
            <a:chOff x="539749" y="2636912"/>
            <a:chExt cx="5400403" cy="2907183"/>
          </a:xfrm>
        </p:grpSpPr>
        <p:sp>
          <p:nvSpPr>
            <p:cNvPr id="20" name="Rectangle 19"/>
            <p:cNvSpPr/>
            <p:nvPr/>
          </p:nvSpPr>
          <p:spPr>
            <a:xfrm>
              <a:off x="552346" y="2636912"/>
              <a:ext cx="5387806" cy="4318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9" name="Text Placeholder 10"/>
            <p:cNvSpPr txBox="1">
              <a:spLocks/>
            </p:cNvSpPr>
            <p:nvPr/>
          </p:nvSpPr>
          <p:spPr>
            <a:xfrm>
              <a:off x="539749" y="2708920"/>
              <a:ext cx="5400403" cy="283517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spcBef>
                  <a:spcPct val="20000"/>
                </a:spcBef>
                <a:spcAft>
                  <a:spcPts val="600"/>
                </a:spcAft>
                <a:buClr>
                  <a:schemeClr val="tx2"/>
                </a:buClr>
                <a:buFont typeface="Arial" pitchFamily="34" charset="0"/>
                <a:buNone/>
                <a:defRPr/>
              </a:pPr>
              <a:r>
                <a:rPr lang="en-GB" sz="1800" b="1" dirty="0" smtClean="0">
                  <a:solidFill>
                    <a:schemeClr val="bg1"/>
                  </a:solidFill>
                  <a:latin typeface="Calibri" pitchFamily="34" charset="0"/>
                </a:rPr>
                <a:t>Our mission is to:</a:t>
              </a:r>
            </a:p>
            <a:p>
              <a:pPr marL="285750" indent="-285750" algn="just" eaLnBrk="1" hangingPunct="1">
                <a:spcBef>
                  <a:spcPct val="20000"/>
                </a:spcBef>
                <a:buClr>
                  <a:schemeClr val="tx2"/>
                </a:buClr>
                <a:buFont typeface="Arial" pitchFamily="34" charset="0"/>
                <a:buChar char="•"/>
                <a:defRPr/>
              </a:pPr>
              <a:r>
                <a:rPr lang="en-GB" sz="1800" dirty="0" smtClean="0">
                  <a:latin typeface="Calibri" pitchFamily="34" charset="0"/>
                </a:rPr>
                <a:t>Contribute </a:t>
              </a:r>
              <a:r>
                <a:rPr lang="en-GB" sz="1800" dirty="0">
                  <a:latin typeface="Calibri" pitchFamily="34" charset="0"/>
                </a:rPr>
                <a:t>to the competiveness of Europe and </a:t>
              </a:r>
              <a:r>
                <a:rPr lang="en-GB" sz="1800" dirty="0" smtClean="0">
                  <a:latin typeface="Calibri" pitchFamily="34" charset="0"/>
                </a:rPr>
                <a:t>its sustainable </a:t>
              </a:r>
              <a:r>
                <a:rPr lang="en-GB" sz="1800" dirty="0">
                  <a:latin typeface="Calibri" pitchFamily="34" charset="0"/>
                </a:rPr>
                <a:t>economic growth by promoting and strengthening </a:t>
              </a:r>
              <a:r>
                <a:rPr lang="en-GB" sz="1800" dirty="0" smtClean="0">
                  <a:latin typeface="Calibri" pitchFamily="34" charset="0"/>
                </a:rPr>
                <a:t>synergies and </a:t>
              </a:r>
              <a:r>
                <a:rPr lang="en-GB" sz="1800" dirty="0">
                  <a:latin typeface="Calibri" pitchFamily="34" charset="0"/>
                </a:rPr>
                <a:t>cooperation </a:t>
              </a:r>
              <a:r>
                <a:rPr lang="en-GB" sz="1800" dirty="0" smtClean="0">
                  <a:latin typeface="Calibri" pitchFamily="34" charset="0"/>
                </a:rPr>
                <a:t>between businesses</a:t>
              </a:r>
              <a:r>
                <a:rPr lang="en-GB" sz="1800" dirty="0">
                  <a:latin typeface="Calibri" pitchFamily="34" charset="0"/>
                </a:rPr>
                <a:t>, education institutions and </a:t>
              </a:r>
              <a:r>
                <a:rPr lang="en-GB" sz="1800" dirty="0" smtClean="0">
                  <a:latin typeface="Calibri" pitchFamily="34" charset="0"/>
                </a:rPr>
                <a:t>research organisations</a:t>
              </a:r>
              <a:r>
                <a:rPr lang="en-GB" sz="1800" dirty="0">
                  <a:latin typeface="Calibri" pitchFamily="34" charset="0"/>
                </a:rPr>
                <a:t>.</a:t>
              </a:r>
            </a:p>
            <a:p>
              <a:pPr marL="285750" indent="-285750" algn="just" eaLnBrk="1" hangingPunct="1">
                <a:spcBef>
                  <a:spcPct val="20000"/>
                </a:spcBef>
                <a:buClr>
                  <a:schemeClr val="tx2"/>
                </a:buClr>
                <a:buFont typeface="Arial" pitchFamily="34" charset="0"/>
                <a:buChar char="•"/>
                <a:defRPr/>
              </a:pPr>
              <a:r>
                <a:rPr lang="en-GB" sz="1800" dirty="0">
                  <a:latin typeface="Calibri" pitchFamily="34" charset="0"/>
                </a:rPr>
                <a:t>We aim to create favourable environments for creative thoughts, in order </a:t>
              </a:r>
              <a:r>
                <a:rPr lang="en-GB" sz="1800" dirty="0" smtClean="0">
                  <a:latin typeface="Calibri" pitchFamily="34" charset="0"/>
                </a:rPr>
                <a:t>to enable </a:t>
              </a:r>
              <a:r>
                <a:rPr lang="en-GB" sz="1800" dirty="0">
                  <a:latin typeface="Calibri" pitchFamily="34" charset="0"/>
                </a:rPr>
                <a:t>world-class innovation and entrepreneurship to thrive in Europe.</a:t>
              </a:r>
              <a:endParaRPr lang="en-GB" sz="1800" dirty="0" smtClean="0">
                <a:latin typeface="Calibri" pitchFamily="34" charset="0"/>
              </a:endParaRPr>
            </a:p>
          </p:txBody>
        </p:sp>
      </p:grpSp>
      <p:grpSp>
        <p:nvGrpSpPr>
          <p:cNvPr id="3" name="Group 2"/>
          <p:cNvGrpSpPr/>
          <p:nvPr/>
        </p:nvGrpSpPr>
        <p:grpSpPr>
          <a:xfrm>
            <a:off x="502766" y="1202862"/>
            <a:ext cx="8029673" cy="1290034"/>
            <a:chOff x="502766" y="1052736"/>
            <a:chExt cx="8029673" cy="1290034"/>
          </a:xfrm>
        </p:grpSpPr>
        <p:sp>
          <p:nvSpPr>
            <p:cNvPr id="8" name="Espace réservé pour une image  2"/>
            <p:cNvSpPr txBox="1">
              <a:spLocks/>
            </p:cNvSpPr>
            <p:nvPr/>
          </p:nvSpPr>
          <p:spPr>
            <a:xfrm>
              <a:off x="502766" y="1052736"/>
              <a:ext cx="8029673" cy="1290034"/>
            </a:xfrm>
            <a:prstGeom prst="round2DiagRect">
              <a:avLst/>
            </a:prstGeom>
            <a:solidFill>
              <a:srgbClr val="6BB745"/>
            </a:solidFill>
          </p:spPr>
        </p:sp>
        <p:sp>
          <p:nvSpPr>
            <p:cNvPr id="2" name="TextBox 1"/>
            <p:cNvSpPr txBox="1"/>
            <p:nvPr/>
          </p:nvSpPr>
          <p:spPr>
            <a:xfrm>
              <a:off x="552346" y="1052736"/>
              <a:ext cx="7836078" cy="1218026"/>
            </a:xfrm>
            <a:prstGeom prst="rect">
              <a:avLst/>
            </a:prstGeom>
            <a:noFill/>
          </p:spPr>
          <p:txBody>
            <a:bodyPr wrap="square" rtlCol="0">
              <a:spAutoFit/>
            </a:bodyPr>
            <a:lstStyle/>
            <a:p>
              <a:pPr algn="ctr">
                <a:lnSpc>
                  <a:spcPct val="125000"/>
                </a:lnSpc>
                <a:spcBef>
                  <a:spcPts val="600"/>
                </a:spcBef>
              </a:pPr>
              <a:r>
                <a:rPr lang="en-GB" sz="2000" b="1" dirty="0">
                  <a:solidFill>
                    <a:schemeClr val="bg1"/>
                  </a:solidFill>
                  <a:latin typeface="+mj-lt"/>
                </a:rPr>
                <a:t>Our vision is to become the leading European initiative that empowers innovators and entrepreneurs to develop world-class solutions to societal challenges, and create growth and skilled jobs. </a:t>
              </a:r>
            </a:p>
          </p:txBody>
        </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Image 1" descr="H2020_3.jpg"/>
          <p:cNvPicPr>
            <a:picLocks noChangeAspect="1"/>
          </p:cNvPicPr>
          <p:nvPr/>
        </p:nvPicPr>
        <p:blipFill rotWithShape="1">
          <a:blip r:embed="rId3">
            <a:extLst>
              <a:ext uri="{28A0092B-C50C-407E-A947-70E740481C1C}">
                <a14:useLocalDpi xmlns:a14="http://schemas.microsoft.com/office/drawing/2010/main" val="0"/>
              </a:ext>
            </a:extLst>
          </a:blip>
          <a:srcRect l="3278" t="6207" r="4162"/>
          <a:stretch/>
        </p:blipFill>
        <p:spPr bwMode="auto">
          <a:xfrm>
            <a:off x="1" y="0"/>
            <a:ext cx="9144000" cy="693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pour une image  2"/>
          <p:cNvSpPr txBox="1">
            <a:spLocks/>
          </p:cNvSpPr>
          <p:nvPr/>
        </p:nvSpPr>
        <p:spPr>
          <a:xfrm>
            <a:off x="611188" y="3141663"/>
            <a:ext cx="7921625" cy="2016125"/>
          </a:xfrm>
          <a:prstGeom prst="round2DiagRect">
            <a:avLst/>
          </a:prstGeom>
          <a:solidFill>
            <a:schemeClr val="accent1">
              <a:alpha val="55000"/>
            </a:schemeClr>
          </a:solidFill>
          <a:ln>
            <a:noFill/>
          </a:ln>
        </p:spPr>
        <p:txBody>
          <a:bodyPr/>
          <a:lstStyle/>
          <a:p>
            <a:pPr>
              <a:defRPr/>
            </a:pPr>
            <a:endParaRPr lang="fr-FR" sz="1800" b="1" dirty="0">
              <a:solidFill>
                <a:srgbClr val="333333"/>
              </a:solidFill>
              <a:cs typeface="Arial" charset="0"/>
            </a:endParaRPr>
          </a:p>
        </p:txBody>
      </p:sp>
      <p:sp>
        <p:nvSpPr>
          <p:cNvPr id="78852" name="Text Placeholder 1"/>
          <p:cNvSpPr txBox="1">
            <a:spLocks/>
          </p:cNvSpPr>
          <p:nvPr/>
        </p:nvSpPr>
        <p:spPr bwMode="auto">
          <a:xfrm>
            <a:off x="611188" y="685800"/>
            <a:ext cx="85693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spcBef>
                <a:spcPct val="20000"/>
              </a:spcBef>
              <a:buFont typeface="Arial" charset="0"/>
              <a:buNone/>
            </a:pPr>
            <a:r>
              <a:rPr lang="en-GB" altLang="en-US" sz="3200" b="1" dirty="0">
                <a:solidFill>
                  <a:srgbClr val="FFFFFF"/>
                </a:solidFill>
                <a:latin typeface="Calibri" pitchFamily="34" charset="0"/>
              </a:rPr>
              <a:t>EIT – an integral part of </a:t>
            </a:r>
          </a:p>
        </p:txBody>
      </p:sp>
      <p:pic>
        <p:nvPicPr>
          <p:cNvPr id="78853" name="Image 8" descr="logo_whit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463" y="5661025"/>
            <a:ext cx="23907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900113" y="3451225"/>
            <a:ext cx="2087562" cy="1562100"/>
          </a:xfrm>
          <a:prstGeom prst="rect">
            <a:avLst/>
          </a:prstGeom>
        </p:spPr>
        <p:txBody>
          <a:bodyPr>
            <a:spAutoFit/>
          </a:bodyPr>
          <a:lstStyle/>
          <a:p>
            <a:pPr algn="ctr" defTabSz="457200">
              <a:lnSpc>
                <a:spcPct val="120000"/>
              </a:lnSpc>
              <a:spcBef>
                <a:spcPts val="0"/>
              </a:spcBef>
              <a:spcAft>
                <a:spcPts val="0"/>
              </a:spcAft>
              <a:buClr>
                <a:srgbClr val="000099"/>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600" b="1" dirty="0">
                <a:solidFill>
                  <a:srgbClr val="FFFFFF"/>
                </a:solidFill>
                <a:latin typeface="Calibri"/>
                <a:cs typeface="Arial" charset="0"/>
              </a:rPr>
              <a:t>The EIT contributes to H2020 by addressing societal challenges via the integration of the knowledge </a:t>
            </a:r>
            <a:r>
              <a:rPr lang="en-GB" sz="1600" b="1" dirty="0" smtClean="0">
                <a:solidFill>
                  <a:srgbClr val="FFFFFF"/>
                </a:solidFill>
                <a:latin typeface="Calibri"/>
                <a:cs typeface="Arial" charset="0"/>
              </a:rPr>
              <a:t>triangle </a:t>
            </a:r>
            <a:endParaRPr lang="en-GB" sz="1600" b="1" dirty="0">
              <a:solidFill>
                <a:srgbClr val="FFFFFF"/>
              </a:solidFill>
              <a:latin typeface="Calibri"/>
              <a:cs typeface="Arial" charset="0"/>
            </a:endParaRPr>
          </a:p>
        </p:txBody>
      </p:sp>
      <p:grpSp>
        <p:nvGrpSpPr>
          <p:cNvPr id="78855" name="Grouper 13"/>
          <p:cNvGrpSpPr>
            <a:grpSpLocks/>
          </p:cNvGrpSpPr>
          <p:nvPr/>
        </p:nvGrpSpPr>
        <p:grpSpPr bwMode="auto">
          <a:xfrm>
            <a:off x="3132138" y="3573463"/>
            <a:ext cx="2808287" cy="1368425"/>
            <a:chOff x="3203848" y="2276872"/>
            <a:chExt cx="2880320" cy="2376264"/>
          </a:xfrm>
        </p:grpSpPr>
        <p:cxnSp>
          <p:nvCxnSpPr>
            <p:cNvPr id="16" name="Connecteur droit 15"/>
            <p:cNvCxnSpPr/>
            <p:nvPr/>
          </p:nvCxnSpPr>
          <p:spPr>
            <a:xfrm flipV="1">
              <a:off x="3203848" y="2276872"/>
              <a:ext cx="0" cy="2376264"/>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flipV="1">
              <a:off x="6084168" y="2276872"/>
              <a:ext cx="0" cy="2376264"/>
            </a:xfrm>
            <a:prstGeom prst="line">
              <a:avLst/>
            </a:prstGeom>
            <a:ln w="6350" cmpd="sng">
              <a:solidFill>
                <a:srgbClr val="6BB745"/>
              </a:solidFill>
            </a:ln>
            <a:effectLst/>
          </p:spPr>
          <p:style>
            <a:lnRef idx="2">
              <a:schemeClr val="accent1"/>
            </a:lnRef>
            <a:fillRef idx="0">
              <a:schemeClr val="accent1"/>
            </a:fillRef>
            <a:effectRef idx="1">
              <a:schemeClr val="accent1"/>
            </a:effectRef>
            <a:fontRef idx="minor">
              <a:schemeClr val="tx1"/>
            </a:fontRef>
          </p:style>
        </p:cxnSp>
      </p:grpSp>
      <p:sp>
        <p:nvSpPr>
          <p:cNvPr id="18" name="Rectangle 17"/>
          <p:cNvSpPr/>
          <p:nvPr/>
        </p:nvSpPr>
        <p:spPr>
          <a:xfrm>
            <a:off x="3348038" y="3429000"/>
            <a:ext cx="2447925" cy="1562100"/>
          </a:xfrm>
          <a:prstGeom prst="rect">
            <a:avLst/>
          </a:prstGeom>
        </p:spPr>
        <p:txBody>
          <a:bodyPr>
            <a:spAutoFit/>
          </a:bodyPr>
          <a:lstStyle/>
          <a:p>
            <a:pPr algn="ctr" defTabSz="457200">
              <a:lnSpc>
                <a:spcPct val="120000"/>
              </a:lnSpc>
              <a:spcBef>
                <a:spcPts val="0"/>
              </a:spcBef>
              <a:spcAft>
                <a:spcPts val="0"/>
              </a:spcAft>
              <a:buClr>
                <a:srgbClr val="000099"/>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b="1" dirty="0">
                <a:solidFill>
                  <a:srgbClr val="FFFFFF"/>
                </a:solidFill>
                <a:latin typeface="Calibri"/>
                <a:cs typeface="Arial" charset="0"/>
              </a:rPr>
              <a:t>H2020 has a budget of approx. </a:t>
            </a:r>
            <a:r>
              <a:rPr lang="en-US" sz="1600" b="1" dirty="0" smtClean="0">
                <a:solidFill>
                  <a:srgbClr val="FFFFFF"/>
                </a:solidFill>
                <a:latin typeface="Calibri"/>
                <a:cs typeface="Arial" charset="0"/>
              </a:rPr>
              <a:t>€ 80 </a:t>
            </a:r>
            <a:r>
              <a:rPr lang="en-US" sz="1600" b="1" dirty="0">
                <a:solidFill>
                  <a:srgbClr val="FFFFFF"/>
                </a:solidFill>
                <a:latin typeface="Calibri"/>
                <a:cs typeface="Arial" charset="0"/>
              </a:rPr>
              <a:t>billion </a:t>
            </a:r>
            <a:r>
              <a:rPr lang="en-US" sz="1600" b="1" dirty="0" smtClean="0">
                <a:solidFill>
                  <a:srgbClr val="FFFFFF"/>
                </a:solidFill>
                <a:latin typeface="Calibri"/>
                <a:cs typeface="Arial" charset="0"/>
              </a:rPr>
              <a:t>for </a:t>
            </a:r>
            <a:r>
              <a:rPr lang="en-US" sz="1600" b="1" dirty="0">
                <a:solidFill>
                  <a:srgbClr val="FFFFFF"/>
                </a:solidFill>
                <a:latin typeface="Calibri"/>
                <a:cs typeface="Arial" charset="0"/>
              </a:rPr>
              <a:t>2014 to </a:t>
            </a:r>
            <a:r>
              <a:rPr lang="en-US" sz="1600" b="1" dirty="0" smtClean="0">
                <a:solidFill>
                  <a:srgbClr val="FFFFFF"/>
                </a:solidFill>
                <a:latin typeface="Calibri"/>
                <a:cs typeface="Arial" charset="0"/>
              </a:rPr>
              <a:t>2020, </a:t>
            </a:r>
            <a:r>
              <a:rPr lang="en-US" sz="1600" b="1" dirty="0">
                <a:solidFill>
                  <a:srgbClr val="FFFFFF"/>
                </a:solidFill>
                <a:latin typeface="Calibri"/>
                <a:cs typeface="Arial" charset="0"/>
              </a:rPr>
              <a:t>out of which the EIT has been allocated </a:t>
            </a:r>
            <a:r>
              <a:rPr lang="en-US" sz="1600" b="1" dirty="0" smtClean="0">
                <a:solidFill>
                  <a:srgbClr val="FFFFFF"/>
                </a:solidFill>
                <a:latin typeface="Calibri"/>
                <a:cs typeface="Arial" charset="0"/>
              </a:rPr>
              <a:t>€ 2.7 billion</a:t>
            </a:r>
            <a:endParaRPr lang="en-US" sz="1600" b="1" dirty="0">
              <a:solidFill>
                <a:srgbClr val="FFFFFF"/>
              </a:solidFill>
              <a:latin typeface="Calibri"/>
              <a:cs typeface="Arial" charset="0"/>
            </a:endParaRPr>
          </a:p>
        </p:txBody>
      </p:sp>
      <p:sp>
        <p:nvSpPr>
          <p:cNvPr id="19" name="Rectangle 18"/>
          <p:cNvSpPr/>
          <p:nvPr/>
        </p:nvSpPr>
        <p:spPr>
          <a:xfrm>
            <a:off x="6156325" y="3406775"/>
            <a:ext cx="2087563" cy="1560513"/>
          </a:xfrm>
          <a:prstGeom prst="rect">
            <a:avLst/>
          </a:prstGeom>
        </p:spPr>
        <p:txBody>
          <a:bodyPr>
            <a:spAutoFit/>
          </a:bodyPr>
          <a:lstStyle/>
          <a:p>
            <a:pPr algn="ctr" defTabSz="457200">
              <a:lnSpc>
                <a:spcPct val="120000"/>
              </a:lnSpc>
              <a:spcBef>
                <a:spcPts val="0"/>
              </a:spcBef>
              <a:spcAft>
                <a:spcPts val="0"/>
              </a:spcAft>
              <a:buClr>
                <a:srgbClr val="000099"/>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600" b="1" dirty="0">
                <a:solidFill>
                  <a:srgbClr val="FFFFFF"/>
                </a:solidFill>
                <a:latin typeface="Calibri"/>
                <a:cs typeface="Arial" charset="0"/>
              </a:rPr>
              <a:t>The EIT will further nurture synergies and complementarities across H2020 and its different </a:t>
            </a:r>
            <a:r>
              <a:rPr lang="en-GB" sz="1600" b="1" dirty="0" smtClean="0">
                <a:solidFill>
                  <a:srgbClr val="FFFFFF"/>
                </a:solidFill>
                <a:latin typeface="Calibri"/>
                <a:cs typeface="Arial" charset="0"/>
              </a:rPr>
              <a:t>initiatives</a:t>
            </a:r>
            <a:endParaRPr lang="en-GB" sz="1600" b="1" dirty="0">
              <a:solidFill>
                <a:srgbClr val="FFFFFF"/>
              </a:solidFill>
              <a:latin typeface="Calibri"/>
              <a:cs typeface="Arial" charset="0"/>
            </a:endParaRPr>
          </a:p>
        </p:txBody>
      </p:sp>
      <p:pic>
        <p:nvPicPr>
          <p:cNvPr id="78858" name="Image 9" descr="Money.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27813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9" name="Image 22" descr="Synergies.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6575" y="2781300"/>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0" name="Image 23" descr="seats.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19250" y="2781300"/>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04283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noGrp="1"/>
          </p:cNvGraphicFramePr>
          <p:nvPr>
            <p:ph idx="4294967295"/>
          </p:nvPr>
        </p:nvGraphicFramePr>
        <p:xfrm>
          <a:off x="684213" y="1628775"/>
          <a:ext cx="7775575" cy="4176713"/>
        </p:xfrm>
        <a:graphic>
          <a:graphicData uri="http://schemas.openxmlformats.org/drawingml/2006/chart">
            <c:chart xmlns:c="http://schemas.openxmlformats.org/drawingml/2006/chart" xmlns:r="http://schemas.openxmlformats.org/officeDocument/2006/relationships" r:id="rId2"/>
          </a:graphicData>
        </a:graphic>
      </p:graphicFrame>
      <p:sp>
        <p:nvSpPr>
          <p:cNvPr id="69635" name="Text Placeholder 1"/>
          <p:cNvSpPr txBox="1">
            <a:spLocks/>
          </p:cNvSpPr>
          <p:nvPr/>
        </p:nvSpPr>
        <p:spPr bwMode="auto">
          <a:xfrm>
            <a:off x="468313" y="541338"/>
            <a:ext cx="85677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spcBef>
                <a:spcPct val="20000"/>
              </a:spcBef>
              <a:buFont typeface="Arial" charset="0"/>
              <a:buNone/>
            </a:pPr>
            <a:r>
              <a:rPr lang="en-GB" altLang="en-US" sz="3200">
                <a:solidFill>
                  <a:schemeClr val="bg2"/>
                </a:solidFill>
                <a:latin typeface="Calibri" pitchFamily="34" charset="0"/>
              </a:rPr>
              <a:t>EIT funding evolution: 2010-2013</a:t>
            </a:r>
          </a:p>
        </p:txBody>
      </p:sp>
      <p:sp>
        <p:nvSpPr>
          <p:cNvPr id="69636" name="TextBox 7"/>
          <p:cNvSpPr txBox="1">
            <a:spLocks noChangeArrowheads="1"/>
          </p:cNvSpPr>
          <p:nvPr/>
        </p:nvSpPr>
        <p:spPr bwMode="auto">
          <a:xfrm>
            <a:off x="473075" y="1187450"/>
            <a:ext cx="813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buClr>
                <a:srgbClr val="72B633"/>
              </a:buClr>
              <a:buFont typeface="Wingdings" pitchFamily="2" charset="2"/>
              <a:buNone/>
            </a:pPr>
            <a:r>
              <a:rPr lang="en-GB" altLang="en-US" sz="1800" b="1" dirty="0">
                <a:latin typeface="Calibri" pitchFamily="34" charset="0"/>
              </a:rPr>
              <a:t>EUR </a:t>
            </a:r>
            <a:r>
              <a:rPr lang="en-GB" altLang="en-US" sz="1800" b="1" dirty="0" smtClean="0">
                <a:latin typeface="Calibri" pitchFamily="34" charset="0"/>
              </a:rPr>
              <a:t>million</a:t>
            </a:r>
            <a:endParaRPr lang="en-GB" altLang="en-US" sz="1800" b="1" dirty="0">
              <a:latin typeface="Calibri" pitchFamily="34" charset="0"/>
            </a:endParaRPr>
          </a:p>
        </p:txBody>
      </p:sp>
    </p:spTree>
    <p:extLst>
      <p:ext uri="{BB962C8B-B14F-4D97-AF65-F5344CB8AC3E}">
        <p14:creationId xmlns:p14="http://schemas.microsoft.com/office/powerpoint/2010/main" val="397271801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Espace réservé du texte 1"/>
          <p:cNvSpPr>
            <a:spLocks noGrp="1"/>
          </p:cNvSpPr>
          <p:nvPr>
            <p:ph type="body" sz="quarter" idx="11"/>
          </p:nvPr>
        </p:nvSpPr>
        <p:spPr bwMode="auto">
          <a:xfrm>
            <a:off x="611561" y="1196752"/>
            <a:ext cx="6048672" cy="24482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fr-FR" altLang="en-US" dirty="0" smtClean="0">
                <a:ea typeface="ＭＳ Ｐゴシック" pitchFamily="34" charset="-128"/>
              </a:rPr>
              <a:t>EIT – Education</a:t>
            </a:r>
          </a:p>
          <a:p>
            <a:pPr fontAlgn="base">
              <a:spcBef>
                <a:spcPct val="0"/>
              </a:spcBef>
              <a:spcAft>
                <a:spcPct val="0"/>
              </a:spcAft>
            </a:pPr>
            <a:endParaRPr lang="fr-FR" altLang="en-US" dirty="0">
              <a:ea typeface="ＭＳ Ｐゴシック" pitchFamily="34" charset="-128"/>
            </a:endParaRPr>
          </a:p>
          <a:p>
            <a:pPr fontAlgn="base">
              <a:spcBef>
                <a:spcPct val="0"/>
              </a:spcBef>
              <a:spcAft>
                <a:spcPct val="0"/>
              </a:spcAft>
            </a:pPr>
            <a:r>
              <a:rPr lang="fr-FR" altLang="en-US" dirty="0">
                <a:ea typeface="ＭＳ Ｐゴシック" pitchFamily="34" charset="-128"/>
                <a:hlinkClick r:id="rId2"/>
              </a:rPr>
              <a:t>Education </a:t>
            </a:r>
            <a:r>
              <a:rPr lang="fr-FR" altLang="en-US" dirty="0" err="1" smtClean="0">
                <a:ea typeface="ＭＳ Ｐゴシック" pitchFamily="34" charset="-128"/>
                <a:hlinkClick r:id="rId2"/>
              </a:rPr>
              <a:t>video</a:t>
            </a:r>
            <a:endParaRPr lang="fr-FR" altLang="en-US" dirty="0">
              <a:ea typeface="ＭＳ Ｐゴシック" pitchFamily="34" charset="-128"/>
            </a:endParaRPr>
          </a:p>
        </p:txBody>
      </p:sp>
    </p:spTree>
    <p:extLst>
      <p:ext uri="{BB962C8B-B14F-4D97-AF65-F5344CB8AC3E}">
        <p14:creationId xmlns:p14="http://schemas.microsoft.com/office/powerpoint/2010/main" val="2841259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Image 1" descr="student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0013"/>
            <a:ext cx="9144000" cy="396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idx="4294967295"/>
          </p:nvPr>
        </p:nvSpPr>
        <p:spPr bwMode="auto">
          <a:xfrm>
            <a:off x="0" y="1989138"/>
            <a:ext cx="8077200" cy="4967287"/>
          </a:xfrm>
          <a:prstGeom prst="rect">
            <a:avLst/>
          </a:prstGeom>
          <a:ln>
            <a:miter lim="800000"/>
            <a:headEnd/>
            <a:tailEnd/>
          </a:ln>
        </p:spPr>
        <p:txBody>
          <a:bodyPr/>
          <a:lstStyle/>
          <a:p>
            <a:pPr marL="360363" indent="-360363" eaLnBrk="1" fontAlgn="auto" hangingPunct="1">
              <a:lnSpc>
                <a:spcPts val="2800"/>
              </a:lnSpc>
              <a:spcBef>
                <a:spcPct val="0"/>
              </a:spcBef>
              <a:spcAft>
                <a:spcPts val="600"/>
              </a:spcAft>
              <a:buFontTx/>
              <a:buNone/>
              <a:defRPr/>
            </a:pPr>
            <a:r>
              <a:rPr lang="en-GB" sz="1600" b="1" dirty="0" smtClean="0">
                <a:solidFill>
                  <a:srgbClr val="23C5FF"/>
                </a:solidFill>
                <a:ea typeface="+mn-ea"/>
                <a:cs typeface="Tahoma" pitchFamily="34" charset="0"/>
              </a:rPr>
              <a:t> </a:t>
            </a:r>
          </a:p>
          <a:p>
            <a:pPr marL="360363" indent="-360363" eaLnBrk="1" fontAlgn="auto" hangingPunct="1">
              <a:lnSpc>
                <a:spcPts val="2800"/>
              </a:lnSpc>
              <a:spcBef>
                <a:spcPct val="0"/>
              </a:spcBef>
              <a:spcAft>
                <a:spcPts val="600"/>
              </a:spcAft>
              <a:buFontTx/>
              <a:buNone/>
              <a:defRPr/>
            </a:pPr>
            <a:endParaRPr lang="en-US" sz="1600" b="1" dirty="0" smtClean="0">
              <a:solidFill>
                <a:srgbClr val="000099"/>
              </a:solidFill>
              <a:ea typeface="+mn-ea"/>
              <a:cs typeface="Tahoma" pitchFamily="34" charset="0"/>
            </a:endParaRPr>
          </a:p>
          <a:p>
            <a:pPr marL="360363" indent="-360363" eaLnBrk="1" fontAlgn="auto" hangingPunct="1">
              <a:lnSpc>
                <a:spcPts val="2800"/>
              </a:lnSpc>
              <a:spcBef>
                <a:spcPct val="0"/>
              </a:spcBef>
              <a:spcAft>
                <a:spcPts val="600"/>
              </a:spcAft>
              <a:buFontTx/>
              <a:buNone/>
              <a:defRPr/>
            </a:pPr>
            <a:endParaRPr lang="en-US" sz="1600" b="1" dirty="0" smtClean="0">
              <a:solidFill>
                <a:srgbClr val="000099"/>
              </a:solidFill>
              <a:ea typeface="+mn-ea"/>
              <a:cs typeface="Tahoma" pitchFamily="34" charset="0"/>
            </a:endParaRPr>
          </a:p>
          <a:p>
            <a:pPr marL="360363" indent="-360363" eaLnBrk="1" fontAlgn="auto" hangingPunct="1">
              <a:lnSpc>
                <a:spcPts val="2800"/>
              </a:lnSpc>
              <a:spcBef>
                <a:spcPct val="0"/>
              </a:spcBef>
              <a:spcAft>
                <a:spcPts val="600"/>
              </a:spcAft>
              <a:buFontTx/>
              <a:buNone/>
              <a:defRPr/>
            </a:pPr>
            <a:endParaRPr lang="en-US" sz="1600" b="1" dirty="0" smtClean="0">
              <a:solidFill>
                <a:srgbClr val="000099"/>
              </a:solidFill>
              <a:ea typeface="+mn-ea"/>
              <a:cs typeface="Tahoma" pitchFamily="34" charset="0"/>
            </a:endParaRPr>
          </a:p>
          <a:p>
            <a:pPr marL="360363" indent="-360363" eaLnBrk="1" fontAlgn="auto" hangingPunct="1">
              <a:lnSpc>
                <a:spcPts val="2800"/>
              </a:lnSpc>
              <a:spcBef>
                <a:spcPct val="0"/>
              </a:spcBef>
              <a:spcAft>
                <a:spcPts val="600"/>
              </a:spcAft>
              <a:buFontTx/>
              <a:buNone/>
              <a:defRPr/>
            </a:pPr>
            <a:endParaRPr lang="en-US" sz="1600" b="1" dirty="0" smtClean="0">
              <a:solidFill>
                <a:srgbClr val="000099"/>
              </a:solidFill>
              <a:ea typeface="+mn-ea"/>
              <a:cs typeface="Tahoma" pitchFamily="34" charset="0"/>
            </a:endParaRPr>
          </a:p>
          <a:p>
            <a:pPr eaLnBrk="1" fontAlgn="auto" hangingPunct="1">
              <a:lnSpc>
                <a:spcPct val="90000"/>
              </a:lnSpc>
              <a:spcAft>
                <a:spcPts val="0"/>
              </a:spcAft>
              <a:buFont typeface="Arial" pitchFamily="34" charset="0"/>
              <a:buChar char="•"/>
              <a:defRPr/>
            </a:pPr>
            <a:endParaRPr lang="en-US" sz="2500" dirty="0" smtClean="0">
              <a:solidFill>
                <a:srgbClr val="000099"/>
              </a:solidFill>
              <a:ea typeface="+mn-ea"/>
              <a:cs typeface="+mn-cs"/>
            </a:endParaRPr>
          </a:p>
        </p:txBody>
      </p:sp>
      <p:sp>
        <p:nvSpPr>
          <p:cNvPr id="126980" name="Text Placeholder 1"/>
          <p:cNvSpPr txBox="1">
            <a:spLocks/>
          </p:cNvSpPr>
          <p:nvPr/>
        </p:nvSpPr>
        <p:spPr bwMode="auto">
          <a:xfrm>
            <a:off x="539750" y="3213100"/>
            <a:ext cx="74882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80000"/>
              </a:lnSpc>
              <a:spcBef>
                <a:spcPct val="20000"/>
              </a:spcBef>
              <a:buFont typeface="Arial" charset="0"/>
              <a:buNone/>
            </a:pPr>
            <a:r>
              <a:rPr lang="en-GB" altLang="en-US" sz="3200" dirty="0" smtClean="0">
                <a:solidFill>
                  <a:srgbClr val="034EA2"/>
                </a:solidFill>
                <a:latin typeface="Calibri" pitchFamily="34" charset="0"/>
              </a:rPr>
              <a:t>The EIT</a:t>
            </a:r>
            <a:r>
              <a:rPr lang="en-GB" altLang="fr-FR" sz="3200" dirty="0" smtClean="0">
                <a:solidFill>
                  <a:srgbClr val="034EA2"/>
                </a:solidFill>
                <a:latin typeface="Calibri" pitchFamily="34" charset="0"/>
              </a:rPr>
              <a:t>’</a:t>
            </a:r>
            <a:r>
              <a:rPr lang="en-GB" altLang="en-US" sz="3200" dirty="0" smtClean="0">
                <a:solidFill>
                  <a:srgbClr val="034EA2"/>
                </a:solidFill>
                <a:latin typeface="Calibri" pitchFamily="34" charset="0"/>
              </a:rPr>
              <a:t>s </a:t>
            </a:r>
            <a:r>
              <a:rPr lang="en-GB" altLang="en-US" sz="3200" dirty="0">
                <a:solidFill>
                  <a:srgbClr val="034EA2"/>
                </a:solidFill>
                <a:latin typeface="Calibri" pitchFamily="34" charset="0"/>
              </a:rPr>
              <a:t>educational vision and mission </a:t>
            </a:r>
          </a:p>
        </p:txBody>
      </p:sp>
      <p:sp>
        <p:nvSpPr>
          <p:cNvPr id="14" name="Rectangle 13"/>
          <p:cNvSpPr/>
          <p:nvPr/>
        </p:nvSpPr>
        <p:spPr>
          <a:xfrm>
            <a:off x="681038" y="3800475"/>
            <a:ext cx="3806825" cy="431800"/>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5" name="TextBox 3"/>
          <p:cNvSpPr txBox="1"/>
          <p:nvPr/>
        </p:nvSpPr>
        <p:spPr>
          <a:xfrm>
            <a:off x="684213" y="3887788"/>
            <a:ext cx="3671887" cy="1074397"/>
          </a:xfrm>
          <a:prstGeom prst="rect">
            <a:avLst/>
          </a:prstGeom>
          <a:noFill/>
        </p:spPr>
        <p:txBody>
          <a:bodyPr>
            <a:spAutoFit/>
          </a:bodyPr>
          <a:lstStyle/>
          <a:p>
            <a:pPr marL="0" lvl="1">
              <a:lnSpc>
                <a:spcPct val="70000"/>
              </a:lnSpc>
              <a:spcBef>
                <a:spcPts val="0"/>
              </a:spcBef>
              <a:spcAft>
                <a:spcPts val="0"/>
              </a:spcAft>
              <a:buClr>
                <a:schemeClr val="bg2"/>
              </a:buClr>
              <a:defRPr/>
            </a:pPr>
            <a:r>
              <a:rPr lang="en-GB" sz="1600" b="1" dirty="0">
                <a:solidFill>
                  <a:schemeClr val="bg1"/>
                </a:solidFill>
                <a:latin typeface="Calibri" pitchFamily="34" charset="0"/>
                <a:ea typeface="Tahoma" pitchFamily="34" charset="0"/>
                <a:cs typeface="Tahoma" pitchFamily="34" charset="0"/>
              </a:rPr>
              <a:t>Vision</a:t>
            </a:r>
          </a:p>
          <a:p>
            <a:pPr marL="285750" lvl="1" indent="-285750">
              <a:lnSpc>
                <a:spcPct val="80000"/>
              </a:lnSpc>
              <a:spcBef>
                <a:spcPts val="0"/>
              </a:spcBef>
              <a:spcAft>
                <a:spcPts val="400"/>
              </a:spcAft>
              <a:buClr>
                <a:schemeClr val="bg2"/>
              </a:buClr>
              <a:buFont typeface="Arial"/>
              <a:buChar char="•"/>
              <a:defRPr/>
            </a:pPr>
            <a:endParaRPr lang="en-GB" sz="1600" dirty="0">
              <a:solidFill>
                <a:srgbClr val="333333"/>
              </a:solidFill>
              <a:latin typeface="Calibri" pitchFamily="34" charset="0"/>
              <a:ea typeface="Tahoma" pitchFamily="34" charset="0"/>
              <a:cs typeface="Tahoma" pitchFamily="34" charset="0"/>
            </a:endParaRPr>
          </a:p>
          <a:p>
            <a:pPr marL="285750" lvl="1" indent="-285750">
              <a:lnSpc>
                <a:spcPct val="114000"/>
              </a:lnSpc>
              <a:spcBef>
                <a:spcPts val="0"/>
              </a:spcBef>
              <a:spcAft>
                <a:spcPts val="600"/>
              </a:spcAft>
              <a:buClr>
                <a:schemeClr val="tx2"/>
              </a:buClr>
              <a:buFont typeface="Arial"/>
              <a:buChar char="•"/>
              <a:defRPr/>
            </a:pPr>
            <a:r>
              <a:rPr lang="en-GB" sz="1600" dirty="0">
                <a:solidFill>
                  <a:srgbClr val="333333"/>
                </a:solidFill>
                <a:latin typeface="Calibri" pitchFamily="34" charset="0"/>
                <a:ea typeface="Tahoma" pitchFamily="34" charset="0"/>
                <a:cs typeface="Tahoma" pitchFamily="34" charset="0"/>
              </a:rPr>
              <a:t>To foster </a:t>
            </a:r>
            <a:r>
              <a:rPr lang="en-GB" sz="1600" dirty="0" smtClean="0">
                <a:solidFill>
                  <a:srgbClr val="333333"/>
                </a:solidFill>
                <a:latin typeface="Calibri" pitchFamily="34" charset="0"/>
                <a:ea typeface="Tahoma" pitchFamily="34" charset="0"/>
                <a:cs typeface="Tahoma" pitchFamily="34" charset="0"/>
              </a:rPr>
              <a:t>entrepreneurs and innovators in Europe. </a:t>
            </a:r>
            <a:endParaRPr lang="en-GB" sz="1600" dirty="0">
              <a:solidFill>
                <a:srgbClr val="333333"/>
              </a:solidFill>
              <a:latin typeface="Calibri" pitchFamily="34" charset="0"/>
              <a:ea typeface="Tahoma" pitchFamily="34" charset="0"/>
              <a:cs typeface="Tahoma" pitchFamily="34" charset="0"/>
            </a:endParaRPr>
          </a:p>
        </p:txBody>
      </p:sp>
      <p:sp>
        <p:nvSpPr>
          <p:cNvPr id="16" name="Rectangle 15"/>
          <p:cNvSpPr/>
          <p:nvPr/>
        </p:nvSpPr>
        <p:spPr>
          <a:xfrm>
            <a:off x="4654550" y="3810000"/>
            <a:ext cx="3805238" cy="431800"/>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7" name="TextBox 3"/>
          <p:cNvSpPr txBox="1"/>
          <p:nvPr/>
        </p:nvSpPr>
        <p:spPr>
          <a:xfrm>
            <a:off x="4656138" y="3898900"/>
            <a:ext cx="3803650" cy="1916550"/>
          </a:xfrm>
          <a:prstGeom prst="rect">
            <a:avLst/>
          </a:prstGeom>
          <a:noFill/>
        </p:spPr>
        <p:txBody>
          <a:bodyPr wrap="square">
            <a:spAutoFit/>
          </a:bodyPr>
          <a:lstStyle/>
          <a:p>
            <a:pPr marL="0" lvl="1">
              <a:lnSpc>
                <a:spcPct val="70000"/>
              </a:lnSpc>
              <a:spcBef>
                <a:spcPts val="0"/>
              </a:spcBef>
              <a:spcAft>
                <a:spcPts val="0"/>
              </a:spcAft>
              <a:buClr>
                <a:schemeClr val="bg2"/>
              </a:buClr>
              <a:defRPr/>
            </a:pPr>
            <a:r>
              <a:rPr lang="en-GB" sz="1600" b="1" dirty="0">
                <a:solidFill>
                  <a:schemeClr val="bg1"/>
                </a:solidFill>
                <a:latin typeface="Calibri" pitchFamily="34" charset="0"/>
                <a:ea typeface="Tahoma" pitchFamily="34" charset="0"/>
                <a:cs typeface="Tahoma" pitchFamily="34" charset="0"/>
              </a:rPr>
              <a:t>Mission</a:t>
            </a:r>
          </a:p>
          <a:p>
            <a:pPr marL="285750" lvl="1" indent="-285750">
              <a:lnSpc>
                <a:spcPct val="80000"/>
              </a:lnSpc>
              <a:spcBef>
                <a:spcPts val="0"/>
              </a:spcBef>
              <a:spcAft>
                <a:spcPts val="400"/>
              </a:spcAft>
              <a:buClr>
                <a:schemeClr val="bg2"/>
              </a:buClr>
              <a:buFont typeface="Arial"/>
              <a:buChar char="•"/>
              <a:defRPr/>
            </a:pPr>
            <a:endParaRPr lang="en-GB" sz="1600" dirty="0">
              <a:solidFill>
                <a:srgbClr val="333333"/>
              </a:solidFill>
              <a:latin typeface="Calibri" pitchFamily="34" charset="0"/>
              <a:ea typeface="Tahoma" pitchFamily="34" charset="0"/>
              <a:cs typeface="Tahoma" pitchFamily="34" charset="0"/>
            </a:endParaRPr>
          </a:p>
          <a:p>
            <a:pPr marL="285750" lvl="1" indent="-285750">
              <a:lnSpc>
                <a:spcPct val="114000"/>
              </a:lnSpc>
              <a:spcBef>
                <a:spcPts val="0"/>
              </a:spcBef>
              <a:spcAft>
                <a:spcPts val="600"/>
              </a:spcAft>
              <a:buClr>
                <a:schemeClr val="tx2"/>
              </a:buClr>
              <a:buFont typeface="Arial"/>
              <a:buChar char="•"/>
              <a:defRPr/>
            </a:pPr>
            <a:r>
              <a:rPr lang="en-US" sz="1600" dirty="0">
                <a:solidFill>
                  <a:srgbClr val="333333"/>
                </a:solidFill>
                <a:latin typeface="Calibri" pitchFamily="34" charset="0"/>
                <a:ea typeface="Tahoma" pitchFamily="34" charset="0"/>
                <a:cs typeface="Tahoma" pitchFamily="34" charset="0"/>
              </a:rPr>
              <a:t>To deliver a unique brand of excellent </a:t>
            </a:r>
            <a:r>
              <a:rPr lang="en-US" sz="1600" dirty="0" smtClean="0">
                <a:solidFill>
                  <a:srgbClr val="333333"/>
                </a:solidFill>
                <a:latin typeface="Calibri" pitchFamily="34" charset="0"/>
                <a:ea typeface="Tahoma" pitchFamily="34" charset="0"/>
                <a:cs typeface="Tahoma" pitchFamily="34" charset="0"/>
              </a:rPr>
              <a:t>education that is responsive </a:t>
            </a:r>
            <a:r>
              <a:rPr lang="en-US" sz="1600" dirty="0">
                <a:solidFill>
                  <a:srgbClr val="333333"/>
                </a:solidFill>
                <a:latin typeface="Calibri" pitchFamily="34" charset="0"/>
                <a:ea typeface="Tahoma" pitchFamily="34" charset="0"/>
                <a:cs typeface="Tahoma" pitchFamily="34" charset="0"/>
              </a:rPr>
              <a:t>to both business and societal demands, focused on innovation, entrepreneurship and creativity distinguished by an EIT label.</a:t>
            </a:r>
            <a:endParaRPr lang="en-GB" sz="1600" dirty="0">
              <a:solidFill>
                <a:srgbClr val="333333"/>
              </a:solidFill>
              <a:latin typeface="Calibri" pitchFamily="34" charset="0"/>
              <a:ea typeface="Tahoma" pitchFamily="34" charset="0"/>
              <a:cs typeface="Tahoma" pitchFamily="34" charset="0"/>
            </a:endParaRPr>
          </a:p>
        </p:txBody>
      </p:sp>
    </p:spTree>
    <p:extLst>
      <p:ext uri="{BB962C8B-B14F-4D97-AF65-F5344CB8AC3E}">
        <p14:creationId xmlns:p14="http://schemas.microsoft.com/office/powerpoint/2010/main" val="342650620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Image 5" descr="stud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68825" y="2543175"/>
            <a:ext cx="4827588"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3" name="Tijdelijke aanduiding voor inhoud 2"/>
          <p:cNvSpPr>
            <a:spLocks noGrp="1"/>
          </p:cNvSpPr>
          <p:nvPr>
            <p:ph idx="4294967295"/>
          </p:nvPr>
        </p:nvSpPr>
        <p:spPr bwMode="auto">
          <a:xfrm>
            <a:off x="606425" y="1303338"/>
            <a:ext cx="4068763" cy="4933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lnSpc>
                <a:spcPct val="90000"/>
              </a:lnSpc>
              <a:buClr>
                <a:schemeClr val="tx2"/>
              </a:buClr>
              <a:buFont typeface="Arial" charset="0"/>
              <a:buNone/>
            </a:pPr>
            <a:r>
              <a:rPr lang="en-GB" altLang="en-US" sz="1600" b="1" dirty="0" smtClean="0">
                <a:ea typeface="ＭＳ Ｐゴシック" pitchFamily="34" charset="-128"/>
                <a:cs typeface="Arial" charset="0"/>
              </a:rPr>
              <a:t>          Master and doctoral programmes</a:t>
            </a:r>
          </a:p>
          <a:p>
            <a:pPr lvl="1" eaLnBrk="1" hangingPunct="1">
              <a:lnSpc>
                <a:spcPct val="90000"/>
              </a:lnSpc>
              <a:buClr>
                <a:schemeClr val="tx2"/>
              </a:buClr>
              <a:buFont typeface="Arial" charset="0"/>
              <a:buChar char="•"/>
            </a:pPr>
            <a:r>
              <a:rPr lang="en-GB" altLang="en-US" sz="1600" dirty="0" smtClean="0">
                <a:ea typeface="ＭＳ Ｐゴシック" pitchFamily="34" charset="-128"/>
                <a:cs typeface="Arial" charset="0"/>
              </a:rPr>
              <a:t>International cooperation, industry involvement</a:t>
            </a:r>
          </a:p>
          <a:p>
            <a:pPr marL="0" indent="0" eaLnBrk="1" hangingPunct="1">
              <a:lnSpc>
                <a:spcPct val="90000"/>
              </a:lnSpc>
              <a:buClr>
                <a:schemeClr val="tx2"/>
              </a:buClr>
              <a:buFont typeface="Arial" charset="0"/>
              <a:buNone/>
            </a:pPr>
            <a:r>
              <a:rPr lang="en-GB" altLang="en-US" sz="1600" b="1" dirty="0" smtClean="0">
                <a:ea typeface="ＭＳ Ｐゴシック" pitchFamily="34" charset="-128"/>
                <a:cs typeface="Arial" charset="0"/>
              </a:rPr>
              <a:t>          Master and doctoral schools</a:t>
            </a:r>
          </a:p>
          <a:p>
            <a:pPr lvl="1" eaLnBrk="1" hangingPunct="1">
              <a:lnSpc>
                <a:spcPct val="90000"/>
              </a:lnSpc>
              <a:buClr>
                <a:schemeClr val="tx2"/>
              </a:buClr>
              <a:buFont typeface="Arial" charset="0"/>
              <a:buChar char="•"/>
            </a:pPr>
            <a:r>
              <a:rPr lang="eu-ES" altLang="en-US" sz="1600" dirty="0" smtClean="0">
                <a:ea typeface="ＭＳ Ｐゴシック" pitchFamily="34" charset="-128"/>
                <a:cs typeface="Arial" charset="0"/>
              </a:rPr>
              <a:t>Training on specific skills and competences</a:t>
            </a:r>
          </a:p>
          <a:p>
            <a:pPr lvl="1" eaLnBrk="1" hangingPunct="1">
              <a:lnSpc>
                <a:spcPct val="90000"/>
              </a:lnSpc>
              <a:buClr>
                <a:schemeClr val="tx2"/>
              </a:buClr>
              <a:buFont typeface="Arial" charset="0"/>
              <a:buChar char="•"/>
            </a:pPr>
            <a:r>
              <a:rPr lang="eu-ES" altLang="en-US" sz="1600" dirty="0" smtClean="0">
                <a:ea typeface="ＭＳ Ｐゴシック" pitchFamily="34" charset="-128"/>
                <a:cs typeface="Arial" charset="0"/>
              </a:rPr>
              <a:t>Mobility, internships and scholarships/fellowships</a:t>
            </a:r>
            <a:endParaRPr lang="hu-HU" altLang="en-US" sz="1600" dirty="0" smtClean="0">
              <a:ea typeface="ＭＳ Ｐゴシック" pitchFamily="34" charset="-128"/>
              <a:cs typeface="Arial" charset="0"/>
            </a:endParaRPr>
          </a:p>
          <a:p>
            <a:pPr marL="0" indent="0" eaLnBrk="1" hangingPunct="1">
              <a:lnSpc>
                <a:spcPct val="90000"/>
              </a:lnSpc>
              <a:buClr>
                <a:schemeClr val="tx2"/>
              </a:buClr>
              <a:buFont typeface="Arial" charset="0"/>
              <a:buNone/>
            </a:pPr>
            <a:r>
              <a:rPr lang="en-GB" altLang="en-US" sz="1600" b="1" dirty="0" smtClean="0">
                <a:ea typeface="ＭＳ Ｐゴシック" pitchFamily="34" charset="-128"/>
                <a:cs typeface="Arial" charset="0"/>
              </a:rPr>
              <a:t>          Executive training and                        </a:t>
            </a:r>
          </a:p>
          <a:p>
            <a:pPr marL="0" indent="0" eaLnBrk="1" hangingPunct="1">
              <a:lnSpc>
                <a:spcPct val="90000"/>
              </a:lnSpc>
              <a:buClr>
                <a:schemeClr val="tx2"/>
              </a:buClr>
              <a:buFont typeface="Arial" charset="0"/>
              <a:buNone/>
            </a:pPr>
            <a:r>
              <a:rPr lang="en-GB" altLang="en-US" sz="1600" b="1" dirty="0" smtClean="0">
                <a:ea typeface="ＭＳ Ｐゴシック" pitchFamily="34" charset="-128"/>
                <a:cs typeface="Arial" charset="0"/>
              </a:rPr>
              <a:t>          post-doctoral courses</a:t>
            </a:r>
            <a:endParaRPr lang="hu-HU" altLang="en-US" sz="1600" b="1" dirty="0" smtClean="0">
              <a:ea typeface="ＭＳ Ｐゴシック" pitchFamily="34" charset="-128"/>
              <a:cs typeface="Arial" charset="0"/>
            </a:endParaRPr>
          </a:p>
          <a:p>
            <a:pPr marL="0" indent="0" eaLnBrk="1" hangingPunct="1">
              <a:lnSpc>
                <a:spcPct val="90000"/>
              </a:lnSpc>
              <a:buClr>
                <a:schemeClr val="tx2"/>
              </a:buClr>
              <a:buFont typeface="Arial" charset="0"/>
              <a:buNone/>
            </a:pPr>
            <a:r>
              <a:rPr lang="en-GB" altLang="en-US" sz="1600" b="1" dirty="0" smtClean="0">
                <a:ea typeface="ＭＳ Ｐゴシック" pitchFamily="34" charset="-128"/>
                <a:cs typeface="Arial" charset="0"/>
              </a:rPr>
              <a:t>          Continuous professional            </a:t>
            </a:r>
          </a:p>
          <a:p>
            <a:pPr marL="0" indent="0" eaLnBrk="1" hangingPunct="1">
              <a:lnSpc>
                <a:spcPct val="90000"/>
              </a:lnSpc>
              <a:buClr>
                <a:schemeClr val="tx2"/>
              </a:buClr>
              <a:buFont typeface="Arial" charset="0"/>
              <a:buNone/>
            </a:pPr>
            <a:r>
              <a:rPr lang="en-GB" altLang="en-US" sz="1600" b="1" dirty="0" smtClean="0">
                <a:ea typeface="ＭＳ Ｐゴシック" pitchFamily="34" charset="-128"/>
                <a:cs typeface="Arial" charset="0"/>
              </a:rPr>
              <a:t>          development courses/modules</a:t>
            </a:r>
            <a:endParaRPr lang="hu-HU" altLang="en-US" sz="1600" b="1" dirty="0" smtClean="0">
              <a:ea typeface="ＭＳ Ｐゴシック" pitchFamily="34" charset="-128"/>
              <a:cs typeface="Arial" charset="0"/>
            </a:endParaRPr>
          </a:p>
          <a:p>
            <a:pPr marL="0" indent="0" eaLnBrk="1" hangingPunct="1">
              <a:lnSpc>
                <a:spcPct val="90000"/>
              </a:lnSpc>
              <a:buClr>
                <a:schemeClr val="tx2"/>
              </a:buClr>
              <a:buFont typeface="Arial" charset="0"/>
              <a:buNone/>
            </a:pPr>
            <a:r>
              <a:rPr lang="en-GB" altLang="en-US" sz="1600" b="1" dirty="0" smtClean="0">
                <a:ea typeface="ＭＳ Ｐゴシック" pitchFamily="34" charset="-128"/>
                <a:cs typeface="Arial" charset="0"/>
              </a:rPr>
              <a:t>          Learning modules and </a:t>
            </a:r>
            <a:r>
              <a:rPr lang="en-US" altLang="en-US" sz="1600" b="1" dirty="0" smtClean="0">
                <a:ea typeface="ＭＳ Ｐゴシック" pitchFamily="34" charset="-128"/>
                <a:cs typeface="Arial" charset="0"/>
              </a:rPr>
              <a:t>MOOCs;</a:t>
            </a:r>
            <a:endParaRPr lang="hu-HU" altLang="en-US" sz="1600" b="1" dirty="0" smtClean="0">
              <a:ea typeface="ＭＳ Ｐゴシック" pitchFamily="34" charset="-128"/>
              <a:cs typeface="Arial" charset="0"/>
            </a:endParaRPr>
          </a:p>
          <a:p>
            <a:pPr marL="0" indent="0" eaLnBrk="1" hangingPunct="1">
              <a:lnSpc>
                <a:spcPct val="90000"/>
              </a:lnSpc>
              <a:buClr>
                <a:schemeClr val="tx2"/>
              </a:buClr>
              <a:buFont typeface="Arial" charset="0"/>
              <a:buNone/>
            </a:pPr>
            <a:r>
              <a:rPr lang="en-GB" altLang="en-US" sz="1600" b="1" dirty="0" smtClean="0">
                <a:ea typeface="ＭＳ Ｐゴシック" pitchFamily="34" charset="-128"/>
                <a:cs typeface="Arial" charset="0"/>
              </a:rPr>
              <a:t>          alumni and outreach activities</a:t>
            </a:r>
            <a:endParaRPr lang="hu-HU" altLang="en-US" sz="1600" b="1" dirty="0" smtClean="0">
              <a:ea typeface="ＭＳ Ｐゴシック" pitchFamily="34" charset="-128"/>
              <a:cs typeface="Arial" charset="0"/>
            </a:endParaRPr>
          </a:p>
        </p:txBody>
      </p:sp>
      <p:sp>
        <p:nvSpPr>
          <p:cNvPr id="128004" name="Text Placeholder 1"/>
          <p:cNvSpPr txBox="1">
            <a:spLocks/>
          </p:cNvSpPr>
          <p:nvPr/>
        </p:nvSpPr>
        <p:spPr bwMode="auto">
          <a:xfrm>
            <a:off x="539750" y="685800"/>
            <a:ext cx="7488238"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80000"/>
              </a:lnSpc>
              <a:spcBef>
                <a:spcPct val="20000"/>
              </a:spcBef>
              <a:buFont typeface="Arial" charset="0"/>
              <a:buNone/>
            </a:pPr>
            <a:r>
              <a:rPr lang="en-GB" altLang="en-US" sz="3200">
                <a:solidFill>
                  <a:schemeClr val="tx2"/>
                </a:solidFill>
                <a:latin typeface="Calibri" pitchFamily="34" charset="0"/>
              </a:rPr>
              <a:t>Overview of main EIT education activities</a:t>
            </a:r>
          </a:p>
        </p:txBody>
      </p:sp>
      <p:sp>
        <p:nvSpPr>
          <p:cNvPr id="8" name="Left-Right Arrow 5"/>
          <p:cNvSpPr/>
          <p:nvPr/>
        </p:nvSpPr>
        <p:spPr>
          <a:xfrm>
            <a:off x="649288" y="1385888"/>
            <a:ext cx="436562" cy="185737"/>
          </a:xfrm>
          <a:prstGeom prst="leftRightArrow">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prstClr val="white"/>
              </a:solidFill>
              <a:ea typeface="Tahoma" panose="020B0604030504040204" pitchFamily="34" charset="0"/>
              <a:cs typeface="Tahoma" panose="020B0604030504040204" pitchFamily="34" charset="0"/>
            </a:endParaRPr>
          </a:p>
        </p:txBody>
      </p:sp>
      <p:sp>
        <p:nvSpPr>
          <p:cNvPr id="9" name="Ellipse 8"/>
          <p:cNvSpPr/>
          <p:nvPr/>
        </p:nvSpPr>
        <p:spPr>
          <a:xfrm>
            <a:off x="587375" y="1322388"/>
            <a:ext cx="317500" cy="317500"/>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800"/>
          </a:p>
        </p:txBody>
      </p:sp>
      <p:sp>
        <p:nvSpPr>
          <p:cNvPr id="128007" name="TextBox 6"/>
          <p:cNvSpPr txBox="1">
            <a:spLocks noChangeArrowheads="1"/>
          </p:cNvSpPr>
          <p:nvPr/>
        </p:nvSpPr>
        <p:spPr bwMode="auto">
          <a:xfrm>
            <a:off x="574675" y="1279525"/>
            <a:ext cx="3540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altLang="en-US" sz="1800" b="1">
                <a:solidFill>
                  <a:schemeClr val="bg1"/>
                </a:solidFill>
                <a:latin typeface="Calibri" pitchFamily="34" charset="0"/>
                <a:cs typeface="Tahoma" pitchFamily="34" charset="0"/>
              </a:rPr>
              <a:t>1</a:t>
            </a:r>
          </a:p>
        </p:txBody>
      </p:sp>
      <p:sp>
        <p:nvSpPr>
          <p:cNvPr id="13" name="Left-Right Arrow 5"/>
          <p:cNvSpPr/>
          <p:nvPr/>
        </p:nvSpPr>
        <p:spPr>
          <a:xfrm>
            <a:off x="655638" y="2135188"/>
            <a:ext cx="436562" cy="187325"/>
          </a:xfrm>
          <a:prstGeom prst="leftRightArrow">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prstClr val="white"/>
              </a:solidFill>
              <a:ea typeface="Tahoma" panose="020B0604030504040204" pitchFamily="34" charset="0"/>
              <a:cs typeface="Tahoma" panose="020B0604030504040204" pitchFamily="34" charset="0"/>
            </a:endParaRPr>
          </a:p>
        </p:txBody>
      </p:sp>
      <p:sp>
        <p:nvSpPr>
          <p:cNvPr id="14" name="Ellipse 13"/>
          <p:cNvSpPr/>
          <p:nvPr/>
        </p:nvSpPr>
        <p:spPr>
          <a:xfrm>
            <a:off x="593725" y="2073275"/>
            <a:ext cx="315913" cy="315913"/>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800"/>
          </a:p>
        </p:txBody>
      </p:sp>
      <p:sp>
        <p:nvSpPr>
          <p:cNvPr id="128010" name="TextBox 6"/>
          <p:cNvSpPr txBox="1">
            <a:spLocks noChangeArrowheads="1"/>
          </p:cNvSpPr>
          <p:nvPr/>
        </p:nvSpPr>
        <p:spPr bwMode="auto">
          <a:xfrm>
            <a:off x="581025" y="2028825"/>
            <a:ext cx="352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altLang="en-US" sz="1800" b="1">
                <a:solidFill>
                  <a:schemeClr val="bg1"/>
                </a:solidFill>
                <a:latin typeface="Calibri" pitchFamily="34" charset="0"/>
                <a:cs typeface="Tahoma" pitchFamily="34" charset="0"/>
              </a:rPr>
              <a:t>2</a:t>
            </a:r>
          </a:p>
        </p:txBody>
      </p:sp>
      <p:sp>
        <p:nvSpPr>
          <p:cNvPr id="17" name="Left-Right Arrow 5"/>
          <p:cNvSpPr/>
          <p:nvPr/>
        </p:nvSpPr>
        <p:spPr>
          <a:xfrm>
            <a:off x="661988" y="3368675"/>
            <a:ext cx="434975" cy="187325"/>
          </a:xfrm>
          <a:prstGeom prst="leftRightArrow">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prstClr val="white"/>
              </a:solidFill>
              <a:ea typeface="Tahoma" panose="020B0604030504040204" pitchFamily="34" charset="0"/>
              <a:cs typeface="Tahoma" panose="020B0604030504040204" pitchFamily="34" charset="0"/>
            </a:endParaRPr>
          </a:p>
        </p:txBody>
      </p:sp>
      <p:sp>
        <p:nvSpPr>
          <p:cNvPr id="18" name="Ellipse 17"/>
          <p:cNvSpPr/>
          <p:nvPr/>
        </p:nvSpPr>
        <p:spPr>
          <a:xfrm>
            <a:off x="600075" y="3306763"/>
            <a:ext cx="315913" cy="317500"/>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800"/>
          </a:p>
        </p:txBody>
      </p:sp>
      <p:sp>
        <p:nvSpPr>
          <p:cNvPr id="128013" name="TextBox 6"/>
          <p:cNvSpPr txBox="1">
            <a:spLocks noChangeArrowheads="1"/>
          </p:cNvSpPr>
          <p:nvPr/>
        </p:nvSpPr>
        <p:spPr bwMode="auto">
          <a:xfrm>
            <a:off x="587375" y="3263900"/>
            <a:ext cx="352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altLang="en-US" sz="1800" b="1">
                <a:solidFill>
                  <a:schemeClr val="bg1"/>
                </a:solidFill>
                <a:latin typeface="Calibri" pitchFamily="34" charset="0"/>
                <a:cs typeface="Tahoma" pitchFamily="34" charset="0"/>
              </a:rPr>
              <a:t>3</a:t>
            </a:r>
          </a:p>
        </p:txBody>
      </p:sp>
      <p:sp>
        <p:nvSpPr>
          <p:cNvPr id="21" name="Left-Right Arrow 5"/>
          <p:cNvSpPr/>
          <p:nvPr/>
        </p:nvSpPr>
        <p:spPr>
          <a:xfrm>
            <a:off x="666750" y="3906838"/>
            <a:ext cx="436563" cy="185737"/>
          </a:xfrm>
          <a:prstGeom prst="leftRightArrow">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prstClr val="white"/>
              </a:solidFill>
              <a:ea typeface="Tahoma" panose="020B0604030504040204" pitchFamily="34" charset="0"/>
              <a:cs typeface="Tahoma" panose="020B0604030504040204" pitchFamily="34" charset="0"/>
            </a:endParaRPr>
          </a:p>
        </p:txBody>
      </p:sp>
      <p:sp>
        <p:nvSpPr>
          <p:cNvPr id="22" name="Ellipse 21"/>
          <p:cNvSpPr/>
          <p:nvPr/>
        </p:nvSpPr>
        <p:spPr>
          <a:xfrm>
            <a:off x="604838" y="3844925"/>
            <a:ext cx="317500" cy="315913"/>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800"/>
          </a:p>
        </p:txBody>
      </p:sp>
      <p:sp>
        <p:nvSpPr>
          <p:cNvPr id="128016" name="TextBox 6"/>
          <p:cNvSpPr txBox="1">
            <a:spLocks noChangeArrowheads="1"/>
          </p:cNvSpPr>
          <p:nvPr/>
        </p:nvSpPr>
        <p:spPr bwMode="auto">
          <a:xfrm>
            <a:off x="592138" y="3800475"/>
            <a:ext cx="354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altLang="en-US" sz="1800" b="1">
                <a:solidFill>
                  <a:schemeClr val="bg1"/>
                </a:solidFill>
                <a:latin typeface="Calibri" pitchFamily="34" charset="0"/>
                <a:cs typeface="Tahoma" pitchFamily="34" charset="0"/>
              </a:rPr>
              <a:t>4</a:t>
            </a:r>
          </a:p>
        </p:txBody>
      </p:sp>
      <p:grpSp>
        <p:nvGrpSpPr>
          <p:cNvPr id="128017" name="Grouper 23"/>
          <p:cNvGrpSpPr>
            <a:grpSpLocks/>
          </p:cNvGrpSpPr>
          <p:nvPr/>
        </p:nvGrpSpPr>
        <p:grpSpPr bwMode="auto">
          <a:xfrm>
            <a:off x="598488" y="4359275"/>
            <a:ext cx="511175" cy="368300"/>
            <a:chOff x="525082" y="3042312"/>
            <a:chExt cx="590534" cy="427275"/>
          </a:xfrm>
        </p:grpSpPr>
        <p:sp>
          <p:nvSpPr>
            <p:cNvPr id="25" name="Left-Right Arrow 5"/>
            <p:cNvSpPr/>
            <p:nvPr/>
          </p:nvSpPr>
          <p:spPr>
            <a:xfrm>
              <a:off x="611277" y="3141764"/>
              <a:ext cx="504339" cy="215480"/>
            </a:xfrm>
            <a:prstGeom prst="leftRightArrow">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prstClr val="white"/>
                </a:solidFill>
                <a:ea typeface="Tahoma" panose="020B0604030504040204" pitchFamily="34" charset="0"/>
                <a:cs typeface="Tahoma" panose="020B0604030504040204" pitchFamily="34" charset="0"/>
              </a:endParaRPr>
            </a:p>
          </p:txBody>
        </p:sp>
        <p:sp>
          <p:nvSpPr>
            <p:cNvPr id="26" name="Ellipse 25"/>
            <p:cNvSpPr/>
            <p:nvPr/>
          </p:nvSpPr>
          <p:spPr>
            <a:xfrm>
              <a:off x="539754" y="3068096"/>
              <a:ext cx="366791" cy="366499"/>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800"/>
            </a:p>
          </p:txBody>
        </p:sp>
        <p:sp>
          <p:nvSpPr>
            <p:cNvPr id="128020" name="TextBox 6"/>
            <p:cNvSpPr txBox="1">
              <a:spLocks noChangeArrowheads="1"/>
            </p:cNvSpPr>
            <p:nvPr/>
          </p:nvSpPr>
          <p:spPr bwMode="auto">
            <a:xfrm>
              <a:off x="525082" y="3042312"/>
              <a:ext cx="408530" cy="4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altLang="en-US" sz="1800" b="1">
                  <a:solidFill>
                    <a:schemeClr val="bg1"/>
                  </a:solidFill>
                  <a:latin typeface="Calibri" pitchFamily="34" charset="0"/>
                  <a:cs typeface="Tahoma" pitchFamily="34" charset="0"/>
                </a:rPr>
                <a:t>5</a:t>
              </a:r>
            </a:p>
          </p:txBody>
        </p:sp>
      </p:grpSp>
    </p:spTree>
    <p:extLst>
      <p:ext uri="{BB962C8B-B14F-4D97-AF65-F5344CB8AC3E}">
        <p14:creationId xmlns:p14="http://schemas.microsoft.com/office/powerpoint/2010/main" val="237754236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Placeholder 3"/>
          <p:cNvSpPr>
            <a:spLocks noGrp="1"/>
          </p:cNvSpPr>
          <p:nvPr>
            <p:ph type="body" sz="quarter" idx="11"/>
          </p:nvPr>
        </p:nvSpPr>
        <p:spPr bwMode="auto">
          <a:xfrm>
            <a:off x="250825" y="4365625"/>
            <a:ext cx="5473700" cy="79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altLang="en-US" dirty="0" smtClean="0">
                <a:ea typeface="ＭＳ Ｐゴシック" pitchFamily="34" charset="-128"/>
              </a:rPr>
              <a:t>Fostering knowledge through dissemination and outreach</a:t>
            </a:r>
          </a:p>
        </p:txBody>
      </p:sp>
    </p:spTree>
    <p:extLst>
      <p:ext uri="{BB962C8B-B14F-4D97-AF65-F5344CB8AC3E}">
        <p14:creationId xmlns:p14="http://schemas.microsoft.com/office/powerpoint/2010/main" val="38197969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jdelijke aanduiding voor inhoud 2"/>
          <p:cNvSpPr txBox="1">
            <a:spLocks/>
          </p:cNvSpPr>
          <p:nvPr/>
        </p:nvSpPr>
        <p:spPr bwMode="auto">
          <a:xfrm>
            <a:off x="0" y="5516563"/>
            <a:ext cx="87106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20000"/>
              </a:spcBef>
              <a:buFont typeface="Arial" charset="0"/>
              <a:buChar char="•"/>
            </a:pPr>
            <a:endParaRPr lang="en-GB" altLang="en-US" sz="2000">
              <a:solidFill>
                <a:srgbClr val="000099"/>
              </a:solidFill>
              <a:latin typeface="Calibri" pitchFamily="34" charset="0"/>
              <a:cs typeface="Tahoma" pitchFamily="34" charset="0"/>
            </a:endParaRPr>
          </a:p>
          <a:p>
            <a:pPr eaLnBrk="1" hangingPunct="1">
              <a:spcBef>
                <a:spcPct val="20000"/>
              </a:spcBef>
              <a:buFont typeface="Arial" charset="0"/>
              <a:buChar char="•"/>
            </a:pPr>
            <a:endParaRPr lang="en-US" altLang="en-US" sz="2000">
              <a:solidFill>
                <a:srgbClr val="002060"/>
              </a:solidFill>
              <a:latin typeface="Calibri" pitchFamily="34" charset="0"/>
              <a:cs typeface="Tahoma" pitchFamily="34" charset="0"/>
            </a:endParaRPr>
          </a:p>
          <a:p>
            <a:pPr eaLnBrk="1" hangingPunct="1">
              <a:spcBef>
                <a:spcPct val="20000"/>
              </a:spcBef>
              <a:buFont typeface="Arial" charset="0"/>
              <a:buChar char="•"/>
            </a:pPr>
            <a:endParaRPr lang="en-GB" altLang="en-US">
              <a:solidFill>
                <a:srgbClr val="000099"/>
              </a:solidFill>
              <a:latin typeface="Calibri" pitchFamily="34" charset="0"/>
              <a:cs typeface="Tahoma" pitchFamily="34" charset="0"/>
            </a:endParaRPr>
          </a:p>
        </p:txBody>
      </p:sp>
      <p:graphicFrame>
        <p:nvGraphicFramePr>
          <p:cNvPr id="5" name="Diagram 14"/>
          <p:cNvGraphicFramePr/>
          <p:nvPr>
            <p:extLst>
              <p:ext uri="{D42A27DB-BD31-4B8C-83A1-F6EECF244321}">
                <p14:modId xmlns:p14="http://schemas.microsoft.com/office/powerpoint/2010/main" val="2609249774"/>
              </p:ext>
            </p:extLst>
          </p:nvPr>
        </p:nvGraphicFramePr>
        <p:xfrm>
          <a:off x="600512" y="2348880"/>
          <a:ext cx="8109472"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6196" name="Text Placeholder 1"/>
          <p:cNvSpPr txBox="1">
            <a:spLocks/>
          </p:cNvSpPr>
          <p:nvPr/>
        </p:nvSpPr>
        <p:spPr bwMode="auto">
          <a:xfrm>
            <a:off x="539750" y="685800"/>
            <a:ext cx="83534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80000"/>
              </a:lnSpc>
              <a:spcBef>
                <a:spcPts val="163"/>
              </a:spcBef>
              <a:buFont typeface="Arial" charset="0"/>
              <a:buNone/>
            </a:pPr>
            <a:r>
              <a:rPr lang="en-GB" altLang="en-US" sz="3200" dirty="0">
                <a:solidFill>
                  <a:schemeClr val="tx2"/>
                </a:solidFill>
                <a:latin typeface="Calibri" pitchFamily="34" charset="0"/>
              </a:rPr>
              <a:t>Dissemination </a:t>
            </a:r>
            <a:r>
              <a:rPr lang="en-GB" altLang="en-US" sz="3200" dirty="0" smtClean="0">
                <a:solidFill>
                  <a:schemeClr val="tx2"/>
                </a:solidFill>
                <a:latin typeface="Calibri" pitchFamily="34" charset="0"/>
              </a:rPr>
              <a:t>and </a:t>
            </a:r>
            <a:r>
              <a:rPr lang="en-GB" altLang="en-US" sz="3200" dirty="0">
                <a:solidFill>
                  <a:schemeClr val="tx2"/>
                </a:solidFill>
                <a:latin typeface="Calibri" pitchFamily="34" charset="0"/>
              </a:rPr>
              <a:t>outreach</a:t>
            </a:r>
          </a:p>
        </p:txBody>
      </p:sp>
      <p:sp>
        <p:nvSpPr>
          <p:cNvPr id="7" name="TextBox 1"/>
          <p:cNvSpPr txBox="1"/>
          <p:nvPr/>
        </p:nvSpPr>
        <p:spPr>
          <a:xfrm>
            <a:off x="539750" y="1513203"/>
            <a:ext cx="5976466" cy="1175706"/>
          </a:xfrm>
          <a:prstGeom prst="rect">
            <a:avLst/>
          </a:prstGeom>
          <a:noFill/>
        </p:spPr>
        <p:txBody>
          <a:bodyPr wrap="square" anchor="ctr">
            <a:spAutoFit/>
          </a:bodyPr>
          <a:lstStyle/>
          <a:p>
            <a:pPr algn="just">
              <a:lnSpc>
                <a:spcPct val="110000"/>
              </a:lnSpc>
              <a:defRPr/>
            </a:pPr>
            <a:r>
              <a:rPr lang="en-GB" sz="1600" dirty="0">
                <a:latin typeface="+mj-lt"/>
                <a:ea typeface="+mn-ea"/>
                <a:cs typeface="Arial" charset="0"/>
              </a:rPr>
              <a:t>Active sharing of learnings, novel practices and results which emerge from EIT/ KIC activities with stakeholders across the </a:t>
            </a:r>
            <a:r>
              <a:rPr lang="en-GB" sz="1600" dirty="0" smtClean="0">
                <a:latin typeface="+mj-lt"/>
                <a:ea typeface="+mn-ea"/>
                <a:cs typeface="Arial" charset="0"/>
              </a:rPr>
              <a:t>EU and beyond through </a:t>
            </a:r>
            <a:r>
              <a:rPr lang="en-GB" sz="1600" dirty="0">
                <a:latin typeface="+mj-lt"/>
                <a:ea typeface="+mn-ea"/>
                <a:cs typeface="Arial" charset="0"/>
              </a:rPr>
              <a:t>a wide range of communications, dissemination and outreach tools:</a:t>
            </a:r>
          </a:p>
        </p:txBody>
      </p:sp>
    </p:spTree>
    <p:extLst>
      <p:ext uri="{BB962C8B-B14F-4D97-AF65-F5344CB8AC3E}">
        <p14:creationId xmlns:p14="http://schemas.microsoft.com/office/powerpoint/2010/main" val="40901055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Placeholder 1"/>
          <p:cNvSpPr txBox="1">
            <a:spLocks/>
          </p:cNvSpPr>
          <p:nvPr/>
        </p:nvSpPr>
        <p:spPr bwMode="auto">
          <a:xfrm>
            <a:off x="539750" y="685800"/>
            <a:ext cx="83534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80000"/>
              </a:lnSpc>
              <a:spcBef>
                <a:spcPts val="163"/>
              </a:spcBef>
              <a:buFont typeface="Arial" charset="0"/>
              <a:buNone/>
            </a:pPr>
            <a:r>
              <a:rPr lang="en-GB" altLang="en-US" sz="3200" dirty="0">
                <a:solidFill>
                  <a:schemeClr val="tx2"/>
                </a:solidFill>
                <a:latin typeface="Calibri" pitchFamily="34" charset="0"/>
              </a:rPr>
              <a:t>EIT </a:t>
            </a:r>
            <a:r>
              <a:rPr lang="en-GB" altLang="en-US" sz="3200" dirty="0" smtClean="0">
                <a:solidFill>
                  <a:schemeClr val="tx2"/>
                </a:solidFill>
                <a:latin typeface="Calibri" pitchFamily="34" charset="0"/>
              </a:rPr>
              <a:t>Regional </a:t>
            </a:r>
            <a:r>
              <a:rPr lang="en-GB" altLang="en-US" sz="3200" dirty="0">
                <a:solidFill>
                  <a:schemeClr val="tx2"/>
                </a:solidFill>
                <a:latin typeface="Calibri" pitchFamily="34" charset="0"/>
              </a:rPr>
              <a:t>I</a:t>
            </a:r>
            <a:r>
              <a:rPr lang="en-GB" altLang="en-US" sz="3200" dirty="0" smtClean="0">
                <a:solidFill>
                  <a:schemeClr val="tx2"/>
                </a:solidFill>
                <a:latin typeface="Calibri" pitchFamily="34" charset="0"/>
              </a:rPr>
              <a:t>nnovation </a:t>
            </a:r>
            <a:r>
              <a:rPr lang="en-GB" altLang="en-US" sz="3200" dirty="0">
                <a:solidFill>
                  <a:schemeClr val="tx2"/>
                </a:solidFill>
                <a:latin typeface="Calibri" pitchFamily="34" charset="0"/>
              </a:rPr>
              <a:t>S</a:t>
            </a:r>
            <a:r>
              <a:rPr lang="en-GB" altLang="en-US" sz="3200" dirty="0" smtClean="0">
                <a:solidFill>
                  <a:schemeClr val="tx2"/>
                </a:solidFill>
                <a:latin typeface="Calibri" pitchFamily="34" charset="0"/>
              </a:rPr>
              <a:t>cheme </a:t>
            </a:r>
            <a:r>
              <a:rPr lang="en-GB" altLang="en-US" sz="3200" dirty="0">
                <a:solidFill>
                  <a:schemeClr val="tx2"/>
                </a:solidFill>
                <a:latin typeface="Calibri" pitchFamily="34" charset="0"/>
              </a:rPr>
              <a:t>(RIS)</a:t>
            </a:r>
          </a:p>
        </p:txBody>
      </p:sp>
      <p:sp>
        <p:nvSpPr>
          <p:cNvPr id="6" name="TextBox 3"/>
          <p:cNvSpPr txBox="1"/>
          <p:nvPr/>
        </p:nvSpPr>
        <p:spPr>
          <a:xfrm>
            <a:off x="581025" y="1389063"/>
            <a:ext cx="7735391" cy="2440796"/>
          </a:xfrm>
          <a:prstGeom prst="rect">
            <a:avLst/>
          </a:prstGeom>
          <a:noFill/>
        </p:spPr>
        <p:txBody>
          <a:bodyPr wrap="square">
            <a:spAutoFit/>
          </a:bodyPr>
          <a:lstStyle/>
          <a:p>
            <a:pPr marL="285750" lvl="1" indent="-285750" algn="just" eaLnBrk="0" hangingPunct="0">
              <a:lnSpc>
                <a:spcPct val="114000"/>
              </a:lnSpc>
              <a:spcBef>
                <a:spcPts val="0"/>
              </a:spcBef>
              <a:spcAft>
                <a:spcPts val="600"/>
              </a:spcAft>
              <a:buClr>
                <a:schemeClr val="tx2"/>
              </a:buClr>
              <a:buFont typeface="Arial"/>
              <a:buChar char="•"/>
              <a:defRPr/>
            </a:pPr>
            <a:r>
              <a:rPr lang="en-US" sz="1600" dirty="0">
                <a:solidFill>
                  <a:srgbClr val="333333"/>
                </a:solidFill>
                <a:latin typeface="Calibri" pitchFamily="34" charset="0"/>
                <a:ea typeface="Tahoma" pitchFamily="34" charset="0"/>
                <a:cs typeface="Tahoma" pitchFamily="34" charset="0"/>
              </a:rPr>
              <a:t>Structured outreach scheme </a:t>
            </a:r>
            <a:r>
              <a:rPr lang="en-US" sz="1600" dirty="0" smtClean="0">
                <a:solidFill>
                  <a:srgbClr val="333333"/>
                </a:solidFill>
                <a:latin typeface="Calibri" pitchFamily="34" charset="0"/>
                <a:ea typeface="Tahoma" pitchFamily="34" charset="0"/>
                <a:cs typeface="Tahoma" pitchFamily="34" charset="0"/>
              </a:rPr>
              <a:t>aimed at </a:t>
            </a:r>
            <a:r>
              <a:rPr lang="en-US" sz="1600" dirty="0">
                <a:solidFill>
                  <a:srgbClr val="333333"/>
                </a:solidFill>
                <a:latin typeface="Calibri" pitchFamily="34" charset="0"/>
                <a:ea typeface="Tahoma" pitchFamily="34" charset="0"/>
                <a:cs typeface="Tahoma" pitchFamily="34" charset="0"/>
              </a:rPr>
              <a:t>increasing the innovation capacity in regions not directly benefitting from the EIT and its KICs</a:t>
            </a:r>
          </a:p>
          <a:p>
            <a:pPr marL="285750" lvl="1" indent="-285750" algn="just" eaLnBrk="0" hangingPunct="0">
              <a:lnSpc>
                <a:spcPct val="114000"/>
              </a:lnSpc>
              <a:spcBef>
                <a:spcPts val="0"/>
              </a:spcBef>
              <a:spcAft>
                <a:spcPts val="600"/>
              </a:spcAft>
              <a:buClr>
                <a:schemeClr val="tx2"/>
              </a:buClr>
              <a:buFont typeface="Arial"/>
              <a:buChar char="•"/>
              <a:defRPr/>
            </a:pPr>
            <a:r>
              <a:rPr lang="en-US" sz="1600" dirty="0">
                <a:solidFill>
                  <a:srgbClr val="333333"/>
                </a:solidFill>
                <a:latin typeface="Calibri" pitchFamily="34" charset="0"/>
                <a:ea typeface="Tahoma" pitchFamily="34" charset="0"/>
                <a:cs typeface="Tahoma" pitchFamily="34" charset="0"/>
              </a:rPr>
              <a:t>Based on a two-way engagement between KICs and selected partnerships from the wider European innovation community</a:t>
            </a:r>
          </a:p>
          <a:p>
            <a:pPr marL="285750" lvl="1" indent="-285750" algn="just" eaLnBrk="0" hangingPunct="0">
              <a:lnSpc>
                <a:spcPct val="114000"/>
              </a:lnSpc>
              <a:spcBef>
                <a:spcPts val="0"/>
              </a:spcBef>
              <a:spcAft>
                <a:spcPts val="600"/>
              </a:spcAft>
              <a:buClr>
                <a:schemeClr val="tx2"/>
              </a:buClr>
              <a:buFont typeface="Arial"/>
              <a:buChar char="•"/>
              <a:defRPr/>
            </a:pPr>
            <a:r>
              <a:rPr lang="en-US" sz="1600" dirty="0">
                <a:solidFill>
                  <a:srgbClr val="333333"/>
                </a:solidFill>
                <a:latin typeface="Calibri" pitchFamily="34" charset="0"/>
                <a:ea typeface="Tahoma" pitchFamily="34" charset="0"/>
                <a:cs typeface="Tahoma" pitchFamily="34" charset="0"/>
              </a:rPr>
              <a:t>Based on key </a:t>
            </a:r>
            <a:r>
              <a:rPr lang="en-US" sz="1600" dirty="0" smtClean="0">
                <a:solidFill>
                  <a:srgbClr val="333333"/>
                </a:solidFill>
                <a:latin typeface="Calibri" pitchFamily="34" charset="0"/>
                <a:ea typeface="Tahoma" pitchFamily="34" charset="0"/>
                <a:cs typeface="Tahoma" pitchFamily="34" charset="0"/>
              </a:rPr>
              <a:t>principles:</a:t>
            </a:r>
          </a:p>
          <a:p>
            <a:pPr lvl="1" indent="-457200" eaLnBrk="0" hangingPunct="0">
              <a:buFont typeface="Arial" charset="0"/>
              <a:buChar char="•"/>
              <a:defRPr/>
            </a:pPr>
            <a:endParaRPr lang="fr-BE" sz="1600" dirty="0">
              <a:solidFill>
                <a:srgbClr val="000099"/>
              </a:solidFill>
              <a:ea typeface="+mn-ea"/>
              <a:cs typeface="Arial" charset="0"/>
            </a:endParaRPr>
          </a:p>
          <a:p>
            <a:pPr marL="457200" indent="-457200" eaLnBrk="0" hangingPunct="0">
              <a:buFont typeface="Arial" charset="0"/>
              <a:buNone/>
              <a:defRPr/>
            </a:pPr>
            <a:endParaRPr lang="fr-BE" sz="1600" dirty="0" smtClean="0">
              <a:solidFill>
                <a:srgbClr val="000099"/>
              </a:solidFill>
              <a:ea typeface="+mn-ea"/>
              <a:cs typeface="Arial" charset="0"/>
            </a:endParaRPr>
          </a:p>
          <a:p>
            <a:pPr marL="285750" lvl="1" indent="-285750" eaLnBrk="0" hangingPunct="0">
              <a:lnSpc>
                <a:spcPct val="90000"/>
              </a:lnSpc>
              <a:spcBef>
                <a:spcPts val="0"/>
              </a:spcBef>
              <a:spcAft>
                <a:spcPts val="400"/>
              </a:spcAft>
              <a:buClr>
                <a:schemeClr val="tx2"/>
              </a:buClr>
              <a:buFont typeface="Arial"/>
              <a:buChar char="•"/>
              <a:defRPr/>
            </a:pPr>
            <a:endParaRPr lang="en-GB" sz="1600" dirty="0">
              <a:solidFill>
                <a:srgbClr val="333333"/>
              </a:solidFill>
              <a:latin typeface="Calibri" pitchFamily="34" charset="0"/>
              <a:ea typeface="Tahoma" pitchFamily="34" charset="0"/>
              <a:cs typeface="Tahoma" pitchFamily="34" charset="0"/>
            </a:endParaRPr>
          </a:p>
        </p:txBody>
      </p:sp>
      <p:grpSp>
        <p:nvGrpSpPr>
          <p:cNvPr id="7" name="Grouper 6"/>
          <p:cNvGrpSpPr>
            <a:grpSpLocks/>
          </p:cNvGrpSpPr>
          <p:nvPr/>
        </p:nvGrpSpPr>
        <p:grpSpPr bwMode="auto">
          <a:xfrm>
            <a:off x="7354888" y="3879850"/>
            <a:ext cx="1557337" cy="915988"/>
            <a:chOff x="7262813" y="3879850"/>
            <a:chExt cx="1557337" cy="915988"/>
          </a:xfrm>
        </p:grpSpPr>
        <p:sp>
          <p:nvSpPr>
            <p:cNvPr id="20" name="Espace réservé pour une image  2"/>
            <p:cNvSpPr txBox="1">
              <a:spLocks/>
            </p:cNvSpPr>
            <p:nvPr/>
          </p:nvSpPr>
          <p:spPr bwMode="auto">
            <a:xfrm>
              <a:off x="7262813" y="3879850"/>
              <a:ext cx="1557337" cy="915988"/>
            </a:xfrm>
            <a:prstGeom prst="round2DiagRect">
              <a:avLst/>
            </a:prstGeom>
            <a:solidFill>
              <a:schemeClr val="accent4"/>
            </a:solidFill>
            <a:ln>
              <a:noFill/>
            </a:ln>
          </p:spPr>
          <p:txBody>
            <a:bodyPr/>
            <a:lstStyle/>
            <a:p>
              <a:pPr>
                <a:defRPr/>
              </a:pPr>
              <a:endParaRPr lang="fr-FR" sz="1800" dirty="0">
                <a:ea typeface="+mn-ea"/>
                <a:cs typeface="Arial" charset="0"/>
              </a:endParaRPr>
            </a:p>
          </p:txBody>
        </p:sp>
        <p:sp>
          <p:nvSpPr>
            <p:cNvPr id="137238" name="TextBox 14"/>
            <p:cNvSpPr txBox="1">
              <a:spLocks noChangeArrowheads="1"/>
            </p:cNvSpPr>
            <p:nvPr/>
          </p:nvSpPr>
          <p:spPr bwMode="auto">
            <a:xfrm>
              <a:off x="7312740" y="3952712"/>
              <a:ext cx="1507410" cy="61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lnSpc>
                  <a:spcPct val="80000"/>
                </a:lnSpc>
              </a:pPr>
              <a:endParaRPr lang="en-US" altLang="en-US" sz="1400" b="1">
                <a:solidFill>
                  <a:srgbClr val="FFFFFF"/>
                </a:solidFill>
                <a:latin typeface="Calibri" pitchFamily="34" charset="0"/>
                <a:cs typeface="Tahoma" pitchFamily="34" charset="0"/>
              </a:endParaRPr>
            </a:p>
            <a:p>
              <a:pPr algn="ctr" eaLnBrk="1" hangingPunct="1">
                <a:lnSpc>
                  <a:spcPct val="80000"/>
                </a:lnSpc>
              </a:pPr>
              <a:r>
                <a:rPr lang="en-US" altLang="en-US" sz="1400" b="1">
                  <a:solidFill>
                    <a:srgbClr val="FFFFFF"/>
                  </a:solidFill>
                  <a:latin typeface="Calibri" pitchFamily="34" charset="0"/>
                  <a:cs typeface="Tahoma" pitchFamily="34" charset="0"/>
                </a:rPr>
                <a:t>Openness and transparency</a:t>
              </a:r>
            </a:p>
          </p:txBody>
        </p:sp>
      </p:grpSp>
      <p:grpSp>
        <p:nvGrpSpPr>
          <p:cNvPr id="5" name="Grouper 4"/>
          <p:cNvGrpSpPr>
            <a:grpSpLocks/>
          </p:cNvGrpSpPr>
          <p:nvPr/>
        </p:nvGrpSpPr>
        <p:grpSpPr bwMode="auto">
          <a:xfrm>
            <a:off x="5673725" y="3879850"/>
            <a:ext cx="1863725" cy="915988"/>
            <a:chOff x="5622925" y="3879850"/>
            <a:chExt cx="1863725" cy="915988"/>
          </a:xfrm>
        </p:grpSpPr>
        <p:sp>
          <p:nvSpPr>
            <p:cNvPr id="17" name="Left-Right Arrow 5"/>
            <p:cNvSpPr/>
            <p:nvPr/>
          </p:nvSpPr>
          <p:spPr bwMode="auto">
            <a:xfrm>
              <a:off x="6845300" y="4146550"/>
              <a:ext cx="641350" cy="371475"/>
            </a:xfrm>
            <a:prstGeom prst="lef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prstClr val="white"/>
                </a:solidFill>
                <a:ea typeface="Tahoma" panose="020B0604030504040204" pitchFamily="34" charset="0"/>
                <a:cs typeface="Tahoma" panose="020B0604030504040204" pitchFamily="34" charset="0"/>
              </a:endParaRPr>
            </a:p>
          </p:txBody>
        </p:sp>
        <p:sp>
          <p:nvSpPr>
            <p:cNvPr id="18" name="Espace réservé pour une image  2"/>
            <p:cNvSpPr txBox="1">
              <a:spLocks/>
            </p:cNvSpPr>
            <p:nvPr/>
          </p:nvSpPr>
          <p:spPr bwMode="auto">
            <a:xfrm>
              <a:off x="5622925" y="3879850"/>
              <a:ext cx="1557338" cy="915988"/>
            </a:xfrm>
            <a:prstGeom prst="round2DiagRect">
              <a:avLst/>
            </a:prstGeom>
            <a:solidFill>
              <a:schemeClr val="accent6"/>
            </a:solidFill>
            <a:ln>
              <a:noFill/>
            </a:ln>
          </p:spPr>
          <p:txBody>
            <a:bodyPr/>
            <a:lstStyle/>
            <a:p>
              <a:pPr>
                <a:defRPr/>
              </a:pPr>
              <a:endParaRPr lang="fr-FR" sz="1800" dirty="0">
                <a:ea typeface="+mn-ea"/>
                <a:cs typeface="Arial" charset="0"/>
              </a:endParaRPr>
            </a:p>
          </p:txBody>
        </p:sp>
        <p:sp>
          <p:nvSpPr>
            <p:cNvPr id="137236" name="TextBox 14"/>
            <p:cNvSpPr txBox="1">
              <a:spLocks noChangeArrowheads="1"/>
            </p:cNvSpPr>
            <p:nvPr/>
          </p:nvSpPr>
          <p:spPr bwMode="auto">
            <a:xfrm>
              <a:off x="5673116" y="3952712"/>
              <a:ext cx="1507410" cy="78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lnSpc>
                  <a:spcPct val="80000"/>
                </a:lnSpc>
              </a:pPr>
              <a:r>
                <a:rPr lang="en-US" altLang="en-US" sz="1400" b="1">
                  <a:solidFill>
                    <a:srgbClr val="FFFFFF"/>
                  </a:solidFill>
                  <a:latin typeface="Calibri" pitchFamily="34" charset="0"/>
                  <a:cs typeface="Tahoma" pitchFamily="34" charset="0"/>
                </a:rPr>
                <a:t>Voluntary and autonomous implementation by KICs</a:t>
              </a:r>
            </a:p>
          </p:txBody>
        </p:sp>
      </p:grpSp>
      <p:grpSp>
        <p:nvGrpSpPr>
          <p:cNvPr id="4" name="Grouper 3"/>
          <p:cNvGrpSpPr>
            <a:grpSpLocks/>
          </p:cNvGrpSpPr>
          <p:nvPr/>
        </p:nvGrpSpPr>
        <p:grpSpPr bwMode="auto">
          <a:xfrm>
            <a:off x="3990975" y="3879850"/>
            <a:ext cx="1865313" cy="915988"/>
            <a:chOff x="3960813" y="3879850"/>
            <a:chExt cx="1865312" cy="915988"/>
          </a:xfrm>
        </p:grpSpPr>
        <p:sp>
          <p:nvSpPr>
            <p:cNvPr id="14" name="Left-Right Arrow 5"/>
            <p:cNvSpPr/>
            <p:nvPr/>
          </p:nvSpPr>
          <p:spPr bwMode="auto">
            <a:xfrm>
              <a:off x="5183187" y="4146550"/>
              <a:ext cx="642938" cy="371475"/>
            </a:xfrm>
            <a:prstGeom prst="lef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prstClr val="white"/>
                </a:solidFill>
                <a:ea typeface="Tahoma" panose="020B0604030504040204" pitchFamily="34" charset="0"/>
                <a:cs typeface="Tahoma" panose="020B0604030504040204" pitchFamily="34" charset="0"/>
              </a:endParaRPr>
            </a:p>
          </p:txBody>
        </p:sp>
        <p:sp>
          <p:nvSpPr>
            <p:cNvPr id="15" name="Espace réservé pour une image  2"/>
            <p:cNvSpPr txBox="1">
              <a:spLocks/>
            </p:cNvSpPr>
            <p:nvPr/>
          </p:nvSpPr>
          <p:spPr bwMode="auto">
            <a:xfrm>
              <a:off x="3960813" y="3879850"/>
              <a:ext cx="1557337" cy="915988"/>
            </a:xfrm>
            <a:prstGeom prst="round2DiagRect">
              <a:avLst/>
            </a:prstGeom>
            <a:solidFill>
              <a:schemeClr val="tx2"/>
            </a:solidFill>
            <a:ln>
              <a:noFill/>
            </a:ln>
          </p:spPr>
          <p:txBody>
            <a:bodyPr/>
            <a:lstStyle/>
            <a:p>
              <a:pPr>
                <a:defRPr/>
              </a:pPr>
              <a:endParaRPr lang="fr-FR" sz="1800" dirty="0">
                <a:ea typeface="+mn-ea"/>
                <a:cs typeface="Arial" charset="0"/>
              </a:endParaRPr>
            </a:p>
          </p:txBody>
        </p:sp>
        <p:sp>
          <p:nvSpPr>
            <p:cNvPr id="137233" name="TextBox 14"/>
            <p:cNvSpPr txBox="1">
              <a:spLocks noChangeArrowheads="1"/>
            </p:cNvSpPr>
            <p:nvPr/>
          </p:nvSpPr>
          <p:spPr bwMode="auto">
            <a:xfrm>
              <a:off x="4011480" y="4094836"/>
              <a:ext cx="1507410" cy="444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lnSpc>
                  <a:spcPct val="80000"/>
                </a:lnSpc>
              </a:pPr>
              <a:r>
                <a:rPr lang="en-US" altLang="en-US" sz="1400" b="1">
                  <a:solidFill>
                    <a:srgbClr val="FFFFFF"/>
                  </a:solidFill>
                  <a:latin typeface="Calibri" pitchFamily="34" charset="0"/>
                  <a:cs typeface="Tahoma" pitchFamily="34" charset="0"/>
                </a:rPr>
                <a:t>Thematic</a:t>
              </a:r>
            </a:p>
            <a:p>
              <a:pPr algn="ctr" eaLnBrk="1" hangingPunct="1">
                <a:lnSpc>
                  <a:spcPct val="80000"/>
                </a:lnSpc>
              </a:pPr>
              <a:r>
                <a:rPr lang="en-US" altLang="en-US" sz="1400" b="1">
                  <a:solidFill>
                    <a:srgbClr val="FFFFFF"/>
                  </a:solidFill>
                  <a:latin typeface="Calibri" pitchFamily="34" charset="0"/>
                  <a:cs typeface="Tahoma" pitchFamily="34" charset="0"/>
                </a:rPr>
                <a:t>alignment</a:t>
              </a:r>
            </a:p>
          </p:txBody>
        </p:sp>
      </p:grpSp>
      <p:grpSp>
        <p:nvGrpSpPr>
          <p:cNvPr id="3" name="Grouper 2"/>
          <p:cNvGrpSpPr>
            <a:grpSpLocks/>
          </p:cNvGrpSpPr>
          <p:nvPr/>
        </p:nvGrpSpPr>
        <p:grpSpPr bwMode="auto">
          <a:xfrm>
            <a:off x="2311400" y="3860800"/>
            <a:ext cx="1865313" cy="915988"/>
            <a:chOff x="2311400" y="3860800"/>
            <a:chExt cx="1865313" cy="915988"/>
          </a:xfrm>
        </p:grpSpPr>
        <p:sp>
          <p:nvSpPr>
            <p:cNvPr id="9" name="Left-Right Arrow 5"/>
            <p:cNvSpPr/>
            <p:nvPr/>
          </p:nvSpPr>
          <p:spPr bwMode="auto">
            <a:xfrm>
              <a:off x="3533775" y="4127500"/>
              <a:ext cx="642938" cy="369888"/>
            </a:xfrm>
            <a:prstGeom prst="lef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prstClr val="white"/>
                </a:solidFill>
                <a:ea typeface="Tahoma" panose="020B0604030504040204" pitchFamily="34" charset="0"/>
                <a:cs typeface="Tahoma" panose="020B0604030504040204" pitchFamily="34" charset="0"/>
              </a:endParaRPr>
            </a:p>
          </p:txBody>
        </p:sp>
        <p:sp>
          <p:nvSpPr>
            <p:cNvPr id="10" name="Espace réservé pour une image  2"/>
            <p:cNvSpPr txBox="1">
              <a:spLocks/>
            </p:cNvSpPr>
            <p:nvPr/>
          </p:nvSpPr>
          <p:spPr bwMode="auto">
            <a:xfrm>
              <a:off x="2311400" y="3860800"/>
              <a:ext cx="1557338" cy="915988"/>
            </a:xfrm>
            <a:prstGeom prst="round2DiagRect">
              <a:avLst/>
            </a:prstGeom>
            <a:solidFill>
              <a:schemeClr val="accent2"/>
            </a:solidFill>
            <a:ln>
              <a:noFill/>
            </a:ln>
          </p:spPr>
          <p:txBody>
            <a:bodyPr/>
            <a:lstStyle/>
            <a:p>
              <a:pPr>
                <a:defRPr/>
              </a:pPr>
              <a:endParaRPr lang="fr-FR" sz="1800" dirty="0">
                <a:ea typeface="+mn-ea"/>
                <a:cs typeface="Arial" charset="0"/>
              </a:endParaRPr>
            </a:p>
          </p:txBody>
        </p:sp>
        <p:sp>
          <p:nvSpPr>
            <p:cNvPr id="137230" name="TextBox 14"/>
            <p:cNvSpPr txBox="1">
              <a:spLocks noChangeArrowheads="1"/>
            </p:cNvSpPr>
            <p:nvPr/>
          </p:nvSpPr>
          <p:spPr bwMode="auto">
            <a:xfrm>
              <a:off x="2361797" y="4010318"/>
              <a:ext cx="1507410" cy="444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lnSpc>
                  <a:spcPct val="80000"/>
                </a:lnSpc>
              </a:pPr>
              <a:endParaRPr lang="en-US" altLang="en-US" sz="1400" b="1">
                <a:solidFill>
                  <a:srgbClr val="FFFFFF"/>
                </a:solidFill>
                <a:latin typeface="Calibri" pitchFamily="34" charset="0"/>
                <a:cs typeface="Tahoma" pitchFamily="34" charset="0"/>
              </a:endParaRPr>
            </a:p>
            <a:p>
              <a:pPr algn="ctr" eaLnBrk="1" hangingPunct="1">
                <a:lnSpc>
                  <a:spcPct val="80000"/>
                </a:lnSpc>
              </a:pPr>
              <a:r>
                <a:rPr lang="en-US" altLang="en-US" sz="1400" b="1">
                  <a:solidFill>
                    <a:srgbClr val="FFFFFF"/>
                  </a:solidFill>
                  <a:latin typeface="Calibri" pitchFamily="34" charset="0"/>
                  <a:cs typeface="Tahoma" pitchFamily="34" charset="0"/>
                </a:rPr>
                <a:t>Excellence</a:t>
              </a:r>
            </a:p>
          </p:txBody>
        </p:sp>
      </p:grpSp>
      <p:grpSp>
        <p:nvGrpSpPr>
          <p:cNvPr id="2" name="Grouper 1"/>
          <p:cNvGrpSpPr>
            <a:grpSpLocks/>
          </p:cNvGrpSpPr>
          <p:nvPr/>
        </p:nvGrpSpPr>
        <p:grpSpPr bwMode="auto">
          <a:xfrm>
            <a:off x="622300" y="3875088"/>
            <a:ext cx="1865313" cy="915987"/>
            <a:chOff x="622300" y="3875088"/>
            <a:chExt cx="1865313" cy="915987"/>
          </a:xfrm>
        </p:grpSpPr>
        <p:sp>
          <p:nvSpPr>
            <p:cNvPr id="8" name="Left-Right Arrow 5"/>
            <p:cNvSpPr/>
            <p:nvPr/>
          </p:nvSpPr>
          <p:spPr bwMode="auto">
            <a:xfrm>
              <a:off x="1844675" y="4141788"/>
              <a:ext cx="642938" cy="369887"/>
            </a:xfrm>
            <a:prstGeom prst="lef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prstClr val="white"/>
                </a:solidFill>
                <a:ea typeface="Tahoma" panose="020B0604030504040204" pitchFamily="34" charset="0"/>
                <a:cs typeface="Tahoma" panose="020B0604030504040204" pitchFamily="34" charset="0"/>
              </a:endParaRPr>
            </a:p>
          </p:txBody>
        </p:sp>
        <p:sp>
          <p:nvSpPr>
            <p:cNvPr id="12" name="Espace réservé pour une image  2"/>
            <p:cNvSpPr txBox="1">
              <a:spLocks/>
            </p:cNvSpPr>
            <p:nvPr/>
          </p:nvSpPr>
          <p:spPr bwMode="auto">
            <a:xfrm>
              <a:off x="622300" y="3875088"/>
              <a:ext cx="1557338" cy="915987"/>
            </a:xfrm>
            <a:prstGeom prst="round2DiagRect">
              <a:avLst/>
            </a:prstGeom>
            <a:solidFill>
              <a:srgbClr val="6BB745"/>
            </a:solidFill>
            <a:ln>
              <a:noFill/>
            </a:ln>
          </p:spPr>
          <p:txBody>
            <a:bodyPr/>
            <a:lstStyle/>
            <a:p>
              <a:pPr>
                <a:defRPr/>
              </a:pPr>
              <a:endParaRPr lang="fr-FR" sz="1800" dirty="0">
                <a:ea typeface="+mn-ea"/>
                <a:cs typeface="Arial" charset="0"/>
              </a:endParaRPr>
            </a:p>
          </p:txBody>
        </p:sp>
        <p:sp>
          <p:nvSpPr>
            <p:cNvPr id="137227" name="TextBox 14"/>
            <p:cNvSpPr txBox="1">
              <a:spLocks noChangeArrowheads="1"/>
            </p:cNvSpPr>
            <p:nvPr/>
          </p:nvSpPr>
          <p:spPr bwMode="auto">
            <a:xfrm>
              <a:off x="672593" y="4024908"/>
              <a:ext cx="1507410" cy="61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lnSpc>
                  <a:spcPct val="80000"/>
                </a:lnSpc>
              </a:pPr>
              <a:r>
                <a:rPr lang="en-US" altLang="en-US" sz="1400" b="1">
                  <a:solidFill>
                    <a:srgbClr val="FFFFFF"/>
                  </a:solidFill>
                  <a:latin typeface="Calibri" pitchFamily="34" charset="0"/>
                  <a:cs typeface="Tahoma" pitchFamily="34" charset="0"/>
                </a:rPr>
                <a:t>Coherent and structured outreach scheme</a:t>
              </a:r>
            </a:p>
          </p:txBody>
        </p:sp>
      </p:grpSp>
    </p:spTree>
    <p:extLst>
      <p:ext uri="{BB962C8B-B14F-4D97-AF65-F5344CB8AC3E}">
        <p14:creationId xmlns:p14="http://schemas.microsoft.com/office/powerpoint/2010/main" val="15911393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jdelijke aanduiding voor inhoud 2"/>
          <p:cNvSpPr txBox="1">
            <a:spLocks/>
          </p:cNvSpPr>
          <p:nvPr/>
        </p:nvSpPr>
        <p:spPr bwMode="auto">
          <a:xfrm>
            <a:off x="0" y="5516563"/>
            <a:ext cx="87106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20000"/>
              </a:spcBef>
              <a:buFont typeface="Arial" charset="0"/>
              <a:buChar char="•"/>
            </a:pPr>
            <a:endParaRPr lang="en-GB" altLang="en-US" sz="2000">
              <a:solidFill>
                <a:srgbClr val="000099"/>
              </a:solidFill>
              <a:latin typeface="Calibri" pitchFamily="34" charset="0"/>
              <a:cs typeface="Tahoma" pitchFamily="34" charset="0"/>
            </a:endParaRPr>
          </a:p>
          <a:p>
            <a:pPr eaLnBrk="1" hangingPunct="1">
              <a:spcBef>
                <a:spcPct val="20000"/>
              </a:spcBef>
              <a:buFont typeface="Arial" charset="0"/>
              <a:buChar char="•"/>
            </a:pPr>
            <a:endParaRPr lang="en-US" altLang="en-US" sz="2000">
              <a:solidFill>
                <a:srgbClr val="002060"/>
              </a:solidFill>
              <a:latin typeface="Calibri" pitchFamily="34" charset="0"/>
              <a:cs typeface="Tahoma" pitchFamily="34" charset="0"/>
            </a:endParaRPr>
          </a:p>
          <a:p>
            <a:pPr eaLnBrk="1" hangingPunct="1">
              <a:spcBef>
                <a:spcPct val="20000"/>
              </a:spcBef>
              <a:buFont typeface="Arial" charset="0"/>
              <a:buChar char="•"/>
            </a:pPr>
            <a:endParaRPr lang="en-GB" altLang="en-US">
              <a:solidFill>
                <a:srgbClr val="000099"/>
              </a:solidFill>
              <a:latin typeface="Calibri" pitchFamily="34" charset="0"/>
              <a:cs typeface="Tahoma" pitchFamily="34" charset="0"/>
            </a:endParaRPr>
          </a:p>
        </p:txBody>
      </p:sp>
      <p:sp>
        <p:nvSpPr>
          <p:cNvPr id="138243" name="Text Placeholder 1"/>
          <p:cNvSpPr txBox="1">
            <a:spLocks/>
          </p:cNvSpPr>
          <p:nvPr/>
        </p:nvSpPr>
        <p:spPr bwMode="auto">
          <a:xfrm>
            <a:off x="539750" y="685800"/>
            <a:ext cx="83534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80000"/>
              </a:lnSpc>
              <a:spcBef>
                <a:spcPts val="163"/>
              </a:spcBef>
              <a:buFont typeface="Arial" charset="0"/>
              <a:buNone/>
            </a:pPr>
            <a:r>
              <a:rPr lang="en-GB" altLang="en-US" sz="3200" dirty="0">
                <a:solidFill>
                  <a:schemeClr val="tx2"/>
                </a:solidFill>
                <a:latin typeface="Calibri" pitchFamily="34" charset="0"/>
              </a:rPr>
              <a:t>EIT </a:t>
            </a:r>
            <a:r>
              <a:rPr lang="en-GB" altLang="en-US" sz="3200" dirty="0" smtClean="0">
                <a:solidFill>
                  <a:schemeClr val="tx2"/>
                </a:solidFill>
                <a:latin typeface="Calibri" pitchFamily="34" charset="0"/>
              </a:rPr>
              <a:t>Regional </a:t>
            </a:r>
            <a:r>
              <a:rPr lang="en-GB" altLang="en-US" sz="3200" dirty="0">
                <a:solidFill>
                  <a:schemeClr val="tx2"/>
                </a:solidFill>
                <a:latin typeface="Calibri" pitchFamily="34" charset="0"/>
              </a:rPr>
              <a:t>I</a:t>
            </a:r>
            <a:r>
              <a:rPr lang="en-GB" altLang="en-US" sz="3200" dirty="0" smtClean="0">
                <a:solidFill>
                  <a:schemeClr val="tx2"/>
                </a:solidFill>
                <a:latin typeface="Calibri" pitchFamily="34" charset="0"/>
              </a:rPr>
              <a:t>nnovation </a:t>
            </a:r>
            <a:r>
              <a:rPr lang="en-GB" altLang="en-US" sz="3200" dirty="0">
                <a:solidFill>
                  <a:schemeClr val="tx2"/>
                </a:solidFill>
                <a:latin typeface="Calibri" pitchFamily="34" charset="0"/>
              </a:rPr>
              <a:t>S</a:t>
            </a:r>
            <a:r>
              <a:rPr lang="en-GB" altLang="en-US" sz="3200" dirty="0" smtClean="0">
                <a:solidFill>
                  <a:schemeClr val="tx2"/>
                </a:solidFill>
                <a:latin typeface="Calibri" pitchFamily="34" charset="0"/>
              </a:rPr>
              <a:t>cheme </a:t>
            </a:r>
            <a:r>
              <a:rPr lang="en-GB" altLang="en-US" sz="3200" dirty="0">
                <a:solidFill>
                  <a:schemeClr val="tx2"/>
                </a:solidFill>
                <a:latin typeface="Calibri" pitchFamily="34" charset="0"/>
              </a:rPr>
              <a:t>(RIS)</a:t>
            </a:r>
          </a:p>
        </p:txBody>
      </p:sp>
      <p:sp>
        <p:nvSpPr>
          <p:cNvPr id="8" name="Rectangle 7"/>
          <p:cNvSpPr/>
          <p:nvPr/>
        </p:nvSpPr>
        <p:spPr>
          <a:xfrm>
            <a:off x="684213" y="1295400"/>
            <a:ext cx="3887787" cy="436563"/>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9" name="Text Placeholder 10"/>
          <p:cNvSpPr txBox="1">
            <a:spLocks/>
          </p:cNvSpPr>
          <p:nvPr/>
        </p:nvSpPr>
        <p:spPr>
          <a:xfrm>
            <a:off x="684213" y="1320800"/>
            <a:ext cx="3743325" cy="4195763"/>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3000"/>
              </a:lnSpc>
              <a:spcAft>
                <a:spcPts val="600"/>
              </a:spcAft>
              <a:buClr>
                <a:schemeClr val="tx2"/>
              </a:buClr>
              <a:buFont typeface="Arial" charset="0"/>
              <a:buNone/>
              <a:defRPr/>
            </a:pPr>
            <a:r>
              <a:rPr lang="en-GB" sz="1600" b="1" dirty="0">
                <a:solidFill>
                  <a:schemeClr val="bg1"/>
                </a:solidFill>
                <a:ea typeface="+mn-ea"/>
                <a:cs typeface="+mn-cs"/>
              </a:rPr>
              <a:t>Activities:</a:t>
            </a:r>
          </a:p>
          <a:p>
            <a:pPr algn="just" fontAlgn="auto">
              <a:lnSpc>
                <a:spcPct val="110000"/>
              </a:lnSpc>
              <a:spcBef>
                <a:spcPts val="300"/>
              </a:spcBef>
              <a:spcAft>
                <a:spcPts val="300"/>
              </a:spcAft>
              <a:buClr>
                <a:schemeClr val="tx2"/>
              </a:buClr>
              <a:defRPr/>
            </a:pPr>
            <a:r>
              <a:rPr lang="en-GB" sz="1600" dirty="0">
                <a:ea typeface="+mn-ea"/>
                <a:cs typeface="+mn-cs"/>
              </a:rPr>
              <a:t>Ensuring the flow of both knowledge and people between KICs and selected </a:t>
            </a:r>
            <a:r>
              <a:rPr lang="en-GB" sz="1600" dirty="0" smtClean="0">
                <a:ea typeface="+mn-ea"/>
                <a:cs typeface="+mn-cs"/>
              </a:rPr>
              <a:t>partnerships</a:t>
            </a:r>
            <a:endParaRPr lang="en-GB" sz="1600" dirty="0">
              <a:ea typeface="+mn-ea"/>
              <a:cs typeface="+mn-cs"/>
            </a:endParaRPr>
          </a:p>
          <a:p>
            <a:pPr algn="just" fontAlgn="auto">
              <a:lnSpc>
                <a:spcPct val="110000"/>
              </a:lnSpc>
              <a:spcBef>
                <a:spcPts val="300"/>
              </a:spcBef>
              <a:spcAft>
                <a:spcPts val="300"/>
              </a:spcAft>
              <a:buClr>
                <a:schemeClr val="tx2"/>
              </a:buClr>
              <a:defRPr/>
            </a:pPr>
            <a:r>
              <a:rPr lang="en-GB" sz="1600" dirty="0">
                <a:ea typeface="+mn-ea"/>
                <a:cs typeface="+mn-cs"/>
              </a:rPr>
              <a:t>Integral part of operations and designed by KICs</a:t>
            </a:r>
            <a:r>
              <a:rPr lang="en-GB" sz="1600" dirty="0" smtClean="0">
                <a:ea typeface="+mn-ea"/>
                <a:cs typeface="+mn-cs"/>
              </a:rPr>
              <a:t>.</a:t>
            </a:r>
            <a:endParaRPr lang="en-GB" sz="1600" dirty="0">
              <a:ea typeface="+mn-ea"/>
              <a:cs typeface="+mn-cs"/>
            </a:endParaRPr>
          </a:p>
        </p:txBody>
      </p:sp>
      <p:sp>
        <p:nvSpPr>
          <p:cNvPr id="10" name="Rectangle 9"/>
          <p:cNvSpPr/>
          <p:nvPr/>
        </p:nvSpPr>
        <p:spPr>
          <a:xfrm>
            <a:off x="684213" y="3141663"/>
            <a:ext cx="3887787" cy="436562"/>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1" name="Text Placeholder 10"/>
          <p:cNvSpPr txBox="1">
            <a:spLocks/>
          </p:cNvSpPr>
          <p:nvPr/>
        </p:nvSpPr>
        <p:spPr>
          <a:xfrm>
            <a:off x="684213" y="3167063"/>
            <a:ext cx="3781425" cy="4195762"/>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3000"/>
              </a:lnSpc>
              <a:spcAft>
                <a:spcPts val="600"/>
              </a:spcAft>
              <a:buClr>
                <a:schemeClr val="tx2"/>
              </a:buClr>
              <a:buFont typeface="Arial" charset="0"/>
              <a:buNone/>
              <a:defRPr/>
            </a:pPr>
            <a:r>
              <a:rPr lang="en-GB" sz="1600" b="1" dirty="0" smtClean="0">
                <a:solidFill>
                  <a:schemeClr val="bg1"/>
                </a:solidFill>
                <a:ea typeface="+mn-ea"/>
                <a:cs typeface="+mn-cs"/>
              </a:rPr>
              <a:t>Benefits:</a:t>
            </a:r>
            <a:endParaRPr lang="en-GB" sz="1600" b="1" dirty="0">
              <a:solidFill>
                <a:schemeClr val="bg1"/>
              </a:solidFill>
              <a:ea typeface="+mn-ea"/>
              <a:cs typeface="+mn-cs"/>
            </a:endParaRPr>
          </a:p>
          <a:p>
            <a:pPr algn="just" fontAlgn="auto">
              <a:lnSpc>
                <a:spcPct val="110000"/>
              </a:lnSpc>
              <a:spcBef>
                <a:spcPts val="300"/>
              </a:spcBef>
              <a:spcAft>
                <a:spcPts val="300"/>
              </a:spcAft>
              <a:buClr>
                <a:schemeClr val="tx2"/>
              </a:buClr>
              <a:defRPr/>
            </a:pPr>
            <a:r>
              <a:rPr lang="en-GB" sz="1600" dirty="0">
                <a:ea typeface="+mn-ea"/>
                <a:cs typeface="+mn-cs"/>
              </a:rPr>
              <a:t>KICs: influx of talent and </a:t>
            </a:r>
            <a:r>
              <a:rPr lang="en-GB" sz="1600" dirty="0" smtClean="0">
                <a:ea typeface="+mn-ea"/>
                <a:cs typeface="+mn-cs"/>
              </a:rPr>
              <a:t>ideas</a:t>
            </a:r>
            <a:endParaRPr lang="en-GB" sz="1600" dirty="0">
              <a:ea typeface="+mn-ea"/>
              <a:cs typeface="+mn-cs"/>
            </a:endParaRPr>
          </a:p>
          <a:p>
            <a:pPr algn="just" fontAlgn="auto">
              <a:lnSpc>
                <a:spcPct val="110000"/>
              </a:lnSpc>
              <a:spcBef>
                <a:spcPts val="300"/>
              </a:spcBef>
              <a:spcAft>
                <a:spcPts val="300"/>
              </a:spcAft>
              <a:buClr>
                <a:schemeClr val="tx2"/>
              </a:buClr>
              <a:defRPr/>
            </a:pPr>
            <a:r>
              <a:rPr lang="en-GB" sz="1600" dirty="0">
                <a:ea typeface="+mn-ea"/>
                <a:cs typeface="+mn-cs"/>
              </a:rPr>
              <a:t>Selected EIT RIS partnerships: exchanging knowledge and good practices as well as enhancing the regional innovation </a:t>
            </a:r>
            <a:r>
              <a:rPr lang="en-GB" sz="1600" dirty="0" smtClean="0">
                <a:ea typeface="+mn-ea"/>
                <a:cs typeface="+mn-cs"/>
              </a:rPr>
              <a:t>system</a:t>
            </a:r>
            <a:endParaRPr lang="en-GB" sz="1600" dirty="0">
              <a:ea typeface="+mn-ea"/>
              <a:cs typeface="+mn-cs"/>
            </a:endParaRPr>
          </a:p>
          <a:p>
            <a:pPr algn="just" fontAlgn="auto">
              <a:lnSpc>
                <a:spcPct val="110000"/>
              </a:lnSpc>
              <a:spcBef>
                <a:spcPts val="300"/>
              </a:spcBef>
              <a:spcAft>
                <a:spcPts val="300"/>
              </a:spcAft>
              <a:buClr>
                <a:schemeClr val="tx2"/>
              </a:buClr>
              <a:defRPr/>
            </a:pPr>
            <a:r>
              <a:rPr lang="en-GB" sz="1600" dirty="0">
                <a:ea typeface="+mn-ea"/>
                <a:cs typeface="+mn-cs"/>
              </a:rPr>
              <a:t>Individuals: apply and gain knowledge and </a:t>
            </a:r>
            <a:r>
              <a:rPr lang="en-GB" sz="1600" dirty="0" smtClean="0">
                <a:ea typeface="+mn-ea"/>
                <a:cs typeface="+mn-cs"/>
              </a:rPr>
              <a:t>expertise</a:t>
            </a:r>
            <a:endParaRPr lang="en-GB" sz="1600" dirty="0">
              <a:ea typeface="+mn-ea"/>
              <a:cs typeface="+mn-cs"/>
            </a:endParaRPr>
          </a:p>
        </p:txBody>
      </p:sp>
      <p:sp>
        <p:nvSpPr>
          <p:cNvPr id="12" name="Rectangle 11"/>
          <p:cNvSpPr/>
          <p:nvPr/>
        </p:nvSpPr>
        <p:spPr>
          <a:xfrm>
            <a:off x="4643438" y="1309688"/>
            <a:ext cx="3887787" cy="436562"/>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84328" name="Text Placeholder 10"/>
          <p:cNvSpPr txBox="1">
            <a:spLocks/>
          </p:cNvSpPr>
          <p:nvPr/>
        </p:nvSpPr>
        <p:spPr bwMode="auto">
          <a:xfrm>
            <a:off x="4643438" y="1335088"/>
            <a:ext cx="3889375"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113000"/>
              </a:lnSpc>
              <a:spcBef>
                <a:spcPct val="20000"/>
              </a:spcBef>
              <a:spcAft>
                <a:spcPts val="600"/>
              </a:spcAft>
              <a:buClr>
                <a:schemeClr val="tx2"/>
              </a:buClr>
              <a:buFont typeface="Arial" pitchFamily="34" charset="0"/>
              <a:buNone/>
              <a:defRPr/>
            </a:pPr>
            <a:r>
              <a:rPr lang="en-GB" sz="1600" b="1" dirty="0" smtClean="0">
                <a:solidFill>
                  <a:schemeClr val="bg1"/>
                </a:solidFill>
                <a:latin typeface="Calibri" pitchFamily="34" charset="0"/>
              </a:rPr>
              <a:t>Funding</a:t>
            </a:r>
          </a:p>
          <a:p>
            <a:pPr marL="285750" indent="-285750" algn="just" eaLnBrk="1" hangingPunct="1">
              <a:lnSpc>
                <a:spcPct val="110000"/>
              </a:lnSpc>
              <a:spcBef>
                <a:spcPts val="300"/>
              </a:spcBef>
              <a:spcAft>
                <a:spcPts val="300"/>
              </a:spcAft>
              <a:buClr>
                <a:schemeClr val="tx2"/>
              </a:buClr>
              <a:buFont typeface="Arial" pitchFamily="34" charset="0"/>
              <a:buChar char="•"/>
              <a:defRPr/>
            </a:pPr>
            <a:r>
              <a:rPr lang="en-GB" sz="1600" dirty="0" smtClean="0">
                <a:latin typeface="Calibri" pitchFamily="34" charset="0"/>
              </a:rPr>
              <a:t>Selected EIT RIS partnerships will primarily use </a:t>
            </a:r>
            <a:r>
              <a:rPr lang="en-GB" altLang="fr-FR" sz="1600" dirty="0" smtClean="0">
                <a:latin typeface="Calibri" pitchFamily="34" charset="0"/>
              </a:rPr>
              <a:t>“</a:t>
            </a:r>
            <a:r>
              <a:rPr lang="en-GB" sz="1600" dirty="0" smtClean="0">
                <a:latin typeface="Calibri" pitchFamily="34" charset="0"/>
              </a:rPr>
              <a:t>other sources</a:t>
            </a:r>
            <a:r>
              <a:rPr lang="en-GB" altLang="fr-FR" sz="1600" dirty="0" smtClean="0">
                <a:latin typeface="Calibri" pitchFamily="34" charset="0"/>
              </a:rPr>
              <a:t>”</a:t>
            </a:r>
            <a:r>
              <a:rPr lang="en-GB" sz="1600" dirty="0" smtClean="0">
                <a:latin typeface="Calibri" pitchFamily="34" charset="0"/>
              </a:rPr>
              <a:t> of funding such as national and regional funding </a:t>
            </a:r>
          </a:p>
          <a:p>
            <a:pPr eaLnBrk="1" hangingPunct="1">
              <a:spcBef>
                <a:spcPct val="20000"/>
              </a:spcBef>
              <a:buClr>
                <a:schemeClr val="tx2"/>
              </a:buClr>
              <a:buFont typeface="Arial" pitchFamily="34" charset="0"/>
              <a:buChar char="•"/>
              <a:defRPr/>
            </a:pPr>
            <a:endParaRPr lang="en-GB" sz="1600" dirty="0" smtClean="0">
              <a:latin typeface="Calibri" pitchFamily="34" charset="0"/>
            </a:endParaRPr>
          </a:p>
          <a:p>
            <a:pPr eaLnBrk="1" hangingPunct="1">
              <a:spcBef>
                <a:spcPct val="20000"/>
              </a:spcBef>
              <a:buClr>
                <a:schemeClr val="tx2"/>
              </a:buClr>
              <a:buFont typeface="Arial" pitchFamily="34" charset="0"/>
              <a:buChar char="•"/>
              <a:defRPr/>
            </a:pPr>
            <a:endParaRPr lang="en-GB" sz="1600" dirty="0" smtClean="0">
              <a:latin typeface="Calibri" pitchFamily="34" charset="0"/>
            </a:endParaRPr>
          </a:p>
        </p:txBody>
      </p:sp>
    </p:spTree>
    <p:extLst>
      <p:ext uri="{BB962C8B-B14F-4D97-AF65-F5344CB8AC3E}">
        <p14:creationId xmlns:p14="http://schemas.microsoft.com/office/powerpoint/2010/main" val="7539395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jdelijke aanduiding voor inhoud 2"/>
          <p:cNvSpPr txBox="1">
            <a:spLocks/>
          </p:cNvSpPr>
          <p:nvPr/>
        </p:nvSpPr>
        <p:spPr bwMode="auto">
          <a:xfrm>
            <a:off x="0" y="5516563"/>
            <a:ext cx="87106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20000"/>
              </a:spcBef>
              <a:buFont typeface="Arial" charset="0"/>
              <a:buChar char="•"/>
            </a:pPr>
            <a:endParaRPr lang="en-GB" altLang="en-US" sz="2000">
              <a:solidFill>
                <a:srgbClr val="000099"/>
              </a:solidFill>
              <a:latin typeface="Calibri" pitchFamily="34" charset="0"/>
              <a:cs typeface="Tahoma" pitchFamily="34" charset="0"/>
            </a:endParaRPr>
          </a:p>
          <a:p>
            <a:pPr eaLnBrk="1" hangingPunct="1">
              <a:spcBef>
                <a:spcPct val="20000"/>
              </a:spcBef>
              <a:buFont typeface="Arial" charset="0"/>
              <a:buChar char="•"/>
            </a:pPr>
            <a:endParaRPr lang="en-US" altLang="en-US" sz="2000">
              <a:solidFill>
                <a:srgbClr val="002060"/>
              </a:solidFill>
              <a:latin typeface="Calibri" pitchFamily="34" charset="0"/>
              <a:cs typeface="Tahoma" pitchFamily="34" charset="0"/>
            </a:endParaRPr>
          </a:p>
          <a:p>
            <a:pPr eaLnBrk="1" hangingPunct="1">
              <a:spcBef>
                <a:spcPct val="20000"/>
              </a:spcBef>
              <a:buFont typeface="Arial" charset="0"/>
              <a:buChar char="•"/>
            </a:pPr>
            <a:endParaRPr lang="en-GB" altLang="en-US">
              <a:solidFill>
                <a:srgbClr val="000099"/>
              </a:solidFill>
              <a:latin typeface="Calibri" pitchFamily="34" charset="0"/>
              <a:cs typeface="Tahoma" pitchFamily="34" charset="0"/>
            </a:endParaRPr>
          </a:p>
        </p:txBody>
      </p:sp>
      <p:sp>
        <p:nvSpPr>
          <p:cNvPr id="138243" name="Text Placeholder 1"/>
          <p:cNvSpPr txBox="1">
            <a:spLocks/>
          </p:cNvSpPr>
          <p:nvPr/>
        </p:nvSpPr>
        <p:spPr bwMode="auto">
          <a:xfrm>
            <a:off x="387614" y="404664"/>
            <a:ext cx="83534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80000"/>
              </a:lnSpc>
              <a:spcBef>
                <a:spcPts val="163"/>
              </a:spcBef>
              <a:buFont typeface="Arial" charset="0"/>
              <a:buNone/>
            </a:pPr>
            <a:r>
              <a:rPr lang="en-GB" altLang="en-US" sz="3200" dirty="0" smtClean="0">
                <a:solidFill>
                  <a:schemeClr val="tx2"/>
                </a:solidFill>
                <a:latin typeface="Calibri" pitchFamily="34" charset="0"/>
              </a:rPr>
              <a:t>Example: EIT RIS Partnership</a:t>
            </a:r>
          </a:p>
          <a:p>
            <a:pPr eaLnBrk="1" hangingPunct="1">
              <a:lnSpc>
                <a:spcPct val="80000"/>
              </a:lnSpc>
              <a:spcBef>
                <a:spcPts val="163"/>
              </a:spcBef>
              <a:buFont typeface="Arial" charset="0"/>
              <a:buNone/>
            </a:pPr>
            <a:endParaRPr lang="en-GB" altLang="en-US" sz="1000" dirty="0" smtClean="0">
              <a:solidFill>
                <a:schemeClr val="tx2"/>
              </a:solidFill>
              <a:latin typeface="Calibri" pitchFamily="34" charset="0"/>
            </a:endParaRPr>
          </a:p>
          <a:p>
            <a:pPr eaLnBrk="1" hangingPunct="1">
              <a:lnSpc>
                <a:spcPct val="80000"/>
              </a:lnSpc>
              <a:spcBef>
                <a:spcPts val="163"/>
              </a:spcBef>
              <a:buFont typeface="Arial" charset="0"/>
              <a:buNone/>
            </a:pPr>
            <a:r>
              <a:rPr lang="en-GB" altLang="en-US" sz="3200" dirty="0">
                <a:solidFill>
                  <a:schemeClr val="tx2"/>
                </a:solidFill>
                <a:latin typeface="Calibri" pitchFamily="34" charset="0"/>
              </a:rPr>
              <a:t>Climate-KIC Pioneers into Practice programme between Hungary and Romania</a:t>
            </a:r>
          </a:p>
          <a:p>
            <a:pPr eaLnBrk="1" hangingPunct="1">
              <a:lnSpc>
                <a:spcPct val="80000"/>
              </a:lnSpc>
              <a:spcBef>
                <a:spcPts val="163"/>
              </a:spcBef>
              <a:buFont typeface="Arial" charset="0"/>
              <a:buNone/>
            </a:pPr>
            <a:endParaRPr lang="en-GB" altLang="en-US" sz="3200" dirty="0">
              <a:solidFill>
                <a:schemeClr val="tx2"/>
              </a:solidFill>
              <a:latin typeface="Calibri" pitchFamily="34" charset="0"/>
            </a:endParaRPr>
          </a:p>
        </p:txBody>
      </p:sp>
      <p:sp>
        <p:nvSpPr>
          <p:cNvPr id="2" name="TextBox 1"/>
          <p:cNvSpPr txBox="1"/>
          <p:nvPr/>
        </p:nvSpPr>
        <p:spPr>
          <a:xfrm>
            <a:off x="827584" y="3068960"/>
            <a:ext cx="7344816" cy="461665"/>
          </a:xfrm>
          <a:prstGeom prst="rect">
            <a:avLst/>
          </a:prstGeom>
          <a:noFill/>
        </p:spPr>
        <p:txBody>
          <a:bodyPr wrap="square" rtlCol="0">
            <a:spAutoFit/>
          </a:bodyPr>
          <a:lstStyle/>
          <a:p>
            <a:endParaRPr lang="en-GB" dirty="0"/>
          </a:p>
        </p:txBody>
      </p:sp>
      <p:sp>
        <p:nvSpPr>
          <p:cNvPr id="5" name="Text Placeholder 2"/>
          <p:cNvSpPr>
            <a:spLocks noGrp="1"/>
          </p:cNvSpPr>
          <p:nvPr>
            <p:ph type="body" sz="quarter" idx="18"/>
          </p:nvPr>
        </p:nvSpPr>
        <p:spPr>
          <a:xfrm>
            <a:off x="322858" y="2132856"/>
            <a:ext cx="8064895" cy="3456384"/>
          </a:xfrm>
        </p:spPr>
        <p:txBody>
          <a:bodyPr/>
          <a:lstStyle/>
          <a:p>
            <a:pPr marL="285750" lvl="1" algn="just">
              <a:lnSpc>
                <a:spcPct val="114000"/>
              </a:lnSpc>
              <a:spcBef>
                <a:spcPts val="0"/>
              </a:spcBef>
              <a:spcAft>
                <a:spcPts val="600"/>
              </a:spcAft>
              <a:buClr>
                <a:schemeClr val="tx2"/>
              </a:buClr>
              <a:buFont typeface="Arial"/>
              <a:buChar char="•"/>
              <a:defRPr/>
            </a:pPr>
            <a:r>
              <a:rPr lang="en-US" sz="1600" dirty="0" err="1">
                <a:solidFill>
                  <a:srgbClr val="333333"/>
                </a:solidFill>
                <a:latin typeface="Calibri" pitchFamily="34" charset="0"/>
                <a:ea typeface="Tahoma" pitchFamily="34" charset="0"/>
                <a:cs typeface="Tahoma" pitchFamily="34" charset="0"/>
              </a:rPr>
              <a:t>Timis</a:t>
            </a:r>
            <a:r>
              <a:rPr lang="en-US" sz="1600" dirty="0">
                <a:solidFill>
                  <a:srgbClr val="333333"/>
                </a:solidFill>
                <a:latin typeface="Calibri" pitchFamily="34" charset="0"/>
                <a:ea typeface="Tahoma" pitchFamily="34" charset="0"/>
                <a:cs typeface="Tahoma" pitchFamily="34" charset="0"/>
              </a:rPr>
              <a:t> Chamber of Commerce, Industry and Agriculture (CCIA) plays the lead role in the management and coordination of Climate-KIC Outreach </a:t>
            </a:r>
            <a:r>
              <a:rPr lang="en-US" sz="1600" dirty="0" err="1">
                <a:solidFill>
                  <a:srgbClr val="333333"/>
                </a:solidFill>
                <a:latin typeface="Calibri" pitchFamily="34" charset="0"/>
                <a:ea typeface="Tahoma" pitchFamily="34" charset="0"/>
                <a:cs typeface="Tahoma" pitchFamily="34" charset="0"/>
              </a:rPr>
              <a:t>Programme</a:t>
            </a:r>
            <a:endParaRPr lang="en-US" sz="1600" dirty="0">
              <a:solidFill>
                <a:srgbClr val="333333"/>
              </a:solidFill>
              <a:latin typeface="Calibri" pitchFamily="34" charset="0"/>
              <a:ea typeface="Tahoma" pitchFamily="34" charset="0"/>
              <a:cs typeface="Tahoma" pitchFamily="34" charset="0"/>
            </a:endParaRPr>
          </a:p>
          <a:p>
            <a:pPr marL="285750" lvl="1" algn="just">
              <a:lnSpc>
                <a:spcPct val="114000"/>
              </a:lnSpc>
              <a:spcBef>
                <a:spcPts val="0"/>
              </a:spcBef>
              <a:spcAft>
                <a:spcPts val="600"/>
              </a:spcAft>
              <a:buClr>
                <a:schemeClr val="tx2"/>
              </a:buClr>
              <a:buFont typeface="Arial"/>
              <a:buChar char="•"/>
              <a:defRPr/>
            </a:pPr>
            <a:r>
              <a:rPr lang="en-US" sz="1600" dirty="0" smtClean="0">
                <a:solidFill>
                  <a:srgbClr val="333333"/>
                </a:solidFill>
                <a:latin typeface="Calibri" pitchFamily="34" charset="0"/>
                <a:ea typeface="Tahoma" pitchFamily="34" charset="0"/>
                <a:cs typeface="Tahoma" pitchFamily="34" charset="0"/>
              </a:rPr>
              <a:t>Two </a:t>
            </a:r>
            <a:r>
              <a:rPr lang="en-US" sz="1600" dirty="0">
                <a:solidFill>
                  <a:srgbClr val="333333"/>
                </a:solidFill>
                <a:latin typeface="Calibri" pitchFamily="34" charset="0"/>
                <a:ea typeface="Tahoma" pitchFamily="34" charset="0"/>
                <a:cs typeface="Tahoma" pitchFamily="34" charset="0"/>
              </a:rPr>
              <a:t>rounds of study visits </a:t>
            </a:r>
            <a:r>
              <a:rPr lang="en-US" sz="1600" dirty="0" err="1">
                <a:solidFill>
                  <a:srgbClr val="333333"/>
                </a:solidFill>
                <a:latin typeface="Calibri" pitchFamily="34" charset="0"/>
                <a:ea typeface="Tahoma" pitchFamily="34" charset="0"/>
                <a:cs typeface="Tahoma" pitchFamily="34" charset="0"/>
              </a:rPr>
              <a:t>organised</a:t>
            </a:r>
            <a:endParaRPr lang="en-US" sz="1600" dirty="0">
              <a:solidFill>
                <a:srgbClr val="333333"/>
              </a:solidFill>
              <a:latin typeface="Calibri" pitchFamily="34" charset="0"/>
              <a:ea typeface="Tahoma" pitchFamily="34" charset="0"/>
              <a:cs typeface="Tahoma" pitchFamily="34" charset="0"/>
            </a:endParaRPr>
          </a:p>
          <a:p>
            <a:pPr marL="285750" lvl="1" algn="just">
              <a:lnSpc>
                <a:spcPct val="114000"/>
              </a:lnSpc>
              <a:spcBef>
                <a:spcPts val="0"/>
              </a:spcBef>
              <a:spcAft>
                <a:spcPts val="600"/>
              </a:spcAft>
              <a:buClr>
                <a:schemeClr val="tx2"/>
              </a:buClr>
              <a:buFont typeface="Arial"/>
              <a:buChar char="•"/>
              <a:defRPr/>
            </a:pPr>
            <a:r>
              <a:rPr lang="en-US" sz="1600" dirty="0">
                <a:solidFill>
                  <a:srgbClr val="333333"/>
                </a:solidFill>
                <a:latin typeface="Calibri" pitchFamily="34" charset="0"/>
                <a:ea typeface="Tahoma" pitchFamily="34" charset="0"/>
                <a:cs typeface="Tahoma" pitchFamily="34" charset="0"/>
              </a:rPr>
              <a:t>25-25 (altogether 50) companies from Romania and Hungary participated, providing the opportunity for the participants of exchanging business ideas, knowledge transfer and developing business </a:t>
            </a:r>
            <a:r>
              <a:rPr lang="en-US" sz="1600" dirty="0" smtClean="0">
                <a:solidFill>
                  <a:srgbClr val="333333"/>
                </a:solidFill>
                <a:latin typeface="Calibri" pitchFamily="34" charset="0"/>
                <a:ea typeface="Tahoma" pitchFamily="34" charset="0"/>
                <a:cs typeface="Tahoma" pitchFamily="34" charset="0"/>
              </a:rPr>
              <a:t>opportunities</a:t>
            </a:r>
            <a:endParaRPr lang="en-GB" sz="1600" dirty="0">
              <a:solidFill>
                <a:srgbClr val="333333"/>
              </a:solidFill>
              <a:latin typeface="Calibri" pitchFamily="34" charset="0"/>
              <a:ea typeface="Tahoma" pitchFamily="34" charset="0"/>
              <a:cs typeface="Tahoma" pitchFamily="34" charset="0"/>
            </a:endParaRPr>
          </a:p>
          <a:p>
            <a:pPr marL="285750" lvl="1" algn="just">
              <a:lnSpc>
                <a:spcPct val="114000"/>
              </a:lnSpc>
              <a:spcBef>
                <a:spcPts val="0"/>
              </a:spcBef>
              <a:spcAft>
                <a:spcPts val="600"/>
              </a:spcAft>
              <a:buClr>
                <a:schemeClr val="tx2"/>
              </a:buClr>
              <a:buFont typeface="Arial"/>
              <a:buChar char="•"/>
              <a:defRPr/>
            </a:pPr>
            <a:r>
              <a:rPr lang="en-US" sz="1600" dirty="0" err="1" smtClean="0">
                <a:solidFill>
                  <a:srgbClr val="333333"/>
                </a:solidFill>
                <a:latin typeface="Calibri" pitchFamily="34" charset="0"/>
                <a:ea typeface="Tahoma" pitchFamily="34" charset="0"/>
                <a:cs typeface="Tahoma" pitchFamily="34" charset="0"/>
              </a:rPr>
              <a:t>Bootcamp</a:t>
            </a:r>
            <a:r>
              <a:rPr lang="en-US" sz="1600" dirty="0" smtClean="0">
                <a:solidFill>
                  <a:srgbClr val="333333"/>
                </a:solidFill>
                <a:latin typeface="Calibri" pitchFamily="34" charset="0"/>
                <a:ea typeface="Tahoma" pitchFamily="34" charset="0"/>
                <a:cs typeface="Tahoma" pitchFamily="34" charset="0"/>
              </a:rPr>
              <a:t> was </a:t>
            </a:r>
            <a:r>
              <a:rPr lang="en-US" sz="1600" dirty="0" err="1" smtClean="0">
                <a:solidFill>
                  <a:srgbClr val="333333"/>
                </a:solidFill>
                <a:latin typeface="Calibri" pitchFamily="34" charset="0"/>
                <a:ea typeface="Tahoma" pitchFamily="34" charset="0"/>
                <a:cs typeface="Tahoma" pitchFamily="34" charset="0"/>
              </a:rPr>
              <a:t>organised</a:t>
            </a:r>
            <a:r>
              <a:rPr lang="en-US" sz="1600" dirty="0">
                <a:solidFill>
                  <a:srgbClr val="333333"/>
                </a:solidFill>
                <a:latin typeface="Calibri" pitchFamily="34" charset="0"/>
                <a:ea typeface="Tahoma" pitchFamily="34" charset="0"/>
                <a:cs typeface="Tahoma" pitchFamily="34" charset="0"/>
              </a:rPr>
              <a:t>, held in Budapest between the 23rd-27th of June </a:t>
            </a:r>
            <a:r>
              <a:rPr lang="en-US" sz="1600" dirty="0" smtClean="0">
                <a:solidFill>
                  <a:srgbClr val="333333"/>
                </a:solidFill>
                <a:latin typeface="Calibri" pitchFamily="34" charset="0"/>
                <a:ea typeface="Tahoma" pitchFamily="34" charset="0"/>
                <a:cs typeface="Tahoma" pitchFamily="34" charset="0"/>
              </a:rPr>
              <a:t>2014, </a:t>
            </a:r>
            <a:r>
              <a:rPr lang="en-US" sz="1600" dirty="0">
                <a:solidFill>
                  <a:srgbClr val="333333"/>
                </a:solidFill>
                <a:latin typeface="Calibri" pitchFamily="34" charset="0"/>
                <a:ea typeface="Tahoma" pitchFamily="34" charset="0"/>
                <a:cs typeface="Tahoma" pitchFamily="34" charset="0"/>
              </a:rPr>
              <a:t>s</a:t>
            </a:r>
            <a:r>
              <a:rPr lang="en-US" sz="1600" dirty="0" smtClean="0">
                <a:solidFill>
                  <a:srgbClr val="333333"/>
                </a:solidFill>
                <a:latin typeface="Calibri" pitchFamily="34" charset="0"/>
                <a:ea typeface="Tahoma" pitchFamily="34" charset="0"/>
                <a:cs typeface="Tahoma" pitchFamily="34" charset="0"/>
              </a:rPr>
              <a:t>ix </a:t>
            </a:r>
            <a:r>
              <a:rPr lang="en-US" sz="1600" dirty="0">
                <a:solidFill>
                  <a:srgbClr val="333333"/>
                </a:solidFill>
                <a:latin typeface="Calibri" pitchFamily="34" charset="0"/>
                <a:ea typeface="Tahoma" pitchFamily="34" charset="0"/>
                <a:cs typeface="Tahoma" pitchFamily="34" charset="0"/>
              </a:rPr>
              <a:t>business idea were developed and </a:t>
            </a:r>
            <a:r>
              <a:rPr lang="en-US" sz="1600" dirty="0" smtClean="0">
                <a:solidFill>
                  <a:srgbClr val="333333"/>
                </a:solidFill>
                <a:latin typeface="Calibri" pitchFamily="34" charset="0"/>
                <a:ea typeface="Tahoma" pitchFamily="34" charset="0"/>
                <a:cs typeface="Tahoma" pitchFamily="34" charset="0"/>
              </a:rPr>
              <a:t>refined</a:t>
            </a:r>
            <a:endParaRPr lang="en-US" sz="1600" dirty="0">
              <a:solidFill>
                <a:srgbClr val="333333"/>
              </a:solidFill>
              <a:latin typeface="Calibri" pitchFamily="34" charset="0"/>
              <a:ea typeface="Tahoma" pitchFamily="34" charset="0"/>
              <a:cs typeface="Tahoma" pitchFamily="34" charset="0"/>
            </a:endParaRPr>
          </a:p>
          <a:p>
            <a:pPr marL="285750" lvl="1" algn="just">
              <a:lnSpc>
                <a:spcPct val="114000"/>
              </a:lnSpc>
              <a:spcBef>
                <a:spcPts val="0"/>
              </a:spcBef>
              <a:spcAft>
                <a:spcPts val="600"/>
              </a:spcAft>
              <a:buClr>
                <a:schemeClr val="tx2"/>
              </a:buClr>
              <a:buFont typeface="Arial"/>
              <a:buChar char="•"/>
              <a:defRPr/>
            </a:pPr>
            <a:r>
              <a:rPr lang="en-US" sz="1600" dirty="0">
                <a:solidFill>
                  <a:srgbClr val="333333"/>
                </a:solidFill>
                <a:latin typeface="Calibri" pitchFamily="34" charset="0"/>
                <a:ea typeface="Tahoma" pitchFamily="34" charset="0"/>
                <a:cs typeface="Tahoma" pitchFamily="34" charset="0"/>
              </a:rPr>
              <a:t>In the implementation of the Pioneers into Practice </a:t>
            </a:r>
            <a:r>
              <a:rPr lang="en-US" sz="1600" dirty="0" err="1">
                <a:solidFill>
                  <a:srgbClr val="333333"/>
                </a:solidFill>
                <a:latin typeface="Calibri" pitchFamily="34" charset="0"/>
                <a:ea typeface="Tahoma" pitchFamily="34" charset="0"/>
                <a:cs typeface="Tahoma" pitchFamily="34" charset="0"/>
              </a:rPr>
              <a:t>programme</a:t>
            </a:r>
            <a:r>
              <a:rPr lang="en-US" sz="1600" dirty="0">
                <a:solidFill>
                  <a:srgbClr val="333333"/>
                </a:solidFill>
                <a:latin typeface="Calibri" pitchFamily="34" charset="0"/>
                <a:ea typeface="Tahoma" pitchFamily="34" charset="0"/>
                <a:cs typeface="Tahoma" pitchFamily="34" charset="0"/>
              </a:rPr>
              <a:t>, 11 pioneers were involved from the outreach </a:t>
            </a:r>
            <a:r>
              <a:rPr lang="en-US" sz="1600" dirty="0" smtClean="0">
                <a:solidFill>
                  <a:srgbClr val="333333"/>
                </a:solidFill>
                <a:latin typeface="Calibri" pitchFamily="34" charset="0"/>
                <a:ea typeface="Tahoma" pitchFamily="34" charset="0"/>
                <a:cs typeface="Tahoma" pitchFamily="34" charset="0"/>
              </a:rPr>
              <a:t>region</a:t>
            </a:r>
            <a:endParaRPr lang="en-GB" sz="1600" dirty="0">
              <a:solidFill>
                <a:srgbClr val="333333"/>
              </a:solidFill>
              <a:latin typeface="Calibri" pitchFamily="34" charset="0"/>
              <a:ea typeface="Tahoma" pitchFamily="34" charset="0"/>
              <a:cs typeface="Tahoma" pitchFamily="34" charset="0"/>
            </a:endParaRPr>
          </a:p>
        </p:txBody>
      </p:sp>
    </p:spTree>
    <p:extLst>
      <p:ext uri="{BB962C8B-B14F-4D97-AF65-F5344CB8AC3E}">
        <p14:creationId xmlns:p14="http://schemas.microsoft.com/office/powerpoint/2010/main" val="4033762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Image 5" descr="Hea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0"/>
            <a:ext cx="9144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 Placeholder 1"/>
          <p:cNvSpPr>
            <a:spLocks noGrp="1"/>
          </p:cNvSpPr>
          <p:nvPr>
            <p:ph type="body" sz="quarter" idx="17"/>
          </p:nvPr>
        </p:nvSpPr>
        <p:spPr bwMode="auto">
          <a:xfrm>
            <a:off x="468313" y="2565400"/>
            <a:ext cx="5327650" cy="1014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n-GB" altLang="en-US" sz="3200" b="1" dirty="0" smtClean="0">
                <a:ea typeface="ＭＳ Ｐゴシック" pitchFamily="34" charset="-128"/>
              </a:rPr>
              <a:t>Our strategy to </a:t>
            </a:r>
            <a:br>
              <a:rPr lang="en-GB" altLang="en-US" sz="3200" b="1" dirty="0" smtClean="0">
                <a:ea typeface="ＭＳ Ｐゴシック" pitchFamily="34" charset="-128"/>
              </a:rPr>
            </a:br>
            <a:r>
              <a:rPr lang="en-GB" altLang="en-US" sz="3200" b="1" dirty="0" smtClean="0">
                <a:ea typeface="ＭＳ Ｐゴシック" pitchFamily="34" charset="-128"/>
              </a:rPr>
              <a:t>boost innovation in Europe</a:t>
            </a:r>
          </a:p>
        </p:txBody>
      </p:sp>
      <p:sp>
        <p:nvSpPr>
          <p:cNvPr id="3" name="Text Placeholder 2"/>
          <p:cNvSpPr>
            <a:spLocks noGrp="1"/>
          </p:cNvSpPr>
          <p:nvPr>
            <p:ph type="body" sz="quarter" idx="18"/>
          </p:nvPr>
        </p:nvSpPr>
        <p:spPr>
          <a:xfrm>
            <a:off x="468312" y="3579813"/>
            <a:ext cx="8675687" cy="4176712"/>
          </a:xfrm>
        </p:spPr>
        <p:txBody>
          <a:bodyPr/>
          <a:lstStyle/>
          <a:p>
            <a:pPr indent="0" eaLnBrk="1" fontAlgn="auto" hangingPunct="1">
              <a:spcBef>
                <a:spcPts val="0"/>
              </a:spcBef>
              <a:spcAft>
                <a:spcPts val="600"/>
              </a:spcAft>
              <a:buFont typeface="Arial" pitchFamily="34" charset="0"/>
              <a:buNone/>
              <a:defRPr/>
            </a:pPr>
            <a:r>
              <a:rPr lang="en-GB" dirty="0" smtClean="0">
                <a:ea typeface="+mn-ea"/>
                <a:cs typeface="+mn-cs"/>
              </a:rPr>
              <a:t>Facilitate the development of European </a:t>
            </a:r>
            <a:r>
              <a:rPr lang="en-GB" dirty="0">
                <a:ea typeface="+mn-ea"/>
                <a:cs typeface="+mn-cs"/>
              </a:rPr>
              <a:t>ecosystems where research, business and </a:t>
            </a:r>
            <a:r>
              <a:rPr lang="en-GB" dirty="0" smtClean="0">
                <a:ea typeface="+mn-ea"/>
                <a:cs typeface="+mn-cs"/>
              </a:rPr>
              <a:t>education </a:t>
            </a:r>
            <a:r>
              <a:rPr lang="en-GB" dirty="0">
                <a:ea typeface="+mn-ea"/>
                <a:cs typeface="+mn-cs"/>
              </a:rPr>
              <a:t>come together to find sustainable solutions to societal challenges by</a:t>
            </a:r>
            <a:r>
              <a:rPr lang="en-GB" dirty="0" smtClean="0">
                <a:ea typeface="+mn-ea"/>
                <a:cs typeface="+mn-cs"/>
              </a:rPr>
              <a:t>:</a:t>
            </a:r>
          </a:p>
          <a:p>
            <a:pPr eaLnBrk="1" fontAlgn="auto" hangingPunct="1">
              <a:spcBef>
                <a:spcPts val="0"/>
              </a:spcBef>
              <a:spcAft>
                <a:spcPts val="300"/>
              </a:spcAft>
              <a:defRPr/>
            </a:pPr>
            <a:r>
              <a:rPr lang="en-GB" dirty="0">
                <a:ea typeface="+mn-ea"/>
                <a:cs typeface="+mn-cs"/>
              </a:rPr>
              <a:t>C</a:t>
            </a:r>
            <a:r>
              <a:rPr lang="en-GB" dirty="0" smtClean="0">
                <a:ea typeface="+mn-ea"/>
                <a:cs typeface="+mn-cs"/>
              </a:rPr>
              <a:t>reating </a:t>
            </a:r>
            <a:r>
              <a:rPr lang="en-GB" dirty="0">
                <a:ea typeface="+mn-ea"/>
                <a:cs typeface="+mn-cs"/>
              </a:rPr>
              <a:t>interconnected </a:t>
            </a:r>
            <a:r>
              <a:rPr lang="en-GB" dirty="0" smtClean="0">
                <a:ea typeface="+mn-ea"/>
                <a:cs typeface="+mn-cs"/>
              </a:rPr>
              <a:t>knowledge and creativity hotspots</a:t>
            </a:r>
            <a:endParaRPr lang="en-GB" dirty="0">
              <a:ea typeface="+mn-ea"/>
              <a:cs typeface="+mn-cs"/>
            </a:endParaRPr>
          </a:p>
          <a:p>
            <a:pPr eaLnBrk="1" fontAlgn="auto" hangingPunct="1">
              <a:spcBef>
                <a:spcPts val="0"/>
              </a:spcBef>
              <a:spcAft>
                <a:spcPts val="300"/>
              </a:spcAft>
              <a:defRPr/>
            </a:pPr>
            <a:r>
              <a:rPr lang="en-GB" dirty="0" smtClean="0">
                <a:ea typeface="+mn-ea"/>
                <a:cs typeface="+mn-cs"/>
              </a:rPr>
              <a:t>Fostering talent: entrepreneurs and students</a:t>
            </a:r>
            <a:endParaRPr lang="en-GB" dirty="0">
              <a:ea typeface="+mn-ea"/>
              <a:cs typeface="+mn-cs"/>
            </a:endParaRPr>
          </a:p>
          <a:p>
            <a:pPr eaLnBrk="1" fontAlgn="auto" hangingPunct="1">
              <a:spcBef>
                <a:spcPts val="0"/>
              </a:spcBef>
              <a:spcAft>
                <a:spcPts val="300"/>
              </a:spcAft>
              <a:defRPr/>
            </a:pPr>
            <a:r>
              <a:rPr lang="en-GB" dirty="0">
                <a:ea typeface="+mn-ea"/>
                <a:cs typeface="+mn-cs"/>
              </a:rPr>
              <a:t>A</a:t>
            </a:r>
            <a:r>
              <a:rPr lang="en-GB" dirty="0" smtClean="0">
                <a:ea typeface="+mn-ea"/>
                <a:cs typeface="+mn-cs"/>
              </a:rPr>
              <a:t>ttracting investors</a:t>
            </a:r>
            <a:endParaRPr lang="en-GB" dirty="0">
              <a:ea typeface="+mn-ea"/>
              <a:cs typeface="+mn-cs"/>
            </a:endParaRPr>
          </a:p>
          <a:p>
            <a:pPr eaLnBrk="1" fontAlgn="auto" hangingPunct="1">
              <a:spcAft>
                <a:spcPts val="0"/>
              </a:spcAft>
              <a:defRPr/>
            </a:pPr>
            <a:endParaRPr lang="en-GB" sz="2400" dirty="0">
              <a:ea typeface="+mn-ea"/>
              <a:cs typeface="+mn-cs"/>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jdelijke aanduiding voor inhoud 2"/>
          <p:cNvSpPr>
            <a:spLocks noGrp="1"/>
          </p:cNvSpPr>
          <p:nvPr>
            <p:ph idx="4294967295"/>
          </p:nvPr>
        </p:nvSpPr>
        <p:spPr bwMode="auto">
          <a:xfrm>
            <a:off x="0" y="5516563"/>
            <a:ext cx="8710613" cy="4525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2000" smtClean="0">
              <a:solidFill>
                <a:srgbClr val="000099"/>
              </a:solidFill>
              <a:ea typeface="ＭＳ Ｐゴシック" pitchFamily="34" charset="-128"/>
              <a:cs typeface="Tahoma" pitchFamily="34" charset="0"/>
            </a:endParaRPr>
          </a:p>
          <a:p>
            <a:pPr eaLnBrk="1" hangingPunct="1"/>
            <a:endParaRPr lang="en-US" altLang="en-US" sz="2000" smtClean="0">
              <a:solidFill>
                <a:srgbClr val="002060"/>
              </a:solidFill>
              <a:ea typeface="ＭＳ Ｐゴシック" pitchFamily="34" charset="-128"/>
              <a:cs typeface="Tahoma" pitchFamily="34" charset="0"/>
            </a:endParaRPr>
          </a:p>
          <a:p>
            <a:pPr eaLnBrk="1" hangingPunct="1"/>
            <a:endParaRPr lang="en-GB" altLang="en-US" sz="2400" smtClean="0">
              <a:solidFill>
                <a:srgbClr val="000099"/>
              </a:solidFill>
              <a:ea typeface="ＭＳ Ｐゴシック" pitchFamily="34" charset="-128"/>
              <a:cs typeface="Tahoma" pitchFamily="34" charset="0"/>
            </a:endParaRPr>
          </a:p>
        </p:txBody>
      </p:sp>
      <p:sp>
        <p:nvSpPr>
          <p:cNvPr id="139267" name="TextBox 4"/>
          <p:cNvSpPr txBox="1">
            <a:spLocks noChangeArrowheads="1"/>
          </p:cNvSpPr>
          <p:nvPr/>
        </p:nvSpPr>
        <p:spPr bwMode="auto">
          <a:xfrm>
            <a:off x="971550" y="1238250"/>
            <a:ext cx="763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IE" altLang="en-US" sz="1800"/>
          </a:p>
        </p:txBody>
      </p:sp>
      <p:sp>
        <p:nvSpPr>
          <p:cNvPr id="139268" name="Text Placeholder 1"/>
          <p:cNvSpPr txBox="1">
            <a:spLocks/>
          </p:cNvSpPr>
          <p:nvPr/>
        </p:nvSpPr>
        <p:spPr bwMode="auto">
          <a:xfrm>
            <a:off x="539750" y="685800"/>
            <a:ext cx="83534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80000"/>
              </a:lnSpc>
              <a:spcBef>
                <a:spcPts val="163"/>
              </a:spcBef>
              <a:buFont typeface="Arial" charset="0"/>
              <a:buNone/>
            </a:pPr>
            <a:r>
              <a:rPr lang="en-GB" altLang="en-US" sz="3200" dirty="0">
                <a:solidFill>
                  <a:schemeClr val="tx2"/>
                </a:solidFill>
                <a:latin typeface="Calibri" pitchFamily="34" charset="0"/>
              </a:rPr>
              <a:t>EIT </a:t>
            </a:r>
            <a:r>
              <a:rPr lang="en-GB" altLang="en-US" sz="3200" dirty="0" smtClean="0">
                <a:solidFill>
                  <a:schemeClr val="tx2"/>
                </a:solidFill>
                <a:latin typeface="Calibri" pitchFamily="34" charset="0"/>
              </a:rPr>
              <a:t>Awareness Days</a:t>
            </a:r>
            <a:endParaRPr lang="en-GB" altLang="en-US" sz="3200" dirty="0">
              <a:solidFill>
                <a:schemeClr val="tx2"/>
              </a:solidFill>
              <a:latin typeface="Calibri" pitchFamily="34" charset="0"/>
            </a:endParaRPr>
          </a:p>
        </p:txBody>
      </p:sp>
      <p:sp>
        <p:nvSpPr>
          <p:cNvPr id="8" name="TextBox 1"/>
          <p:cNvSpPr txBox="1"/>
          <p:nvPr/>
        </p:nvSpPr>
        <p:spPr>
          <a:xfrm>
            <a:off x="539749" y="1353484"/>
            <a:ext cx="7847013" cy="653769"/>
          </a:xfrm>
          <a:prstGeom prst="rect">
            <a:avLst/>
          </a:prstGeom>
          <a:noFill/>
        </p:spPr>
        <p:txBody>
          <a:bodyPr wrap="square" anchor="ctr">
            <a:spAutoFit/>
          </a:bodyPr>
          <a:lstStyle/>
          <a:p>
            <a:pPr algn="just">
              <a:lnSpc>
                <a:spcPct val="114000"/>
              </a:lnSpc>
              <a:spcAft>
                <a:spcPts val="600"/>
              </a:spcAft>
              <a:defRPr/>
            </a:pPr>
            <a:r>
              <a:rPr lang="en-GB" sz="1600" dirty="0">
                <a:latin typeface="+mj-lt"/>
                <a:ea typeface="+mn-ea"/>
                <a:cs typeface="Arial" charset="0"/>
              </a:rPr>
              <a:t>Targeted EIT outreach activity following a request by an EU Member State or a country associated </a:t>
            </a:r>
            <a:r>
              <a:rPr lang="en-GB" sz="1600" dirty="0" smtClean="0">
                <a:latin typeface="+mj-lt"/>
                <a:ea typeface="+mn-ea"/>
                <a:cs typeface="Arial" charset="0"/>
              </a:rPr>
              <a:t>with Horizon 2020</a:t>
            </a:r>
            <a:endParaRPr lang="en-GB" sz="1600" dirty="0">
              <a:latin typeface="+mj-lt"/>
              <a:ea typeface="+mn-ea"/>
              <a:cs typeface="Arial" charset="0"/>
            </a:endParaRPr>
          </a:p>
        </p:txBody>
      </p:sp>
      <p:sp>
        <p:nvSpPr>
          <p:cNvPr id="9" name="Rectangle 8"/>
          <p:cNvSpPr/>
          <p:nvPr/>
        </p:nvSpPr>
        <p:spPr>
          <a:xfrm>
            <a:off x="611188" y="2119313"/>
            <a:ext cx="3887787" cy="436562"/>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0" name="Text Placeholder 10"/>
          <p:cNvSpPr txBox="1">
            <a:spLocks/>
          </p:cNvSpPr>
          <p:nvPr/>
        </p:nvSpPr>
        <p:spPr>
          <a:xfrm>
            <a:off x="611188" y="2144713"/>
            <a:ext cx="3743325" cy="4195762"/>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3000"/>
              </a:lnSpc>
              <a:spcAft>
                <a:spcPts val="600"/>
              </a:spcAft>
              <a:buClr>
                <a:schemeClr val="tx2"/>
              </a:buClr>
              <a:buFont typeface="Arial" charset="0"/>
              <a:buNone/>
              <a:defRPr/>
            </a:pPr>
            <a:r>
              <a:rPr lang="en-GB" sz="1600" b="1" dirty="0" smtClean="0">
                <a:solidFill>
                  <a:schemeClr val="bg1"/>
                </a:solidFill>
                <a:ea typeface="+mn-ea"/>
                <a:cs typeface="+mn-cs"/>
              </a:rPr>
              <a:t>Objectives:</a:t>
            </a:r>
            <a:endParaRPr lang="en-GB" sz="1600" b="1" dirty="0">
              <a:solidFill>
                <a:schemeClr val="bg1"/>
              </a:solidFill>
              <a:ea typeface="+mn-ea"/>
              <a:cs typeface="+mn-cs"/>
            </a:endParaRPr>
          </a:p>
          <a:p>
            <a:pPr algn="just" fontAlgn="auto">
              <a:lnSpc>
                <a:spcPct val="110000"/>
              </a:lnSpc>
              <a:spcBef>
                <a:spcPts val="300"/>
              </a:spcBef>
              <a:spcAft>
                <a:spcPts val="600"/>
              </a:spcAft>
              <a:buClr>
                <a:schemeClr val="tx2"/>
              </a:buClr>
              <a:defRPr/>
            </a:pPr>
            <a:r>
              <a:rPr lang="en-GB" sz="1600" dirty="0">
                <a:ea typeface="+mn-ea"/>
                <a:cs typeface="+mn-cs"/>
              </a:rPr>
              <a:t>Enhance understanding by key national stakeholders about the EIT and its KICs</a:t>
            </a:r>
          </a:p>
          <a:p>
            <a:pPr algn="just" fontAlgn="auto">
              <a:lnSpc>
                <a:spcPct val="110000"/>
              </a:lnSpc>
              <a:spcBef>
                <a:spcPts val="300"/>
              </a:spcBef>
              <a:spcAft>
                <a:spcPts val="600"/>
              </a:spcAft>
              <a:buClr>
                <a:schemeClr val="tx2"/>
              </a:buClr>
              <a:defRPr/>
            </a:pPr>
            <a:r>
              <a:rPr lang="en-GB" sz="1600" dirty="0">
                <a:ea typeface="+mn-ea"/>
                <a:cs typeface="+mn-cs"/>
              </a:rPr>
              <a:t>Increase participation in EIT activities and initiatives</a:t>
            </a:r>
          </a:p>
          <a:p>
            <a:pPr algn="just" fontAlgn="auto">
              <a:lnSpc>
                <a:spcPct val="110000"/>
              </a:lnSpc>
              <a:spcBef>
                <a:spcPts val="300"/>
              </a:spcBef>
              <a:spcAft>
                <a:spcPts val="600"/>
              </a:spcAft>
              <a:buClr>
                <a:schemeClr val="tx2"/>
              </a:buClr>
              <a:defRPr/>
            </a:pPr>
            <a:r>
              <a:rPr lang="en-GB" sz="1600" dirty="0">
                <a:ea typeface="+mn-ea"/>
                <a:cs typeface="+mn-cs"/>
              </a:rPr>
              <a:t>Share good practices and </a:t>
            </a:r>
            <a:r>
              <a:rPr lang="en-GB" sz="1600" dirty="0" err="1">
                <a:ea typeface="+mn-ea"/>
                <a:cs typeface="+mn-cs"/>
              </a:rPr>
              <a:t>learnings</a:t>
            </a:r>
            <a:endParaRPr lang="en-GB" sz="1600" dirty="0">
              <a:ea typeface="+mn-ea"/>
              <a:cs typeface="+mn-cs"/>
            </a:endParaRPr>
          </a:p>
        </p:txBody>
      </p:sp>
      <p:sp>
        <p:nvSpPr>
          <p:cNvPr id="11" name="Rectangle 10"/>
          <p:cNvSpPr/>
          <p:nvPr/>
        </p:nvSpPr>
        <p:spPr>
          <a:xfrm>
            <a:off x="4643438" y="2130425"/>
            <a:ext cx="3887787" cy="436563"/>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2" name="Text Placeholder 10"/>
          <p:cNvSpPr txBox="1">
            <a:spLocks/>
          </p:cNvSpPr>
          <p:nvPr/>
        </p:nvSpPr>
        <p:spPr>
          <a:xfrm>
            <a:off x="4643438" y="2165350"/>
            <a:ext cx="3743325" cy="4195763"/>
          </a:xfrm>
          <a:prstGeom prst="rect">
            <a:avLst/>
          </a:prstGeom>
        </p:spPr>
        <p:txBody>
          <a:bodyPr lIns="108000"/>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3000"/>
              </a:lnSpc>
              <a:spcAft>
                <a:spcPts val="600"/>
              </a:spcAft>
              <a:buClr>
                <a:schemeClr val="tx2"/>
              </a:buClr>
              <a:buFont typeface="Arial" charset="0"/>
              <a:buNone/>
              <a:defRPr/>
            </a:pPr>
            <a:r>
              <a:rPr lang="en-GB" sz="1600" b="1" dirty="0" smtClean="0">
                <a:solidFill>
                  <a:schemeClr val="bg1"/>
                </a:solidFill>
                <a:ea typeface="+mn-ea"/>
                <a:cs typeface="+mn-cs"/>
              </a:rPr>
              <a:t>Concept: </a:t>
            </a:r>
            <a:endParaRPr lang="en-GB" sz="1600" b="1" dirty="0">
              <a:solidFill>
                <a:schemeClr val="bg1"/>
              </a:solidFill>
              <a:ea typeface="+mn-ea"/>
              <a:cs typeface="+mn-cs"/>
            </a:endParaRPr>
          </a:p>
          <a:p>
            <a:pPr algn="just" fontAlgn="auto">
              <a:lnSpc>
                <a:spcPct val="110000"/>
              </a:lnSpc>
              <a:spcBef>
                <a:spcPts val="300"/>
              </a:spcBef>
              <a:spcAft>
                <a:spcPts val="600"/>
              </a:spcAft>
              <a:buClr>
                <a:schemeClr val="tx2"/>
              </a:buClr>
              <a:defRPr/>
            </a:pPr>
            <a:r>
              <a:rPr lang="en-GB" sz="1600" dirty="0">
                <a:ea typeface="+mn-ea"/>
                <a:cs typeface="+mn-cs"/>
              </a:rPr>
              <a:t>Driven and organised by national stakeholders (i.e. Member State governments and/or multiplier organisations from academia, research, business)</a:t>
            </a:r>
          </a:p>
          <a:p>
            <a:pPr algn="just" fontAlgn="auto">
              <a:lnSpc>
                <a:spcPct val="110000"/>
              </a:lnSpc>
              <a:spcBef>
                <a:spcPts val="300"/>
              </a:spcBef>
              <a:spcAft>
                <a:spcPts val="600"/>
              </a:spcAft>
              <a:buClr>
                <a:schemeClr val="tx2"/>
              </a:buClr>
              <a:defRPr/>
            </a:pPr>
            <a:r>
              <a:rPr lang="en-GB" sz="1600" dirty="0">
                <a:ea typeface="+mn-ea"/>
                <a:cs typeface="+mn-cs"/>
              </a:rPr>
              <a:t>Content provided by the EIT and its KICs</a:t>
            </a:r>
          </a:p>
          <a:p>
            <a:pPr fontAlgn="auto">
              <a:spcAft>
                <a:spcPts val="0"/>
              </a:spcAft>
              <a:buClr>
                <a:schemeClr val="tx2"/>
              </a:buClr>
              <a:defRPr/>
            </a:pPr>
            <a:endParaRPr lang="en-GB" sz="1600" dirty="0">
              <a:ea typeface="+mn-ea"/>
              <a:cs typeface="+mn-cs"/>
            </a:endParaRPr>
          </a:p>
        </p:txBody>
      </p:sp>
    </p:spTree>
    <p:extLst>
      <p:ext uri="{BB962C8B-B14F-4D97-AF65-F5344CB8AC3E}">
        <p14:creationId xmlns:p14="http://schemas.microsoft.com/office/powerpoint/2010/main" val="398769276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Placeholder 1"/>
          <p:cNvSpPr>
            <a:spLocks noGrp="1"/>
          </p:cNvSpPr>
          <p:nvPr>
            <p:ph type="body" sz="quarter" idx="10"/>
          </p:nvPr>
        </p:nvSpPr>
        <p:spPr bwMode="auto">
          <a:xfrm>
            <a:off x="2185317" y="3356992"/>
            <a:ext cx="4906963" cy="5789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ea typeface="ＭＳ Ｐゴシック" pitchFamily="34" charset="-128"/>
                <a:cs typeface="Tahoma" pitchFamily="34" charset="0"/>
              </a:rPr>
              <a:t>Innovate with us!</a:t>
            </a:r>
            <a:endParaRPr lang="en-GB" altLang="en-US" sz="4000" dirty="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pour une image  2"/>
          <p:cNvSpPr txBox="1">
            <a:spLocks/>
          </p:cNvSpPr>
          <p:nvPr/>
        </p:nvSpPr>
        <p:spPr>
          <a:xfrm>
            <a:off x="3365500" y="3816474"/>
            <a:ext cx="2376488" cy="936625"/>
          </a:xfrm>
          <a:prstGeom prst="round2DiagRect">
            <a:avLst/>
          </a:prstGeom>
          <a:solidFill>
            <a:srgbClr val="6BB745"/>
          </a:solidFill>
        </p:spPr>
      </p:sp>
      <p:sp>
        <p:nvSpPr>
          <p:cNvPr id="57347" name="Tijdelijke aanduiding voor inhoud 2"/>
          <p:cNvSpPr txBox="1">
            <a:spLocks/>
          </p:cNvSpPr>
          <p:nvPr/>
        </p:nvSpPr>
        <p:spPr bwMode="auto">
          <a:xfrm>
            <a:off x="468313" y="541338"/>
            <a:ext cx="83518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20000"/>
              </a:spcBef>
              <a:buFont typeface="Arial" charset="0"/>
              <a:buNone/>
            </a:pPr>
            <a:r>
              <a:rPr lang="en-GB" altLang="en-US" sz="3200" dirty="0">
                <a:solidFill>
                  <a:schemeClr val="tx2"/>
                </a:solidFill>
                <a:latin typeface="Calibri" pitchFamily="34" charset="0"/>
                <a:cs typeface="Tahoma" pitchFamily="34" charset="0"/>
              </a:rPr>
              <a:t>European Institute of Innovation </a:t>
            </a:r>
            <a:r>
              <a:rPr lang="en-GB" altLang="en-US" sz="3200" dirty="0" smtClean="0">
                <a:solidFill>
                  <a:schemeClr val="tx2"/>
                </a:solidFill>
                <a:latin typeface="Calibri" pitchFamily="34" charset="0"/>
                <a:cs typeface="Tahoma" pitchFamily="34" charset="0"/>
              </a:rPr>
              <a:t>and </a:t>
            </a:r>
            <a:r>
              <a:rPr lang="en-GB" altLang="en-US" sz="3200" dirty="0">
                <a:solidFill>
                  <a:schemeClr val="tx2"/>
                </a:solidFill>
                <a:latin typeface="Calibri" pitchFamily="34" charset="0"/>
                <a:cs typeface="Tahoma" pitchFamily="34" charset="0"/>
              </a:rPr>
              <a:t>Technology</a:t>
            </a:r>
          </a:p>
        </p:txBody>
      </p:sp>
      <p:sp>
        <p:nvSpPr>
          <p:cNvPr id="57348" name="Text Placeholder 10"/>
          <p:cNvSpPr txBox="1">
            <a:spLocks/>
          </p:cNvSpPr>
          <p:nvPr/>
        </p:nvSpPr>
        <p:spPr bwMode="auto">
          <a:xfrm>
            <a:off x="539750" y="1341438"/>
            <a:ext cx="7920682"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342900" indent="-342900" algn="just" eaLnBrk="1" fontAlgn="t" hangingPunct="1">
              <a:spcBef>
                <a:spcPct val="20000"/>
              </a:spcBef>
              <a:spcAft>
                <a:spcPts val="600"/>
              </a:spcAft>
              <a:buClr>
                <a:schemeClr val="tx2"/>
              </a:buClr>
              <a:buFont typeface="Arial" panose="020B0604020202020204" pitchFamily="34" charset="0"/>
              <a:buChar char="•"/>
            </a:pPr>
            <a:r>
              <a:rPr lang="en-GB" altLang="en-US" sz="2000" dirty="0">
                <a:latin typeface="Calibri" pitchFamily="34" charset="0"/>
              </a:rPr>
              <a:t>The EIT is the first EU initiative bringing together the three sides of the </a:t>
            </a:r>
            <a:r>
              <a:rPr lang="en-GB" altLang="en-US" sz="2000" dirty="0" smtClean="0">
                <a:latin typeface="Calibri" pitchFamily="34" charset="0"/>
              </a:rPr>
              <a:t>“knowledge triangle”: </a:t>
            </a:r>
            <a:r>
              <a:rPr lang="en-GB" altLang="en-US" sz="2000" dirty="0">
                <a:latin typeface="Calibri" pitchFamily="34" charset="0"/>
              </a:rPr>
              <a:t>business (companies and SMEs), </a:t>
            </a:r>
            <a:r>
              <a:rPr lang="en-GB" altLang="en-US" sz="2000" dirty="0" smtClean="0">
                <a:latin typeface="Calibri" pitchFamily="34" charset="0"/>
              </a:rPr>
              <a:t>education </a:t>
            </a:r>
            <a:r>
              <a:rPr lang="en-GB" altLang="en-US" sz="2000" dirty="0">
                <a:latin typeface="Calibri" pitchFamily="34" charset="0"/>
              </a:rPr>
              <a:t>institutions and research centres.</a:t>
            </a:r>
          </a:p>
          <a:p>
            <a:pPr marL="342900" indent="-342900" algn="just" eaLnBrk="1" fontAlgn="t" hangingPunct="1">
              <a:spcBef>
                <a:spcPct val="20000"/>
              </a:spcBef>
              <a:spcAft>
                <a:spcPts val="1200"/>
              </a:spcAft>
              <a:buClr>
                <a:schemeClr val="tx2"/>
              </a:buClr>
              <a:buFont typeface="Arial" panose="020B0604020202020204" pitchFamily="34" charset="0"/>
              <a:buChar char="•"/>
            </a:pPr>
            <a:r>
              <a:rPr lang="en-GB" altLang="en-US" sz="2000" dirty="0" smtClean="0">
                <a:latin typeface="Calibri" pitchFamily="34" charset="0"/>
              </a:rPr>
              <a:t>The EIT </a:t>
            </a:r>
            <a:r>
              <a:rPr lang="en-GB" altLang="en-US" sz="2000" dirty="0">
                <a:latin typeface="Calibri" pitchFamily="34" charset="0"/>
              </a:rPr>
              <a:t>aims to increase the cooperation and integration between higher education, business and research to facilitate the transition from:</a:t>
            </a:r>
          </a:p>
          <a:p>
            <a:pPr algn="just" eaLnBrk="1" hangingPunct="1">
              <a:spcBef>
                <a:spcPct val="20000"/>
              </a:spcBef>
              <a:buClr>
                <a:schemeClr val="tx2"/>
              </a:buClr>
              <a:buFont typeface="Arial" charset="0"/>
              <a:buNone/>
            </a:pPr>
            <a:endParaRPr lang="en-GB" altLang="en-US" sz="1800" dirty="0">
              <a:latin typeface="Calibri" pitchFamily="34" charset="0"/>
            </a:endParaRPr>
          </a:p>
        </p:txBody>
      </p:sp>
      <p:sp>
        <p:nvSpPr>
          <p:cNvPr id="7" name="Espace réservé pour une image  2"/>
          <p:cNvSpPr txBox="1">
            <a:spLocks/>
          </p:cNvSpPr>
          <p:nvPr/>
        </p:nvSpPr>
        <p:spPr>
          <a:xfrm>
            <a:off x="468313" y="3816474"/>
            <a:ext cx="2374900" cy="936625"/>
          </a:xfrm>
          <a:prstGeom prst="round2DiagRect">
            <a:avLst/>
          </a:prstGeom>
          <a:solidFill>
            <a:srgbClr val="6BB745"/>
          </a:solidFill>
        </p:spPr>
      </p:sp>
      <p:sp>
        <p:nvSpPr>
          <p:cNvPr id="8" name="Espace réservé pour une image  2"/>
          <p:cNvSpPr txBox="1">
            <a:spLocks/>
          </p:cNvSpPr>
          <p:nvPr/>
        </p:nvSpPr>
        <p:spPr>
          <a:xfrm flipH="1">
            <a:off x="6227763" y="3816474"/>
            <a:ext cx="2447925" cy="936625"/>
          </a:xfrm>
          <a:prstGeom prst="round2DiagRect">
            <a:avLst/>
          </a:prstGeom>
          <a:solidFill>
            <a:srgbClr val="6BB745"/>
          </a:solidFill>
        </p:spPr>
      </p:sp>
      <p:sp>
        <p:nvSpPr>
          <p:cNvPr id="57351" name="ZoneTexte 9"/>
          <p:cNvSpPr txBox="1">
            <a:spLocks noChangeArrowheads="1"/>
          </p:cNvSpPr>
          <p:nvPr/>
        </p:nvSpPr>
        <p:spPr bwMode="auto">
          <a:xfrm>
            <a:off x="539750" y="3960937"/>
            <a:ext cx="2209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altLang="en-US" sz="2000" b="1" dirty="0">
                <a:solidFill>
                  <a:schemeClr val="bg1"/>
                </a:solidFill>
                <a:latin typeface="Calibri" pitchFamily="34" charset="0"/>
              </a:rPr>
              <a:t>student  to entrepreneur</a:t>
            </a:r>
            <a:endParaRPr lang="en-GB" altLang="en-US" sz="2000" b="1" dirty="0">
              <a:solidFill>
                <a:schemeClr val="bg1"/>
              </a:solidFill>
              <a:latin typeface="Calibri" pitchFamily="34" charset="0"/>
            </a:endParaRPr>
          </a:p>
          <a:p>
            <a:pPr algn="ctr" eaLnBrk="1" hangingPunct="1"/>
            <a:endParaRPr lang="fr-FR" altLang="en-US" sz="2000" dirty="0">
              <a:solidFill>
                <a:schemeClr val="bg1"/>
              </a:solidFill>
            </a:endParaRPr>
          </a:p>
        </p:txBody>
      </p:sp>
      <p:sp>
        <p:nvSpPr>
          <p:cNvPr id="57352" name="ZoneTexte 10"/>
          <p:cNvSpPr txBox="1">
            <a:spLocks noChangeArrowheads="1"/>
          </p:cNvSpPr>
          <p:nvPr/>
        </p:nvSpPr>
        <p:spPr bwMode="auto">
          <a:xfrm>
            <a:off x="3406775" y="4092699"/>
            <a:ext cx="2305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altLang="en-US" sz="2000" b="1">
                <a:solidFill>
                  <a:srgbClr val="FFFFFF"/>
                </a:solidFill>
                <a:latin typeface="Calibri" pitchFamily="34" charset="0"/>
              </a:rPr>
              <a:t>idea to product</a:t>
            </a:r>
            <a:endParaRPr lang="en-GB" altLang="en-US" sz="2000" b="1">
              <a:solidFill>
                <a:srgbClr val="FFFFFF"/>
              </a:solidFill>
              <a:latin typeface="Calibri" pitchFamily="34" charset="0"/>
            </a:endParaRPr>
          </a:p>
        </p:txBody>
      </p:sp>
      <p:sp>
        <p:nvSpPr>
          <p:cNvPr id="57353" name="ZoneTexte 11"/>
          <p:cNvSpPr txBox="1">
            <a:spLocks noChangeArrowheads="1"/>
          </p:cNvSpPr>
          <p:nvPr/>
        </p:nvSpPr>
        <p:spPr bwMode="auto">
          <a:xfrm>
            <a:off x="6227763" y="4083174"/>
            <a:ext cx="2376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altLang="en-US" sz="2000" b="1" dirty="0" smtClean="0">
                <a:solidFill>
                  <a:srgbClr val="FFFFFF"/>
                </a:solidFill>
                <a:latin typeface="Calibri" pitchFamily="34" charset="0"/>
              </a:rPr>
              <a:t>lab </a:t>
            </a:r>
            <a:r>
              <a:rPr lang="en-US" altLang="en-US" sz="2000" b="1" dirty="0">
                <a:solidFill>
                  <a:srgbClr val="FFFFFF"/>
                </a:solidFill>
                <a:latin typeface="Calibri" pitchFamily="34" charset="0"/>
              </a:rPr>
              <a:t>to customer</a:t>
            </a:r>
            <a:endParaRPr lang="en-GB" altLang="en-US" sz="2000" b="1" dirty="0">
              <a:solidFill>
                <a:srgbClr val="FFFFFF"/>
              </a:solidFill>
              <a:latin typeface="Calibri" pitchFamily="34" charset="0"/>
            </a:endParaRPr>
          </a:p>
        </p:txBody>
      </p:sp>
      <p:sp>
        <p:nvSpPr>
          <p:cNvPr id="20" name="Ellipse 19"/>
          <p:cNvSpPr/>
          <p:nvPr/>
        </p:nvSpPr>
        <p:spPr>
          <a:xfrm>
            <a:off x="1547813" y="3672012"/>
            <a:ext cx="287337" cy="28892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800"/>
          </a:p>
        </p:txBody>
      </p:sp>
      <p:sp>
        <p:nvSpPr>
          <p:cNvPr id="21" name="Ellipse 20"/>
          <p:cNvSpPr/>
          <p:nvPr/>
        </p:nvSpPr>
        <p:spPr>
          <a:xfrm>
            <a:off x="4373563" y="3672012"/>
            <a:ext cx="287337" cy="28892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800"/>
          </a:p>
        </p:txBody>
      </p:sp>
      <p:sp>
        <p:nvSpPr>
          <p:cNvPr id="23" name="Ellipse 22"/>
          <p:cNvSpPr/>
          <p:nvPr/>
        </p:nvSpPr>
        <p:spPr>
          <a:xfrm>
            <a:off x="7308850" y="3672012"/>
            <a:ext cx="287338" cy="28892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800"/>
          </a:p>
        </p:txBody>
      </p:sp>
      <p:cxnSp>
        <p:nvCxnSpPr>
          <p:cNvPr id="28" name="Connecteur droit 27"/>
          <p:cNvCxnSpPr/>
          <p:nvPr/>
        </p:nvCxnSpPr>
        <p:spPr>
          <a:xfrm flipV="1">
            <a:off x="3092450" y="3811712"/>
            <a:ext cx="0" cy="936625"/>
          </a:xfrm>
          <a:prstGeom prst="line">
            <a:avLst/>
          </a:prstGeom>
          <a:ln w="6350" cmpd="sng">
            <a:solidFill>
              <a:srgbClr val="034EA2"/>
            </a:solidFill>
          </a:ln>
          <a:effectLst/>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6011863" y="3806949"/>
            <a:ext cx="0" cy="936625"/>
          </a:xfrm>
          <a:prstGeom prst="line">
            <a:avLst/>
          </a:prstGeom>
          <a:ln w="6350" cmpd="sng">
            <a:solidFill>
              <a:srgbClr val="034EA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7" name="Image 2" descr="light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74688"/>
            <a:ext cx="9144000" cy="396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Text Placeholder 1"/>
          <p:cNvSpPr txBox="1">
            <a:spLocks/>
          </p:cNvSpPr>
          <p:nvPr/>
        </p:nvSpPr>
        <p:spPr bwMode="auto">
          <a:xfrm>
            <a:off x="468313" y="2708275"/>
            <a:ext cx="81359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60000"/>
              </a:lnSpc>
              <a:spcBef>
                <a:spcPct val="20000"/>
              </a:spcBef>
              <a:buFont typeface="Arial" charset="0"/>
              <a:buNone/>
            </a:pPr>
            <a:r>
              <a:rPr lang="en-GB" altLang="en-US" sz="3200" b="1" dirty="0">
                <a:solidFill>
                  <a:schemeClr val="bg2"/>
                </a:solidFill>
                <a:latin typeface="Calibri" pitchFamily="34" charset="0"/>
              </a:rPr>
              <a:t>The European innovation paradox</a:t>
            </a:r>
          </a:p>
        </p:txBody>
      </p:sp>
      <p:grpSp>
        <p:nvGrpSpPr>
          <p:cNvPr id="5" name="Group 4"/>
          <p:cNvGrpSpPr/>
          <p:nvPr/>
        </p:nvGrpSpPr>
        <p:grpSpPr>
          <a:xfrm>
            <a:off x="2051720" y="3361407"/>
            <a:ext cx="5310187" cy="2155825"/>
            <a:chOff x="566738" y="3289300"/>
            <a:chExt cx="5310187" cy="2155825"/>
          </a:xfrm>
        </p:grpSpPr>
        <p:grpSp>
          <p:nvGrpSpPr>
            <p:cNvPr id="2" name="Grouper 1"/>
            <p:cNvGrpSpPr>
              <a:grpSpLocks/>
            </p:cNvGrpSpPr>
            <p:nvPr/>
          </p:nvGrpSpPr>
          <p:grpSpPr bwMode="auto">
            <a:xfrm>
              <a:off x="566738" y="3289300"/>
              <a:ext cx="5157787" cy="1147763"/>
              <a:chOff x="566738" y="3289300"/>
              <a:chExt cx="5157787" cy="1147763"/>
            </a:xfrm>
          </p:grpSpPr>
          <p:sp>
            <p:nvSpPr>
              <p:cNvPr id="7" name="Espace réservé pour une image  2"/>
              <p:cNvSpPr txBox="1">
                <a:spLocks/>
              </p:cNvSpPr>
              <p:nvPr/>
            </p:nvSpPr>
            <p:spPr>
              <a:xfrm>
                <a:off x="684213" y="3289300"/>
                <a:ext cx="5040312" cy="849313"/>
              </a:xfrm>
              <a:prstGeom prst="round2DiagRect">
                <a:avLst/>
              </a:prstGeom>
              <a:solidFill>
                <a:schemeClr val="tx2"/>
              </a:solidFill>
              <a:ln>
                <a:noFill/>
              </a:ln>
            </p:spPr>
            <p:txBody>
              <a:bodyPr/>
              <a:lstStyle/>
              <a:p>
                <a:pPr>
                  <a:defRPr/>
                </a:pPr>
                <a:endParaRPr lang="fr-FR" sz="1800" dirty="0">
                  <a:ea typeface="+mn-ea"/>
                  <a:cs typeface="Arial" charset="0"/>
                </a:endParaRPr>
              </a:p>
            </p:txBody>
          </p:sp>
          <p:sp>
            <p:nvSpPr>
              <p:cNvPr id="8" name="Left-Right Arrow 5"/>
              <p:cNvSpPr/>
              <p:nvPr/>
            </p:nvSpPr>
            <p:spPr>
              <a:xfrm rot="5400000">
                <a:off x="2616994" y="3694906"/>
                <a:ext cx="1112838" cy="371475"/>
              </a:xfrm>
              <a:prstGeom prst="leftRightArrow">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prstClr val="white"/>
                  </a:solidFill>
                  <a:ea typeface="Tahoma" panose="020B0604030504040204" pitchFamily="34" charset="0"/>
                  <a:cs typeface="Tahoma" panose="020B0604030504040204" pitchFamily="34" charset="0"/>
                </a:endParaRPr>
              </a:p>
            </p:txBody>
          </p:sp>
          <p:sp>
            <p:nvSpPr>
              <p:cNvPr id="108555" name="TextBox 14"/>
              <p:cNvSpPr txBox="1">
                <a:spLocks noChangeArrowheads="1"/>
              </p:cNvSpPr>
              <p:nvPr/>
            </p:nvSpPr>
            <p:spPr bwMode="auto">
              <a:xfrm>
                <a:off x="566738" y="3395663"/>
                <a:ext cx="5157787"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lnSpc>
                    <a:spcPct val="90000"/>
                  </a:lnSpc>
                </a:pPr>
                <a:r>
                  <a:rPr lang="en-US" altLang="en-US" sz="2000" b="1">
                    <a:solidFill>
                      <a:srgbClr val="FFFFFF"/>
                    </a:solidFill>
                    <a:latin typeface="Calibri" pitchFamily="34" charset="0"/>
                    <a:cs typeface="Tahoma" pitchFamily="34" charset="0"/>
                  </a:rPr>
                  <a:t>Excellent European research base, dynamic companies and creative talent</a:t>
                </a:r>
              </a:p>
            </p:txBody>
          </p:sp>
        </p:grpSp>
        <p:grpSp>
          <p:nvGrpSpPr>
            <p:cNvPr id="3" name="Grouper 2"/>
            <p:cNvGrpSpPr>
              <a:grpSpLocks/>
            </p:cNvGrpSpPr>
            <p:nvPr/>
          </p:nvGrpSpPr>
          <p:grpSpPr bwMode="auto">
            <a:xfrm>
              <a:off x="684213" y="4292600"/>
              <a:ext cx="5192712" cy="1152525"/>
              <a:chOff x="684213" y="4292600"/>
              <a:chExt cx="5192712" cy="1152525"/>
            </a:xfrm>
          </p:grpSpPr>
          <p:sp>
            <p:nvSpPr>
              <p:cNvPr id="4" name="Espace réservé pour une image  2"/>
              <p:cNvSpPr txBox="1">
                <a:spLocks/>
              </p:cNvSpPr>
              <p:nvPr/>
            </p:nvSpPr>
            <p:spPr>
              <a:xfrm>
                <a:off x="684213" y="4595813"/>
                <a:ext cx="5040312" cy="849312"/>
              </a:xfrm>
              <a:prstGeom prst="round2DiagRect">
                <a:avLst/>
              </a:prstGeom>
              <a:solidFill>
                <a:schemeClr val="bg2"/>
              </a:solidFill>
              <a:ln>
                <a:noFill/>
              </a:ln>
            </p:spPr>
            <p:txBody>
              <a:bodyPr/>
              <a:lstStyle/>
              <a:p>
                <a:pPr>
                  <a:defRPr/>
                </a:pPr>
                <a:endParaRPr lang="fr-FR" sz="1800" dirty="0">
                  <a:ea typeface="+mn-ea"/>
                  <a:cs typeface="Arial" charset="0"/>
                </a:endParaRPr>
              </a:p>
            </p:txBody>
          </p:sp>
          <p:sp>
            <p:nvSpPr>
              <p:cNvPr id="10" name="Left-Right Arrow 5"/>
              <p:cNvSpPr/>
              <p:nvPr/>
            </p:nvSpPr>
            <p:spPr>
              <a:xfrm rot="5400000">
                <a:off x="2608263" y="4672012"/>
                <a:ext cx="1130300" cy="371475"/>
              </a:xfrm>
              <a:prstGeom prst="lef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prstClr val="white"/>
                  </a:solidFill>
                  <a:ea typeface="Tahoma" panose="020B0604030504040204" pitchFamily="34" charset="0"/>
                  <a:cs typeface="Tahoma" panose="020B0604030504040204" pitchFamily="34" charset="0"/>
                </a:endParaRPr>
              </a:p>
            </p:txBody>
          </p:sp>
          <p:sp>
            <p:nvSpPr>
              <p:cNvPr id="108552" name="TextBox 14"/>
              <p:cNvSpPr txBox="1">
                <a:spLocks noChangeArrowheads="1"/>
              </p:cNvSpPr>
              <p:nvPr/>
            </p:nvSpPr>
            <p:spPr bwMode="auto">
              <a:xfrm>
                <a:off x="719138" y="4721225"/>
                <a:ext cx="515778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lnSpc>
                    <a:spcPct val="90000"/>
                  </a:lnSpc>
                </a:pPr>
                <a:r>
                  <a:rPr lang="en-US" altLang="en-US" sz="2000" b="1" dirty="0">
                    <a:solidFill>
                      <a:srgbClr val="FFFFFF"/>
                    </a:solidFill>
                    <a:latin typeface="Calibri" pitchFamily="34" charset="0"/>
                    <a:cs typeface="Tahoma" pitchFamily="34" charset="0"/>
                  </a:rPr>
                  <a:t>Good ideas are too rarely turned into </a:t>
                </a:r>
              </a:p>
              <a:p>
                <a:pPr algn="ctr" eaLnBrk="1" hangingPunct="1">
                  <a:lnSpc>
                    <a:spcPct val="90000"/>
                  </a:lnSpc>
                </a:pPr>
                <a:r>
                  <a:rPr lang="en-US" altLang="en-US" sz="2000" b="1" dirty="0">
                    <a:solidFill>
                      <a:srgbClr val="FFFFFF"/>
                    </a:solidFill>
                    <a:latin typeface="Calibri" pitchFamily="34" charset="0"/>
                    <a:cs typeface="Tahoma" pitchFamily="34" charset="0"/>
                  </a:rPr>
                  <a:t>new products or services!</a:t>
                </a:r>
              </a:p>
            </p:txBody>
          </p:sp>
        </p:grpSp>
      </p:grpSp>
    </p:spTree>
    <p:extLst>
      <p:ext uri="{BB962C8B-B14F-4D97-AF65-F5344CB8AC3E}">
        <p14:creationId xmlns:p14="http://schemas.microsoft.com/office/powerpoint/2010/main" val="3134300550"/>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6"/>
          <p:cNvSpPr txBox="1">
            <a:spLocks noChangeArrowheads="1"/>
          </p:cNvSpPr>
          <p:nvPr/>
        </p:nvSpPr>
        <p:spPr bwMode="auto">
          <a:xfrm>
            <a:off x="2224088" y="4778375"/>
            <a:ext cx="51704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GB" altLang="en-US" sz="1400" b="1" dirty="0">
                <a:latin typeface="Calibri" pitchFamily="34" charset="0"/>
                <a:cs typeface="Arial" charset="0"/>
              </a:rPr>
              <a:t>Global innovation performance</a:t>
            </a:r>
          </a:p>
          <a:p>
            <a:pPr eaLnBrk="1" hangingPunct="1"/>
            <a:r>
              <a:rPr lang="en-GB" altLang="en-US" sz="1400" dirty="0">
                <a:latin typeface="Calibri" pitchFamily="34" charset="0"/>
                <a:cs typeface="Arial" charset="0"/>
              </a:rPr>
              <a:t>Innovation Union Scoreboard 2014 – European Commission</a:t>
            </a:r>
          </a:p>
        </p:txBody>
      </p:sp>
      <p:graphicFrame>
        <p:nvGraphicFramePr>
          <p:cNvPr id="58371" name="Chart 5"/>
          <p:cNvGraphicFramePr>
            <a:graphicFrameLocks/>
          </p:cNvGraphicFramePr>
          <p:nvPr/>
        </p:nvGraphicFramePr>
        <p:xfrm>
          <a:off x="1204913" y="1508125"/>
          <a:ext cx="8383587" cy="3270250"/>
        </p:xfrm>
        <a:graphic>
          <a:graphicData uri="http://schemas.openxmlformats.org/presentationml/2006/ole">
            <mc:AlternateContent xmlns:mc="http://schemas.openxmlformats.org/markup-compatibility/2006">
              <mc:Choice xmlns:v="urn:schemas-microsoft-com:vml" Requires="v">
                <p:oleObj spid="_x0000_s58551" r:id="rId3" imgW="8381307" imgH="3273281" progId="Excel.Chart.8">
                  <p:embed/>
                </p:oleObj>
              </mc:Choice>
              <mc:Fallback>
                <p:oleObj r:id="rId3" imgW="8381307" imgH="3273281" progId="Excel.Chart.8">
                  <p:embed/>
                  <p:pic>
                    <p:nvPicPr>
                      <p:cNvPr id="0" name="Char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4913" y="1508125"/>
                        <a:ext cx="8383587"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2" name="Tijdelijke aanduiding voor inhoud 2"/>
          <p:cNvSpPr txBox="1">
            <a:spLocks/>
          </p:cNvSpPr>
          <p:nvPr/>
        </p:nvSpPr>
        <p:spPr bwMode="auto">
          <a:xfrm>
            <a:off x="468313" y="541338"/>
            <a:ext cx="83518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20000"/>
              </a:spcBef>
              <a:buFont typeface="Arial" charset="0"/>
              <a:buNone/>
            </a:pPr>
            <a:r>
              <a:rPr lang="en-GB" altLang="en-US" sz="3200" b="1" dirty="0">
                <a:solidFill>
                  <a:schemeClr val="tx2"/>
                </a:solidFill>
                <a:latin typeface="Calibri" pitchFamily="34" charset="0"/>
                <a:cs typeface="Tahoma" pitchFamily="34" charset="0"/>
              </a:rPr>
              <a:t>How </a:t>
            </a:r>
            <a:r>
              <a:rPr lang="en-GB" altLang="en-US" sz="3200" b="1" dirty="0" smtClean="0">
                <a:solidFill>
                  <a:schemeClr val="tx2"/>
                </a:solidFill>
                <a:latin typeface="Calibri" pitchFamily="34" charset="0"/>
                <a:cs typeface="Tahoma" pitchFamily="34" charset="0"/>
              </a:rPr>
              <a:t>does Europe compare </a:t>
            </a:r>
            <a:r>
              <a:rPr lang="en-GB" altLang="en-US" sz="3200" b="1" dirty="0">
                <a:solidFill>
                  <a:schemeClr val="tx2"/>
                </a:solidFill>
                <a:latin typeface="Calibri" pitchFamily="34" charset="0"/>
                <a:cs typeface="Tahoma" pitchFamily="34" charset="0"/>
              </a:rPr>
              <a:t>globally?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356542" y="548680"/>
            <a:ext cx="8208912" cy="4680297"/>
          </a:xfrm>
        </p:spPr>
        <p:txBody>
          <a:bodyPr/>
          <a:lstStyle/>
          <a:p>
            <a:pPr indent="0" eaLnBrk="1" hangingPunct="1">
              <a:spcBef>
                <a:spcPct val="20000"/>
              </a:spcBef>
              <a:buNone/>
            </a:pPr>
            <a:r>
              <a:rPr lang="en-GB" sz="3200" b="1" dirty="0">
                <a:solidFill>
                  <a:schemeClr val="tx2"/>
                </a:solidFill>
                <a:latin typeface="Calibri" pitchFamily="34" charset="0"/>
                <a:ea typeface="ＭＳ Ｐゴシック" pitchFamily="34" charset="-128"/>
                <a:cs typeface="Tahoma" pitchFamily="34" charset="0"/>
              </a:rPr>
              <a:t>Innovation performance in Europe</a:t>
            </a:r>
          </a:p>
          <a:p>
            <a:pPr indent="0">
              <a:buNone/>
            </a:pPr>
            <a:endParaRPr lang="en-GB" dirty="0"/>
          </a:p>
          <a:p>
            <a:pPr indent="0">
              <a:buNone/>
            </a:pPr>
            <a:endParaRPr lang="en-GB" dirty="0" smtClean="0"/>
          </a:p>
          <a:p>
            <a:pPr indent="0">
              <a:buNone/>
            </a:pPr>
            <a:endParaRPr lang="en-GB" dirty="0"/>
          </a:p>
          <a:p>
            <a:pPr indent="0">
              <a:buNone/>
            </a:pPr>
            <a:endParaRPr lang="en-GB" dirty="0" smtClean="0"/>
          </a:p>
          <a:p>
            <a:pPr indent="0">
              <a:buNone/>
            </a:pPr>
            <a:endParaRPr lang="en-GB" dirty="0"/>
          </a:p>
          <a:p>
            <a:pPr indent="0">
              <a:buNone/>
            </a:pPr>
            <a:endParaRPr lang="en-GB" dirty="0" smtClean="0"/>
          </a:p>
          <a:p>
            <a:pPr indent="0">
              <a:buNone/>
            </a:pPr>
            <a:endParaRPr lang="en-GB" dirty="0"/>
          </a:p>
          <a:p>
            <a:pPr indent="0">
              <a:buNone/>
            </a:pPr>
            <a:endParaRPr lang="en-GB" dirty="0" smtClean="0"/>
          </a:p>
          <a:p>
            <a:pPr indent="0">
              <a:buNone/>
            </a:pPr>
            <a:endParaRPr lang="en-GB" dirty="0"/>
          </a:p>
          <a:p>
            <a:pPr indent="0">
              <a:buNone/>
            </a:pPr>
            <a:endParaRPr lang="en-GB" dirty="0" smtClean="0"/>
          </a:p>
          <a:p>
            <a:pPr indent="0">
              <a:buNone/>
            </a:pPr>
            <a:endParaRPr lang="en-GB" sz="1200" i="1" dirty="0" smtClean="0"/>
          </a:p>
          <a:p>
            <a:pPr indent="0">
              <a:buNone/>
            </a:pPr>
            <a:r>
              <a:rPr lang="en-GB" sz="1200" i="1" dirty="0" smtClean="0"/>
              <a:t>Non-EU </a:t>
            </a:r>
            <a:r>
              <a:rPr lang="en-GB" sz="1200" i="1" dirty="0"/>
              <a:t>countries include Switzerland (CH), Iceland (IS), Norway (NO), Serbia (RS), Former Yugoslav Republic of</a:t>
            </a:r>
          </a:p>
          <a:p>
            <a:pPr indent="0">
              <a:buNone/>
            </a:pPr>
            <a:r>
              <a:rPr lang="en-GB" sz="1200" i="1" dirty="0"/>
              <a:t>Macedonia (MK) and Turkey (TR</a:t>
            </a:r>
            <a:r>
              <a:rPr lang="en-GB" sz="1200" i="1" dirty="0" smtClean="0"/>
              <a:t>).</a:t>
            </a:r>
          </a:p>
          <a:p>
            <a:pPr indent="0">
              <a:buNone/>
            </a:pPr>
            <a:endParaRPr lang="en-GB" sz="1200" i="1" dirty="0" smtClean="0"/>
          </a:p>
          <a:p>
            <a:pPr indent="0">
              <a:buNone/>
            </a:pPr>
            <a:r>
              <a:rPr lang="en-GB" altLang="en-US" sz="1200" dirty="0" smtClean="0">
                <a:latin typeface="Calibri" pitchFamily="34" charset="0"/>
                <a:cs typeface="Arial" charset="0"/>
              </a:rPr>
              <a:t>Innovation </a:t>
            </a:r>
            <a:r>
              <a:rPr lang="en-GB" altLang="en-US" sz="1200" dirty="0">
                <a:latin typeface="Calibri" pitchFamily="34" charset="0"/>
                <a:cs typeface="Arial" charset="0"/>
              </a:rPr>
              <a:t>Union Scoreboard 2015 – European Commission</a:t>
            </a:r>
          </a:p>
          <a:p>
            <a:pPr indent="0">
              <a:buNone/>
            </a:pPr>
            <a:endParaRPr lang="en-GB" sz="1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1484784"/>
            <a:ext cx="8562975"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3129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pour une image  2"/>
          <p:cNvSpPr txBox="1">
            <a:spLocks/>
          </p:cNvSpPr>
          <p:nvPr/>
        </p:nvSpPr>
        <p:spPr>
          <a:xfrm>
            <a:off x="539750" y="1318208"/>
            <a:ext cx="3312368" cy="1808334"/>
          </a:xfrm>
          <a:prstGeom prst="round2DiagRect">
            <a:avLst/>
          </a:prstGeom>
          <a:solidFill>
            <a:srgbClr val="6BB745"/>
          </a:solidFill>
        </p:spPr>
      </p:sp>
      <p:sp>
        <p:nvSpPr>
          <p:cNvPr id="27" name="Espace réservé pour une image  2"/>
          <p:cNvSpPr txBox="1">
            <a:spLocks/>
          </p:cNvSpPr>
          <p:nvPr/>
        </p:nvSpPr>
        <p:spPr>
          <a:xfrm>
            <a:off x="2848523" y="3933056"/>
            <a:ext cx="3451892" cy="1808334"/>
          </a:xfrm>
          <a:prstGeom prst="round2DiagRect">
            <a:avLst/>
          </a:prstGeom>
          <a:solidFill>
            <a:srgbClr val="6BB745"/>
          </a:solidFill>
        </p:spPr>
      </p:sp>
      <p:sp>
        <p:nvSpPr>
          <p:cNvPr id="23" name="Espace réservé pour une image  2"/>
          <p:cNvSpPr txBox="1">
            <a:spLocks/>
          </p:cNvSpPr>
          <p:nvPr/>
        </p:nvSpPr>
        <p:spPr>
          <a:xfrm>
            <a:off x="5035703" y="1341438"/>
            <a:ext cx="3312368" cy="1808334"/>
          </a:xfrm>
          <a:prstGeom prst="round2DiagRect">
            <a:avLst/>
          </a:prstGeom>
          <a:solidFill>
            <a:srgbClr val="6BB745"/>
          </a:solidFill>
        </p:spPr>
      </p:sp>
      <p:sp>
        <p:nvSpPr>
          <p:cNvPr id="57347" name="Tijdelijke aanduiding voor inhoud 2"/>
          <p:cNvSpPr txBox="1">
            <a:spLocks/>
          </p:cNvSpPr>
          <p:nvPr/>
        </p:nvSpPr>
        <p:spPr bwMode="auto">
          <a:xfrm>
            <a:off x="468313" y="541338"/>
            <a:ext cx="83518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20000"/>
              </a:spcBef>
              <a:buFont typeface="Arial" charset="0"/>
              <a:buNone/>
            </a:pPr>
            <a:r>
              <a:rPr lang="en-GB" sz="3200" b="1" dirty="0">
                <a:solidFill>
                  <a:srgbClr val="6BB745"/>
                </a:solidFill>
                <a:latin typeface="Calibri" pitchFamily="34" charset="0"/>
                <a:cs typeface="Tahoma" pitchFamily="34" charset="0"/>
              </a:rPr>
              <a:t>A unique offering: what we do</a:t>
            </a:r>
            <a:endParaRPr lang="en-GB" altLang="en-US" sz="3200" b="1" dirty="0">
              <a:solidFill>
                <a:srgbClr val="6BB745"/>
              </a:solidFill>
              <a:latin typeface="Calibri" pitchFamily="34" charset="0"/>
              <a:cs typeface="Tahoma" pitchFamily="34" charset="0"/>
            </a:endParaRPr>
          </a:p>
        </p:txBody>
      </p:sp>
      <p:sp>
        <p:nvSpPr>
          <p:cNvPr id="6" name="Text Placeholder 10"/>
          <p:cNvSpPr txBox="1">
            <a:spLocks/>
          </p:cNvSpPr>
          <p:nvPr/>
        </p:nvSpPr>
        <p:spPr>
          <a:xfrm>
            <a:off x="539750" y="1341438"/>
            <a:ext cx="5172075" cy="3987800"/>
          </a:xfrm>
          <a:prstGeom prst="rect">
            <a:avLst/>
          </a:prstGeom>
        </p:spPr>
        <p:txBody>
          <a:bodyPr/>
          <a:lstStyle>
            <a:lvl1pPr marL="355600" indent="-355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034EA2"/>
              </a:buClr>
              <a:buFont typeface="Arial" pitchFamily="34" charset="0"/>
              <a:buNone/>
              <a:defRPr/>
            </a:pPr>
            <a:endParaRPr lang="en-GB" sz="1600" dirty="0" smtClean="0">
              <a:solidFill>
                <a:srgbClr val="333333"/>
              </a:solidFill>
              <a:latin typeface="Calibri" pitchFamily="34" charset="0"/>
            </a:endParaRPr>
          </a:p>
        </p:txBody>
      </p:sp>
      <p:grpSp>
        <p:nvGrpSpPr>
          <p:cNvPr id="18" name="Group 17"/>
          <p:cNvGrpSpPr/>
          <p:nvPr/>
        </p:nvGrpSpPr>
        <p:grpSpPr>
          <a:xfrm>
            <a:off x="2848523" y="1380249"/>
            <a:ext cx="5395885" cy="4068753"/>
            <a:chOff x="3236960" y="1861180"/>
            <a:chExt cx="5395885" cy="4068753"/>
          </a:xfrm>
        </p:grpSpPr>
        <p:sp>
          <p:nvSpPr>
            <p:cNvPr id="34" name="TextBox 33"/>
            <p:cNvSpPr txBox="1"/>
            <p:nvPr/>
          </p:nvSpPr>
          <p:spPr>
            <a:xfrm>
              <a:off x="3236960" y="4591105"/>
              <a:ext cx="3451892" cy="1338828"/>
            </a:xfrm>
            <a:prstGeom prst="rect">
              <a:avLst/>
            </a:prstGeom>
            <a:noFill/>
          </p:spPr>
          <p:txBody>
            <a:bodyPr wrap="square" rtlCol="0">
              <a:spAutoFit/>
            </a:bodyPr>
            <a:lstStyle/>
            <a:p>
              <a:pPr algn="ctr"/>
              <a:r>
                <a:rPr lang="en-GB" b="1" dirty="0" smtClean="0">
                  <a:solidFill>
                    <a:srgbClr val="034EA2"/>
                  </a:solidFill>
                  <a:latin typeface="Calibri"/>
                </a:rPr>
                <a:t>Innovation</a:t>
              </a:r>
              <a:endParaRPr lang="en-GB" sz="1000" b="1" dirty="0">
                <a:solidFill>
                  <a:srgbClr val="034EA2"/>
                </a:solidFill>
                <a:latin typeface="Calibri"/>
              </a:endParaRPr>
            </a:p>
            <a:p>
              <a:pPr algn="ctr"/>
              <a:r>
                <a:rPr lang="en-GB" sz="1900" dirty="0" smtClean="0">
                  <a:solidFill>
                    <a:srgbClr val="FFFFFF"/>
                  </a:solidFill>
                  <a:latin typeface="Calibri"/>
                </a:rPr>
                <a:t>Connected </a:t>
              </a:r>
              <a:r>
                <a:rPr lang="en-GB" sz="1900" dirty="0">
                  <a:solidFill>
                    <a:srgbClr val="FFFFFF"/>
                  </a:solidFill>
                  <a:latin typeface="Calibri"/>
                </a:rPr>
                <a:t>ecosystems across European borders, exploiting synergies and </a:t>
              </a:r>
              <a:r>
                <a:rPr lang="en-GB" sz="1900" dirty="0" smtClean="0">
                  <a:solidFill>
                    <a:srgbClr val="FFFFFF"/>
                  </a:solidFill>
                  <a:latin typeface="Calibri"/>
                </a:rPr>
                <a:t>complementarities</a:t>
              </a:r>
              <a:endParaRPr lang="en-GB" sz="1900" dirty="0">
                <a:solidFill>
                  <a:srgbClr val="FFFFFF"/>
                </a:solidFill>
                <a:latin typeface="Calibri"/>
              </a:endParaRPr>
            </a:p>
          </p:txBody>
        </p:sp>
        <p:sp>
          <p:nvSpPr>
            <p:cNvPr id="32" name="TextBox 31"/>
            <p:cNvSpPr txBox="1"/>
            <p:nvPr/>
          </p:nvSpPr>
          <p:spPr>
            <a:xfrm>
              <a:off x="5546180" y="1861180"/>
              <a:ext cx="3086665" cy="1754326"/>
            </a:xfrm>
            <a:prstGeom prst="rect">
              <a:avLst/>
            </a:prstGeom>
            <a:noFill/>
          </p:spPr>
          <p:txBody>
            <a:bodyPr wrap="square" rtlCol="0">
              <a:spAutoFit/>
            </a:bodyPr>
            <a:lstStyle/>
            <a:p>
              <a:pPr algn="ctr"/>
              <a:r>
                <a:rPr lang="en-GB" b="1" dirty="0">
                  <a:solidFill>
                    <a:srgbClr val="034EA2"/>
                  </a:solidFill>
                  <a:latin typeface="Calibri"/>
                </a:rPr>
                <a:t>E</a:t>
              </a:r>
              <a:r>
                <a:rPr lang="en-GB" b="1" dirty="0" smtClean="0">
                  <a:solidFill>
                    <a:srgbClr val="034EA2"/>
                  </a:solidFill>
                  <a:latin typeface="Calibri"/>
                </a:rPr>
                <a:t>ntrepreneurship</a:t>
              </a:r>
            </a:p>
            <a:p>
              <a:pPr algn="ctr"/>
              <a:endParaRPr lang="en-GB" sz="800" b="1" dirty="0" smtClean="0">
                <a:solidFill>
                  <a:srgbClr val="FFFFFF"/>
                </a:solidFill>
                <a:latin typeface="Calibri"/>
              </a:endParaRPr>
            </a:p>
            <a:p>
              <a:pPr marL="342900" indent="-342900">
                <a:buFont typeface="Arial" panose="020B0604020202020204" pitchFamily="34" charset="0"/>
                <a:buChar char="•"/>
              </a:pPr>
              <a:r>
                <a:rPr lang="en-GB" sz="1900" dirty="0" smtClean="0">
                  <a:solidFill>
                    <a:srgbClr val="FFFFFF"/>
                  </a:solidFill>
                  <a:latin typeface="Calibri"/>
                </a:rPr>
                <a:t>Business creation &amp; acceleration</a:t>
              </a:r>
              <a:endParaRPr lang="en-GB" sz="1900" dirty="0">
                <a:solidFill>
                  <a:srgbClr val="FFFFFF"/>
                </a:solidFill>
                <a:latin typeface="Calibri"/>
              </a:endParaRPr>
            </a:p>
            <a:p>
              <a:pPr marL="342900" indent="-342900">
                <a:buFont typeface="Arial" panose="020B0604020202020204" pitchFamily="34" charset="0"/>
                <a:buChar char="•"/>
              </a:pPr>
              <a:r>
                <a:rPr lang="en-GB" sz="1900" dirty="0" smtClean="0">
                  <a:solidFill>
                    <a:srgbClr val="FFFFFF"/>
                  </a:solidFill>
                  <a:latin typeface="Calibri"/>
                </a:rPr>
                <a:t>Promoting </a:t>
              </a:r>
              <a:r>
                <a:rPr lang="en-GB" sz="1900" dirty="0">
                  <a:solidFill>
                    <a:srgbClr val="FFFFFF"/>
                  </a:solidFill>
                  <a:latin typeface="Calibri"/>
                </a:rPr>
                <a:t>a new </a:t>
              </a:r>
              <a:r>
                <a:rPr lang="en-GB" sz="1900" dirty="0" err="1" smtClean="0">
                  <a:solidFill>
                    <a:srgbClr val="FFFFFF"/>
                  </a:solidFill>
                  <a:latin typeface="Calibri"/>
                </a:rPr>
                <a:t>mindset</a:t>
              </a:r>
              <a:r>
                <a:rPr lang="en-GB" sz="1900" dirty="0" smtClean="0">
                  <a:solidFill>
                    <a:srgbClr val="FFFFFF"/>
                  </a:solidFill>
                  <a:latin typeface="Calibri"/>
                </a:rPr>
                <a:t> </a:t>
              </a:r>
              <a:r>
                <a:rPr lang="en-GB" sz="1900" dirty="0">
                  <a:solidFill>
                    <a:srgbClr val="FFFFFF"/>
                  </a:solidFill>
                  <a:latin typeface="Calibri"/>
                </a:rPr>
                <a:t>and </a:t>
              </a:r>
              <a:r>
                <a:rPr lang="en-GB" sz="1900" dirty="0" smtClean="0">
                  <a:solidFill>
                    <a:srgbClr val="FFFFFF"/>
                  </a:solidFill>
                  <a:latin typeface="Calibri"/>
                </a:rPr>
                <a:t>culture</a:t>
              </a:r>
              <a:endParaRPr lang="en-GB" sz="1900" dirty="0">
                <a:solidFill>
                  <a:srgbClr val="FFFFFF"/>
                </a:solidFill>
                <a:latin typeface="Calibri"/>
              </a:endParaRPr>
            </a:p>
          </p:txBody>
        </p:sp>
        <p:sp>
          <p:nvSpPr>
            <p:cNvPr id="25" name="Left-Right Arrow 24"/>
            <p:cNvSpPr/>
            <p:nvPr/>
          </p:nvSpPr>
          <p:spPr>
            <a:xfrm rot="3566398">
              <a:off x="2732609" y="3908349"/>
              <a:ext cx="1254067" cy="233759"/>
            </a:xfrm>
            <a:prstGeom prst="lef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6" name="Left-Right Arrow 25"/>
            <p:cNvSpPr/>
            <p:nvPr/>
          </p:nvSpPr>
          <p:spPr>
            <a:xfrm rot="6654075">
              <a:off x="6089770" y="3995881"/>
              <a:ext cx="1097620" cy="215871"/>
            </a:xfrm>
            <a:prstGeom prst="lef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9" name="Left-Right Arrow 28"/>
            <p:cNvSpPr/>
            <p:nvPr/>
          </p:nvSpPr>
          <p:spPr>
            <a:xfrm>
              <a:off x="4096342" y="2703306"/>
              <a:ext cx="1368152" cy="251156"/>
            </a:xfrm>
            <a:prstGeom prst="lef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sp>
        <p:nvSpPr>
          <p:cNvPr id="21" name="TextBox 20"/>
          <p:cNvSpPr txBox="1"/>
          <p:nvPr/>
        </p:nvSpPr>
        <p:spPr>
          <a:xfrm>
            <a:off x="611560" y="1434942"/>
            <a:ext cx="3168352" cy="1492716"/>
          </a:xfrm>
          <a:prstGeom prst="rect">
            <a:avLst/>
          </a:prstGeom>
          <a:noFill/>
        </p:spPr>
        <p:txBody>
          <a:bodyPr wrap="square" rtlCol="0">
            <a:spAutoFit/>
          </a:bodyPr>
          <a:lstStyle/>
          <a:p>
            <a:pPr algn="ctr"/>
            <a:r>
              <a:rPr lang="en-GB" b="1" dirty="0" smtClean="0">
                <a:solidFill>
                  <a:srgbClr val="034EA2"/>
                </a:solidFill>
                <a:latin typeface="Calibri"/>
              </a:rPr>
              <a:t>Education</a:t>
            </a:r>
          </a:p>
          <a:p>
            <a:pPr algn="ctr"/>
            <a:endParaRPr lang="en-GB" sz="1000" b="1" dirty="0">
              <a:solidFill>
                <a:srgbClr val="FFFFFF"/>
              </a:solidFill>
              <a:latin typeface="Calibri"/>
            </a:endParaRPr>
          </a:p>
          <a:p>
            <a:pPr marL="342900" indent="-342900">
              <a:buFont typeface="Arial" panose="020B0604020202020204" pitchFamily="34" charset="0"/>
              <a:buChar char="•"/>
            </a:pPr>
            <a:r>
              <a:rPr lang="en-GB" sz="1900" dirty="0">
                <a:solidFill>
                  <a:srgbClr val="FFFFFF"/>
                </a:solidFill>
                <a:latin typeface="Calibri"/>
              </a:rPr>
              <a:t>For creativity </a:t>
            </a:r>
            <a:r>
              <a:rPr lang="en-GB" sz="1900" dirty="0" smtClean="0">
                <a:solidFill>
                  <a:srgbClr val="FFFFFF"/>
                </a:solidFill>
                <a:latin typeface="Calibri"/>
              </a:rPr>
              <a:t>&amp; </a:t>
            </a:r>
            <a:r>
              <a:rPr lang="en-GB" sz="1900" dirty="0">
                <a:solidFill>
                  <a:srgbClr val="FFFFFF"/>
                </a:solidFill>
                <a:latin typeface="Calibri"/>
              </a:rPr>
              <a:t>innovation</a:t>
            </a:r>
          </a:p>
          <a:p>
            <a:pPr marL="342900" indent="-342900">
              <a:buFont typeface="Arial" panose="020B0604020202020204" pitchFamily="34" charset="0"/>
              <a:buChar char="•"/>
            </a:pPr>
            <a:r>
              <a:rPr lang="en-GB" sz="1900" dirty="0">
                <a:solidFill>
                  <a:srgbClr val="FFFFFF"/>
                </a:solidFill>
                <a:latin typeface="Calibri"/>
              </a:rPr>
              <a:t>High quality EIT labelled degree</a:t>
            </a:r>
          </a:p>
        </p:txBody>
      </p:sp>
    </p:spTree>
    <p:extLst>
      <p:ext uri="{BB962C8B-B14F-4D97-AF65-F5344CB8AC3E}">
        <p14:creationId xmlns:p14="http://schemas.microsoft.com/office/powerpoint/2010/main" val="2048726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Image 9" descr="bulb_faded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2232025"/>
            <a:ext cx="6611938"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9" name="Title 1"/>
          <p:cNvSpPr>
            <a:spLocks noGrp="1"/>
          </p:cNvSpPr>
          <p:nvPr>
            <p:ph type="title" idx="4294967295"/>
          </p:nvPr>
        </p:nvSpPr>
        <p:spPr bwMode="auto">
          <a:xfrm>
            <a:off x="560388" y="1181100"/>
            <a:ext cx="5956300" cy="11572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lnSpc>
                <a:spcPct val="90000"/>
              </a:lnSpc>
              <a:spcAft>
                <a:spcPts val="1200"/>
              </a:spcAft>
            </a:pPr>
            <a:r>
              <a:rPr lang="en-GB" altLang="en-US" sz="2400" dirty="0" smtClean="0">
                <a:ea typeface="ＭＳ Ｐゴシック" pitchFamily="34" charset="-128"/>
              </a:rPr>
              <a:t>Innovation project – M</a:t>
            </a:r>
            <a:r>
              <a:rPr lang="en-US" altLang="en-US" sz="2400" dirty="0" err="1" smtClean="0">
                <a:ea typeface="ＭＳ Ｐゴシック" pitchFamily="34" charset="-128"/>
              </a:rPr>
              <a:t>aking</a:t>
            </a:r>
            <a:r>
              <a:rPr lang="en-US" altLang="en-US" sz="2400" dirty="0" smtClean="0">
                <a:ea typeface="ＭＳ Ｐゴシック" pitchFamily="34" charset="-128"/>
              </a:rPr>
              <a:t> cities more livable in view of climate change</a:t>
            </a:r>
            <a:endParaRPr lang="en-GB" altLang="en-US" sz="2400" dirty="0" smtClean="0">
              <a:ea typeface="ＭＳ Ｐゴシック" pitchFamily="34" charset="-128"/>
            </a:endParaRPr>
          </a:p>
        </p:txBody>
      </p:sp>
      <p:sp>
        <p:nvSpPr>
          <p:cNvPr id="3" name="Content Placeholder 2"/>
          <p:cNvSpPr>
            <a:spLocks noGrp="1"/>
          </p:cNvSpPr>
          <p:nvPr>
            <p:ph idx="4294967295"/>
          </p:nvPr>
        </p:nvSpPr>
        <p:spPr>
          <a:xfrm>
            <a:off x="611560" y="2092597"/>
            <a:ext cx="7704856" cy="2128491"/>
          </a:xfrm>
          <a:prstGeom prst="rect">
            <a:avLst/>
          </a:prstGeom>
        </p:spPr>
        <p:txBody>
          <a:bodyPr numCol="2"/>
          <a:lstStyle/>
          <a:p>
            <a:pPr marL="285750" lvl="1" eaLnBrk="1" hangingPunct="1">
              <a:lnSpc>
                <a:spcPct val="80000"/>
              </a:lnSpc>
              <a:spcBef>
                <a:spcPts val="0"/>
              </a:spcBef>
              <a:spcAft>
                <a:spcPts val="400"/>
              </a:spcAft>
              <a:buClr>
                <a:schemeClr val="bg2"/>
              </a:buClr>
              <a:buFont typeface="Arial"/>
              <a:buChar char="•"/>
              <a:defRPr/>
            </a:pPr>
            <a:r>
              <a:rPr lang="en-GB" sz="1600" dirty="0">
                <a:solidFill>
                  <a:srgbClr val="333333"/>
                </a:solidFill>
                <a:ea typeface="Tahoma" pitchFamily="34" charset="0"/>
                <a:cs typeface="Tahoma" pitchFamily="34" charset="0"/>
              </a:rPr>
              <a:t>Imperial College London</a:t>
            </a:r>
          </a:p>
          <a:p>
            <a:pPr marL="285750" lvl="1" eaLnBrk="1" hangingPunct="1">
              <a:lnSpc>
                <a:spcPct val="80000"/>
              </a:lnSpc>
              <a:spcBef>
                <a:spcPts val="0"/>
              </a:spcBef>
              <a:spcAft>
                <a:spcPts val="400"/>
              </a:spcAft>
              <a:buClr>
                <a:schemeClr val="bg2"/>
              </a:buClr>
              <a:buFont typeface="Arial"/>
              <a:buChar char="•"/>
              <a:defRPr/>
            </a:pPr>
            <a:r>
              <a:rPr lang="en-GB" sz="1600" dirty="0" err="1">
                <a:solidFill>
                  <a:srgbClr val="333333"/>
                </a:solidFill>
                <a:ea typeface="Tahoma" pitchFamily="34" charset="0"/>
                <a:cs typeface="Tahoma" pitchFamily="34" charset="0"/>
              </a:rPr>
              <a:t>Aecom</a:t>
            </a:r>
            <a:endParaRPr lang="en-GB" sz="1600" dirty="0">
              <a:solidFill>
                <a:srgbClr val="333333"/>
              </a:solidFill>
              <a:ea typeface="Tahoma" pitchFamily="34" charset="0"/>
              <a:cs typeface="Tahoma" pitchFamily="34" charset="0"/>
            </a:endParaRPr>
          </a:p>
          <a:p>
            <a:pPr marL="285750" lvl="1" eaLnBrk="1" hangingPunct="1">
              <a:lnSpc>
                <a:spcPct val="80000"/>
              </a:lnSpc>
              <a:spcBef>
                <a:spcPts val="0"/>
              </a:spcBef>
              <a:spcAft>
                <a:spcPts val="400"/>
              </a:spcAft>
              <a:buClr>
                <a:schemeClr val="bg2"/>
              </a:buClr>
              <a:buFont typeface="Arial"/>
              <a:buChar char="•"/>
              <a:defRPr/>
            </a:pPr>
            <a:r>
              <a:rPr lang="en-GB" sz="1600" dirty="0" err="1">
                <a:solidFill>
                  <a:srgbClr val="333333"/>
                </a:solidFill>
                <a:ea typeface="Tahoma" pitchFamily="34" charset="0"/>
                <a:cs typeface="Tahoma" pitchFamily="34" charset="0"/>
              </a:rPr>
              <a:t>Alterra</a:t>
            </a:r>
            <a:r>
              <a:rPr lang="en-GB" sz="1600" dirty="0">
                <a:solidFill>
                  <a:srgbClr val="333333"/>
                </a:solidFill>
                <a:ea typeface="Tahoma" pitchFamily="34" charset="0"/>
                <a:cs typeface="Tahoma" pitchFamily="34" charset="0"/>
              </a:rPr>
              <a:t> – </a:t>
            </a:r>
            <a:r>
              <a:rPr lang="en-GB" sz="1600" dirty="0" err="1">
                <a:solidFill>
                  <a:srgbClr val="333333"/>
                </a:solidFill>
                <a:ea typeface="Tahoma" pitchFamily="34" charset="0"/>
                <a:cs typeface="Tahoma" pitchFamily="34" charset="0"/>
              </a:rPr>
              <a:t>Wageningen</a:t>
            </a:r>
            <a:r>
              <a:rPr lang="en-GB" sz="1600" dirty="0">
                <a:solidFill>
                  <a:srgbClr val="333333"/>
                </a:solidFill>
                <a:ea typeface="Tahoma" pitchFamily="34" charset="0"/>
                <a:cs typeface="Tahoma" pitchFamily="34" charset="0"/>
              </a:rPr>
              <a:t> UR</a:t>
            </a:r>
          </a:p>
          <a:p>
            <a:pPr marL="285750" lvl="1" eaLnBrk="1" hangingPunct="1">
              <a:lnSpc>
                <a:spcPct val="80000"/>
              </a:lnSpc>
              <a:spcBef>
                <a:spcPts val="0"/>
              </a:spcBef>
              <a:spcAft>
                <a:spcPts val="400"/>
              </a:spcAft>
              <a:buClr>
                <a:schemeClr val="bg2"/>
              </a:buClr>
              <a:buFont typeface="Arial"/>
              <a:buChar char="•"/>
              <a:defRPr/>
            </a:pPr>
            <a:r>
              <a:rPr lang="en-GB" sz="1600" dirty="0">
                <a:solidFill>
                  <a:srgbClr val="333333"/>
                </a:solidFill>
                <a:ea typeface="Tahoma" pitchFamily="34" charset="0"/>
                <a:cs typeface="Tahoma" pitchFamily="34" charset="0"/>
              </a:rPr>
              <a:t>ARCADIS</a:t>
            </a:r>
          </a:p>
          <a:p>
            <a:pPr marL="285750" lvl="1" eaLnBrk="1" hangingPunct="1">
              <a:lnSpc>
                <a:spcPct val="80000"/>
              </a:lnSpc>
              <a:spcBef>
                <a:spcPts val="0"/>
              </a:spcBef>
              <a:spcAft>
                <a:spcPts val="400"/>
              </a:spcAft>
              <a:buClr>
                <a:schemeClr val="bg2"/>
              </a:buClr>
              <a:buFont typeface="Arial"/>
              <a:buChar char="•"/>
              <a:defRPr/>
            </a:pPr>
            <a:r>
              <a:rPr lang="en-GB" sz="1600" dirty="0">
                <a:solidFill>
                  <a:srgbClr val="333333"/>
                </a:solidFill>
                <a:ea typeface="Tahoma" pitchFamily="34" charset="0"/>
                <a:cs typeface="Tahoma" pitchFamily="34" charset="0"/>
              </a:rPr>
              <a:t>Bosch Slabbers</a:t>
            </a:r>
          </a:p>
          <a:p>
            <a:pPr marL="285750" lvl="1" eaLnBrk="1" hangingPunct="1">
              <a:lnSpc>
                <a:spcPct val="80000"/>
              </a:lnSpc>
              <a:spcBef>
                <a:spcPts val="0"/>
              </a:spcBef>
              <a:spcAft>
                <a:spcPts val="400"/>
              </a:spcAft>
              <a:buClr>
                <a:schemeClr val="bg2"/>
              </a:buClr>
              <a:buFont typeface="Arial"/>
              <a:buChar char="•"/>
              <a:defRPr/>
            </a:pPr>
            <a:r>
              <a:rPr lang="en-GB" sz="1600" dirty="0" err="1">
                <a:solidFill>
                  <a:srgbClr val="333333"/>
                </a:solidFill>
                <a:ea typeface="Tahoma" pitchFamily="34" charset="0"/>
                <a:cs typeface="Tahoma" pitchFamily="34" charset="0"/>
              </a:rPr>
              <a:t>Deltares</a:t>
            </a:r>
            <a:endParaRPr lang="en-GB" sz="1600" dirty="0">
              <a:solidFill>
                <a:srgbClr val="333333"/>
              </a:solidFill>
              <a:ea typeface="Tahoma" pitchFamily="34" charset="0"/>
              <a:cs typeface="Tahoma" pitchFamily="34" charset="0"/>
            </a:endParaRPr>
          </a:p>
          <a:p>
            <a:pPr marL="285750" lvl="1" eaLnBrk="1" hangingPunct="1">
              <a:lnSpc>
                <a:spcPct val="80000"/>
              </a:lnSpc>
              <a:spcBef>
                <a:spcPts val="0"/>
              </a:spcBef>
              <a:spcAft>
                <a:spcPts val="400"/>
              </a:spcAft>
              <a:buClr>
                <a:schemeClr val="bg2"/>
              </a:buClr>
              <a:buFont typeface="Arial"/>
              <a:buChar char="•"/>
              <a:defRPr/>
            </a:pPr>
            <a:r>
              <a:rPr lang="en-GB" sz="1600" dirty="0" err="1">
                <a:solidFill>
                  <a:srgbClr val="333333"/>
                </a:solidFill>
                <a:ea typeface="Tahoma" pitchFamily="34" charset="0"/>
                <a:cs typeface="Tahoma" pitchFamily="34" charset="0"/>
              </a:rPr>
              <a:t>Ecole</a:t>
            </a:r>
            <a:r>
              <a:rPr lang="en-GB" sz="1600" dirty="0">
                <a:solidFill>
                  <a:srgbClr val="333333"/>
                </a:solidFill>
                <a:ea typeface="Tahoma" pitchFamily="34" charset="0"/>
                <a:cs typeface="Tahoma" pitchFamily="34" charset="0"/>
              </a:rPr>
              <a:t> des </a:t>
            </a:r>
            <a:r>
              <a:rPr lang="en-GB" sz="1600" dirty="0" err="1">
                <a:solidFill>
                  <a:srgbClr val="333333"/>
                </a:solidFill>
                <a:ea typeface="Tahoma" pitchFamily="34" charset="0"/>
                <a:cs typeface="Tahoma" pitchFamily="34" charset="0"/>
              </a:rPr>
              <a:t>Ponts</a:t>
            </a:r>
            <a:r>
              <a:rPr lang="en-GB" sz="1600" dirty="0">
                <a:solidFill>
                  <a:srgbClr val="333333"/>
                </a:solidFill>
                <a:ea typeface="Tahoma" pitchFamily="34" charset="0"/>
                <a:cs typeface="Tahoma" pitchFamily="34" charset="0"/>
              </a:rPr>
              <a:t> et </a:t>
            </a:r>
            <a:r>
              <a:rPr lang="en-GB" sz="1600" dirty="0" err="1">
                <a:solidFill>
                  <a:srgbClr val="333333"/>
                </a:solidFill>
                <a:ea typeface="Tahoma" pitchFamily="34" charset="0"/>
                <a:cs typeface="Tahoma" pitchFamily="34" charset="0"/>
              </a:rPr>
              <a:t>Chaussee</a:t>
            </a:r>
            <a:r>
              <a:rPr lang="en-GB" sz="1600" dirty="0">
                <a:solidFill>
                  <a:srgbClr val="333333"/>
                </a:solidFill>
                <a:ea typeface="Tahoma" pitchFamily="34" charset="0"/>
                <a:cs typeface="Tahoma" pitchFamily="34" charset="0"/>
              </a:rPr>
              <a:t> (ENPC)</a:t>
            </a:r>
          </a:p>
          <a:p>
            <a:pPr marL="285750" lvl="1" eaLnBrk="1" hangingPunct="1">
              <a:lnSpc>
                <a:spcPct val="80000"/>
              </a:lnSpc>
              <a:spcBef>
                <a:spcPts val="0"/>
              </a:spcBef>
              <a:spcAft>
                <a:spcPts val="400"/>
              </a:spcAft>
              <a:buClr>
                <a:schemeClr val="bg2"/>
              </a:buClr>
              <a:buFont typeface="Arial"/>
              <a:buChar char="•"/>
              <a:defRPr/>
            </a:pPr>
            <a:r>
              <a:rPr lang="en-GB" sz="1600" dirty="0">
                <a:solidFill>
                  <a:srgbClr val="333333"/>
                </a:solidFill>
                <a:ea typeface="Tahoma" pitchFamily="34" charset="0"/>
                <a:cs typeface="Tahoma" pitchFamily="34" charset="0"/>
              </a:rPr>
              <a:t>ICCI Ltd.</a:t>
            </a:r>
          </a:p>
          <a:p>
            <a:pPr marL="285750" lvl="1" eaLnBrk="1" hangingPunct="1">
              <a:lnSpc>
                <a:spcPct val="80000"/>
              </a:lnSpc>
              <a:spcBef>
                <a:spcPts val="0"/>
              </a:spcBef>
              <a:spcAft>
                <a:spcPts val="400"/>
              </a:spcAft>
              <a:buClr>
                <a:schemeClr val="bg2"/>
              </a:buClr>
              <a:buFont typeface="Arial"/>
              <a:buChar char="•"/>
              <a:defRPr/>
            </a:pPr>
            <a:r>
              <a:rPr lang="en-GB" sz="1600" dirty="0" err="1">
                <a:solidFill>
                  <a:srgbClr val="333333"/>
                </a:solidFill>
                <a:ea typeface="Tahoma" pitchFamily="34" charset="0"/>
                <a:cs typeface="Tahoma" pitchFamily="34" charset="0"/>
              </a:rPr>
              <a:t>Ingenieurgesellschaft</a:t>
            </a:r>
            <a:r>
              <a:rPr lang="en-GB" sz="1600" dirty="0">
                <a:solidFill>
                  <a:srgbClr val="333333"/>
                </a:solidFill>
                <a:ea typeface="Tahoma" pitchFamily="34" charset="0"/>
                <a:cs typeface="Tahoma" pitchFamily="34" charset="0"/>
              </a:rPr>
              <a:t> Prof Dr </a:t>
            </a:r>
            <a:r>
              <a:rPr lang="en-GB" sz="1600" dirty="0" err="1">
                <a:solidFill>
                  <a:srgbClr val="333333"/>
                </a:solidFill>
                <a:ea typeface="Tahoma" pitchFamily="34" charset="0"/>
                <a:cs typeface="Tahoma" pitchFamily="34" charset="0"/>
              </a:rPr>
              <a:t>Sieker</a:t>
            </a:r>
            <a:r>
              <a:rPr lang="en-GB" sz="1600" dirty="0">
                <a:solidFill>
                  <a:srgbClr val="333333"/>
                </a:solidFill>
                <a:ea typeface="Tahoma" pitchFamily="34" charset="0"/>
                <a:cs typeface="Tahoma" pitchFamily="34" charset="0"/>
              </a:rPr>
              <a:t> </a:t>
            </a:r>
            <a:r>
              <a:rPr lang="en-GB" sz="1600" dirty="0" err="1">
                <a:solidFill>
                  <a:srgbClr val="333333"/>
                </a:solidFill>
                <a:ea typeface="Tahoma" pitchFamily="34" charset="0"/>
                <a:cs typeface="Tahoma" pitchFamily="34" charset="0"/>
              </a:rPr>
              <a:t>mbH</a:t>
            </a:r>
            <a:endParaRPr lang="en-GB" sz="1600" dirty="0">
              <a:solidFill>
                <a:srgbClr val="333333"/>
              </a:solidFill>
              <a:ea typeface="Tahoma" pitchFamily="34" charset="0"/>
              <a:cs typeface="Tahoma" pitchFamily="34" charset="0"/>
            </a:endParaRPr>
          </a:p>
          <a:p>
            <a:pPr marL="285750" lvl="1" eaLnBrk="1" hangingPunct="1">
              <a:lnSpc>
                <a:spcPct val="80000"/>
              </a:lnSpc>
              <a:spcBef>
                <a:spcPts val="0"/>
              </a:spcBef>
              <a:spcAft>
                <a:spcPts val="400"/>
              </a:spcAft>
              <a:buClr>
                <a:schemeClr val="bg2"/>
              </a:buClr>
              <a:buFont typeface="Arial"/>
              <a:buChar char="•"/>
              <a:defRPr/>
            </a:pPr>
            <a:r>
              <a:rPr lang="en-GB" sz="1600" dirty="0">
                <a:solidFill>
                  <a:srgbClr val="333333"/>
                </a:solidFill>
                <a:ea typeface="Tahoma" pitchFamily="34" charset="0"/>
                <a:cs typeface="Tahoma" pitchFamily="34" charset="0"/>
              </a:rPr>
              <a:t>Institute of Sustainability</a:t>
            </a:r>
          </a:p>
          <a:p>
            <a:pPr marL="285750" lvl="1" eaLnBrk="1" hangingPunct="1">
              <a:lnSpc>
                <a:spcPct val="80000"/>
              </a:lnSpc>
              <a:spcBef>
                <a:spcPts val="0"/>
              </a:spcBef>
              <a:spcAft>
                <a:spcPts val="400"/>
              </a:spcAft>
              <a:buClr>
                <a:schemeClr val="bg2"/>
              </a:buClr>
              <a:buFont typeface="Arial"/>
              <a:buChar char="•"/>
              <a:defRPr/>
            </a:pPr>
            <a:r>
              <a:rPr lang="en-GB" sz="1600" dirty="0">
                <a:solidFill>
                  <a:srgbClr val="333333"/>
                </a:solidFill>
                <a:ea typeface="Tahoma" pitchFamily="34" charset="0"/>
                <a:cs typeface="Tahoma" pitchFamily="34" charset="0"/>
              </a:rPr>
              <a:t>Sainsbury’s</a:t>
            </a:r>
          </a:p>
          <a:p>
            <a:pPr marL="285750" lvl="1" eaLnBrk="1" hangingPunct="1">
              <a:lnSpc>
                <a:spcPct val="80000"/>
              </a:lnSpc>
              <a:spcBef>
                <a:spcPts val="0"/>
              </a:spcBef>
              <a:spcAft>
                <a:spcPts val="400"/>
              </a:spcAft>
              <a:buClr>
                <a:schemeClr val="bg2"/>
              </a:buClr>
              <a:buFont typeface="Arial"/>
              <a:buChar char="•"/>
              <a:defRPr/>
            </a:pPr>
            <a:r>
              <a:rPr lang="en-GB" sz="1600" dirty="0">
                <a:solidFill>
                  <a:srgbClr val="333333"/>
                </a:solidFill>
                <a:ea typeface="Tahoma" pitchFamily="34" charset="0"/>
                <a:cs typeface="Tahoma" pitchFamily="34" charset="0"/>
              </a:rPr>
              <a:t>Studio </a:t>
            </a:r>
            <a:r>
              <a:rPr lang="en-GB" sz="1600" dirty="0" err="1">
                <a:solidFill>
                  <a:srgbClr val="333333"/>
                </a:solidFill>
                <a:ea typeface="Tahoma" pitchFamily="34" charset="0"/>
                <a:cs typeface="Tahoma" pitchFamily="34" charset="0"/>
              </a:rPr>
              <a:t>Exter</a:t>
            </a:r>
            <a:endParaRPr lang="en-GB" sz="1600" dirty="0">
              <a:solidFill>
                <a:srgbClr val="333333"/>
              </a:solidFill>
              <a:ea typeface="Tahoma" pitchFamily="34" charset="0"/>
              <a:cs typeface="Tahoma" pitchFamily="34" charset="0"/>
            </a:endParaRPr>
          </a:p>
          <a:p>
            <a:pPr marL="285750" lvl="1" eaLnBrk="1" hangingPunct="1">
              <a:lnSpc>
                <a:spcPct val="80000"/>
              </a:lnSpc>
              <a:spcBef>
                <a:spcPts val="0"/>
              </a:spcBef>
              <a:spcAft>
                <a:spcPts val="400"/>
              </a:spcAft>
              <a:buClr>
                <a:schemeClr val="bg2"/>
              </a:buClr>
              <a:buFont typeface="Arial"/>
              <a:buChar char="•"/>
              <a:defRPr/>
            </a:pPr>
            <a:r>
              <a:rPr lang="en-GB" sz="1600" dirty="0" err="1">
                <a:solidFill>
                  <a:srgbClr val="333333"/>
                </a:solidFill>
                <a:ea typeface="Tahoma" pitchFamily="34" charset="0"/>
                <a:cs typeface="Tahoma" pitchFamily="34" charset="0"/>
              </a:rPr>
              <a:t>Technische</a:t>
            </a:r>
            <a:r>
              <a:rPr lang="en-GB" sz="1600" dirty="0">
                <a:solidFill>
                  <a:srgbClr val="333333"/>
                </a:solidFill>
                <a:ea typeface="Tahoma" pitchFamily="34" charset="0"/>
                <a:cs typeface="Tahoma" pitchFamily="34" charset="0"/>
              </a:rPr>
              <a:t> </a:t>
            </a:r>
            <a:r>
              <a:rPr lang="en-GB" sz="1600" dirty="0" err="1">
                <a:solidFill>
                  <a:srgbClr val="333333"/>
                </a:solidFill>
                <a:ea typeface="Tahoma" pitchFamily="34" charset="0"/>
                <a:cs typeface="Tahoma" pitchFamily="34" charset="0"/>
              </a:rPr>
              <a:t>Universitat</a:t>
            </a:r>
            <a:r>
              <a:rPr lang="en-GB" sz="1600" dirty="0">
                <a:solidFill>
                  <a:srgbClr val="333333"/>
                </a:solidFill>
                <a:ea typeface="Tahoma" pitchFamily="34" charset="0"/>
                <a:cs typeface="Tahoma" pitchFamily="34" charset="0"/>
              </a:rPr>
              <a:t> Berlin (TU Berlin)</a:t>
            </a:r>
          </a:p>
          <a:p>
            <a:pPr marL="285750" lvl="1" eaLnBrk="1" hangingPunct="1">
              <a:lnSpc>
                <a:spcPct val="80000"/>
              </a:lnSpc>
              <a:spcBef>
                <a:spcPts val="0"/>
              </a:spcBef>
              <a:spcAft>
                <a:spcPts val="400"/>
              </a:spcAft>
              <a:buClr>
                <a:schemeClr val="bg2"/>
              </a:buClr>
              <a:buFont typeface="Arial"/>
              <a:buChar char="•"/>
              <a:defRPr/>
            </a:pPr>
            <a:r>
              <a:rPr lang="en-GB" sz="1600" dirty="0">
                <a:solidFill>
                  <a:srgbClr val="333333"/>
                </a:solidFill>
                <a:ea typeface="Tahoma" pitchFamily="34" charset="0"/>
                <a:cs typeface="Tahoma" pitchFamily="34" charset="0"/>
              </a:rPr>
              <a:t>Delft University of Technology (TU Delft)</a:t>
            </a:r>
          </a:p>
          <a:p>
            <a:pPr marL="285750" lvl="1" eaLnBrk="1" hangingPunct="1">
              <a:lnSpc>
                <a:spcPct val="80000"/>
              </a:lnSpc>
              <a:spcBef>
                <a:spcPts val="0"/>
              </a:spcBef>
              <a:spcAft>
                <a:spcPts val="400"/>
              </a:spcAft>
              <a:buClr>
                <a:schemeClr val="bg2"/>
              </a:buClr>
              <a:buFont typeface="Arial"/>
              <a:buChar char="•"/>
              <a:defRPr/>
            </a:pPr>
            <a:r>
              <a:rPr lang="en-GB" sz="1600" dirty="0">
                <a:solidFill>
                  <a:srgbClr val="333333"/>
                </a:solidFill>
                <a:ea typeface="Tahoma" pitchFamily="34" charset="0"/>
                <a:cs typeface="Tahoma" pitchFamily="34" charset="0"/>
              </a:rPr>
              <a:t>Veolia </a:t>
            </a:r>
            <a:r>
              <a:rPr lang="en-GB" sz="1600" dirty="0" err="1">
                <a:solidFill>
                  <a:srgbClr val="333333"/>
                </a:solidFill>
                <a:ea typeface="Tahoma" pitchFamily="34" charset="0"/>
                <a:cs typeface="Tahoma" pitchFamily="34" charset="0"/>
              </a:rPr>
              <a:t>Environnement</a:t>
            </a:r>
            <a:endParaRPr lang="en-GB" sz="1600" dirty="0">
              <a:solidFill>
                <a:srgbClr val="333333"/>
              </a:solidFill>
              <a:ea typeface="Tahoma" pitchFamily="34" charset="0"/>
              <a:cs typeface="Tahoma" pitchFamily="34" charset="0"/>
            </a:endParaRPr>
          </a:p>
        </p:txBody>
      </p:sp>
      <p:sp>
        <p:nvSpPr>
          <p:cNvPr id="121861" name="Text Placeholder 1"/>
          <p:cNvSpPr txBox="1">
            <a:spLocks/>
          </p:cNvSpPr>
          <p:nvPr/>
        </p:nvSpPr>
        <p:spPr bwMode="auto">
          <a:xfrm>
            <a:off x="539750" y="685800"/>
            <a:ext cx="7920682" cy="115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80000"/>
              </a:lnSpc>
              <a:spcBef>
                <a:spcPct val="20000"/>
              </a:spcBef>
              <a:buFont typeface="Arial" charset="0"/>
              <a:buNone/>
            </a:pPr>
            <a:r>
              <a:rPr lang="en-GB" altLang="en-US" sz="3200" dirty="0">
                <a:solidFill>
                  <a:schemeClr val="bg2"/>
                </a:solidFill>
                <a:latin typeface="Calibri" pitchFamily="34" charset="0"/>
              </a:rPr>
              <a:t>The </a:t>
            </a:r>
            <a:r>
              <a:rPr lang="en-GB" altLang="en-US" sz="3200" dirty="0" smtClean="0">
                <a:solidFill>
                  <a:schemeClr val="bg2"/>
                </a:solidFill>
                <a:latin typeface="Calibri" pitchFamily="34" charset="0"/>
              </a:rPr>
              <a:t>knowledge </a:t>
            </a:r>
            <a:r>
              <a:rPr lang="en-GB" altLang="en-US" sz="3200" dirty="0">
                <a:solidFill>
                  <a:schemeClr val="bg2"/>
                </a:solidFill>
                <a:latin typeface="Calibri" pitchFamily="34" charset="0"/>
              </a:rPr>
              <a:t>t</a:t>
            </a:r>
            <a:r>
              <a:rPr lang="en-GB" altLang="en-US" sz="3200" dirty="0" smtClean="0">
                <a:solidFill>
                  <a:schemeClr val="bg2"/>
                </a:solidFill>
                <a:latin typeface="Calibri" pitchFamily="34" charset="0"/>
              </a:rPr>
              <a:t>riangle </a:t>
            </a:r>
            <a:r>
              <a:rPr lang="en-GB" altLang="en-US" sz="3200" dirty="0">
                <a:solidFill>
                  <a:schemeClr val="bg2"/>
                </a:solidFill>
                <a:latin typeface="Calibri" pitchFamily="34" charset="0"/>
              </a:rPr>
              <a:t>in action</a:t>
            </a:r>
          </a:p>
        </p:txBody>
      </p:sp>
      <p:pic>
        <p:nvPicPr>
          <p:cNvPr id="121862" name="Image 7" descr="logo.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5661025"/>
            <a:ext cx="24130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3" name="Image 4" descr="Lond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37075" y="3789363"/>
            <a:ext cx="4627563" cy="473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pour une image  2"/>
          <p:cNvSpPr txBox="1">
            <a:spLocks/>
          </p:cNvSpPr>
          <p:nvPr/>
        </p:nvSpPr>
        <p:spPr>
          <a:xfrm>
            <a:off x="611189" y="4314825"/>
            <a:ext cx="3384748" cy="985838"/>
          </a:xfrm>
          <a:prstGeom prst="round2DiagRect">
            <a:avLst/>
          </a:prstGeom>
          <a:solidFill>
            <a:srgbClr val="6BB745">
              <a:alpha val="87000"/>
            </a:srgbClr>
          </a:solidFill>
          <a:ln>
            <a:noFill/>
          </a:ln>
        </p:spPr>
        <p:txBody>
          <a:bodyPr/>
          <a:lstStyle/>
          <a:p>
            <a:pPr>
              <a:defRPr/>
            </a:pPr>
            <a:endParaRPr lang="fr-FR" sz="1800" dirty="0">
              <a:ea typeface="+mn-ea"/>
              <a:cs typeface="Arial" charset="0"/>
            </a:endParaRPr>
          </a:p>
        </p:txBody>
      </p:sp>
      <p:sp>
        <p:nvSpPr>
          <p:cNvPr id="121865" name="TextBox 3"/>
          <p:cNvSpPr txBox="1">
            <a:spLocks noChangeArrowheads="1"/>
          </p:cNvSpPr>
          <p:nvPr/>
        </p:nvSpPr>
        <p:spPr bwMode="auto">
          <a:xfrm>
            <a:off x="641350" y="4364038"/>
            <a:ext cx="35706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600" dirty="0">
                <a:solidFill>
                  <a:srgbClr val="FFFFFF"/>
                </a:solidFill>
                <a:latin typeface="Calibri" pitchFamily="34" charset="0"/>
                <a:cs typeface="Arial" charset="0"/>
              </a:rPr>
              <a:t>A cooperation between </a:t>
            </a:r>
            <a:r>
              <a:rPr lang="en-US" altLang="en-US" sz="1600" b="1" dirty="0">
                <a:solidFill>
                  <a:srgbClr val="FFFFFF"/>
                </a:solidFill>
                <a:latin typeface="Calibri" pitchFamily="34" charset="0"/>
                <a:cs typeface="Arial" charset="0"/>
              </a:rPr>
              <a:t>h</a:t>
            </a:r>
            <a:r>
              <a:rPr lang="en-US" altLang="en-US" sz="1600" b="1" dirty="0" smtClean="0">
                <a:solidFill>
                  <a:srgbClr val="FFFFFF"/>
                </a:solidFill>
                <a:latin typeface="Calibri" pitchFamily="34" charset="0"/>
                <a:cs typeface="Arial" charset="0"/>
              </a:rPr>
              <a:t>igher </a:t>
            </a:r>
            <a:r>
              <a:rPr lang="en-US" altLang="en-US" sz="1600" b="1" dirty="0">
                <a:solidFill>
                  <a:srgbClr val="FFFFFF"/>
                </a:solidFill>
                <a:latin typeface="Calibri" pitchFamily="34" charset="0"/>
                <a:cs typeface="Arial" charset="0"/>
              </a:rPr>
              <a:t>e</a:t>
            </a:r>
            <a:r>
              <a:rPr lang="en-US" altLang="en-US" sz="1600" b="1" dirty="0" smtClean="0">
                <a:solidFill>
                  <a:srgbClr val="FFFFFF"/>
                </a:solidFill>
                <a:latin typeface="Calibri" pitchFamily="34" charset="0"/>
                <a:cs typeface="Arial" charset="0"/>
              </a:rPr>
              <a:t>ducation</a:t>
            </a:r>
            <a:r>
              <a:rPr lang="en-US" altLang="en-US" sz="1600" dirty="0">
                <a:solidFill>
                  <a:srgbClr val="FFFFFF"/>
                </a:solidFill>
                <a:latin typeface="Calibri" pitchFamily="34" charset="0"/>
                <a:cs typeface="Arial" charset="0"/>
              </a:rPr>
              <a:t>, </a:t>
            </a:r>
            <a:r>
              <a:rPr lang="en-US" altLang="en-US" sz="1600" b="1" dirty="0">
                <a:solidFill>
                  <a:srgbClr val="FFFFFF"/>
                </a:solidFill>
                <a:latin typeface="Calibri" pitchFamily="34" charset="0"/>
                <a:cs typeface="Arial" charset="0"/>
              </a:rPr>
              <a:t>r</a:t>
            </a:r>
            <a:r>
              <a:rPr lang="en-US" altLang="en-US" sz="1600" b="1" dirty="0" smtClean="0">
                <a:solidFill>
                  <a:srgbClr val="FFFFFF"/>
                </a:solidFill>
                <a:latin typeface="Calibri" pitchFamily="34" charset="0"/>
                <a:cs typeface="Arial" charset="0"/>
              </a:rPr>
              <a:t>esearch </a:t>
            </a:r>
            <a:r>
              <a:rPr lang="en-US" altLang="en-US" sz="1600" b="1" dirty="0" err="1">
                <a:solidFill>
                  <a:srgbClr val="FFFFFF"/>
                </a:solidFill>
                <a:latin typeface="Calibri" pitchFamily="34" charset="0"/>
                <a:cs typeface="Arial" charset="0"/>
              </a:rPr>
              <a:t>organisations</a:t>
            </a:r>
            <a:r>
              <a:rPr lang="en-US" altLang="en-US" sz="1600" b="1" dirty="0">
                <a:solidFill>
                  <a:srgbClr val="FFFFFF"/>
                </a:solidFill>
                <a:latin typeface="Calibri" pitchFamily="34" charset="0"/>
                <a:cs typeface="Arial" charset="0"/>
              </a:rPr>
              <a:t>, </a:t>
            </a:r>
            <a:r>
              <a:rPr lang="en-US" altLang="en-US" sz="1600" b="1" dirty="0" smtClean="0">
                <a:solidFill>
                  <a:srgbClr val="FFFFFF"/>
                </a:solidFill>
                <a:latin typeface="Calibri" pitchFamily="34" charset="0"/>
                <a:cs typeface="Arial" charset="0"/>
              </a:rPr>
              <a:t>SMEs</a:t>
            </a:r>
            <a:r>
              <a:rPr lang="en-US" altLang="en-US" sz="1600" dirty="0">
                <a:solidFill>
                  <a:srgbClr val="FFFFFF"/>
                </a:solidFill>
                <a:latin typeface="Calibri" pitchFamily="34" charset="0"/>
                <a:cs typeface="Arial" charset="0"/>
              </a:rPr>
              <a:t>, a </a:t>
            </a:r>
            <a:r>
              <a:rPr lang="en-US" altLang="en-US" sz="1600" b="1" dirty="0" smtClean="0">
                <a:solidFill>
                  <a:srgbClr val="FFFFFF"/>
                </a:solidFill>
                <a:latin typeface="Calibri" pitchFamily="34" charset="0"/>
                <a:cs typeface="Arial" charset="0"/>
              </a:rPr>
              <a:t>charity </a:t>
            </a:r>
            <a:r>
              <a:rPr lang="en-US" altLang="en-US" sz="1600" dirty="0" smtClean="0">
                <a:solidFill>
                  <a:srgbClr val="FFFFFF"/>
                </a:solidFill>
                <a:latin typeface="Calibri" pitchFamily="34" charset="0"/>
                <a:cs typeface="Arial" charset="0"/>
              </a:rPr>
              <a:t>and </a:t>
            </a:r>
            <a:r>
              <a:rPr lang="en-US" altLang="en-US" sz="1600" b="1" dirty="0" smtClean="0">
                <a:solidFill>
                  <a:srgbClr val="FFFFFF"/>
                </a:solidFill>
                <a:latin typeface="Calibri" pitchFamily="34" charset="0"/>
                <a:cs typeface="Arial" charset="0"/>
              </a:rPr>
              <a:t>large </a:t>
            </a:r>
            <a:r>
              <a:rPr lang="en-US" altLang="en-US" sz="1600" b="1" dirty="0">
                <a:solidFill>
                  <a:srgbClr val="FFFFFF"/>
                </a:solidFill>
                <a:latin typeface="Calibri" pitchFamily="34" charset="0"/>
                <a:cs typeface="Arial" charset="0"/>
              </a:rPr>
              <a:t>companies</a:t>
            </a:r>
            <a:endParaRPr lang="en-GB" altLang="en-US" sz="1600" b="1" dirty="0">
              <a:solidFill>
                <a:srgbClr val="FFFFFF"/>
              </a:solidFill>
              <a:latin typeface="Calibri" pitchFamily="34" charset="0"/>
              <a:cs typeface="Arial" charset="0"/>
            </a:endParaRPr>
          </a:p>
        </p:txBody>
      </p:sp>
    </p:spTree>
    <p:extLst>
      <p:ext uri="{BB962C8B-B14F-4D97-AF65-F5344CB8AC3E}">
        <p14:creationId xmlns:p14="http://schemas.microsoft.com/office/powerpoint/2010/main" val="618138163"/>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Navy Cover ">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Image Break">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Image Break">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Image Break">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een Cover ">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U Blue Cover">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hite Cover">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hapter Break">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Green Text Content Slides">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Text Content Slides">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Image Break">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Image Break">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12254</TotalTime>
  <Words>2770</Words>
  <Application>Microsoft Office PowerPoint</Application>
  <PresentationFormat>On-screen Show (4:3)</PresentationFormat>
  <Paragraphs>426</Paragraphs>
  <Slides>31</Slides>
  <Notes>19</Notes>
  <HiddenSlides>0</HiddenSlides>
  <MMClips>0</MMClips>
  <ScaleCrop>false</ScaleCrop>
  <HeadingPairs>
    <vt:vector size="8" baseType="variant">
      <vt:variant>
        <vt:lpstr>Fonts Used</vt:lpstr>
      </vt:variant>
      <vt:variant>
        <vt:i4>7</vt:i4>
      </vt:variant>
      <vt:variant>
        <vt:lpstr>Theme</vt:lpstr>
      </vt:variant>
      <vt:variant>
        <vt:i4>12</vt:i4>
      </vt:variant>
      <vt:variant>
        <vt:lpstr>Embedded OLE Servers</vt:lpstr>
      </vt:variant>
      <vt:variant>
        <vt:i4>1</vt:i4>
      </vt:variant>
      <vt:variant>
        <vt:lpstr>Slide Titles</vt:lpstr>
      </vt:variant>
      <vt:variant>
        <vt:i4>31</vt:i4>
      </vt:variant>
    </vt:vector>
  </HeadingPairs>
  <TitlesOfParts>
    <vt:vector size="51" baseType="lpstr">
      <vt:lpstr>ＭＳ Ｐゴシック</vt:lpstr>
      <vt:lpstr>Arial</vt:lpstr>
      <vt:lpstr>Calibri</vt:lpstr>
      <vt:lpstr>Tahoma</vt:lpstr>
      <vt:lpstr>Titillium</vt:lpstr>
      <vt:lpstr>Titillium Lt</vt:lpstr>
      <vt:lpstr>Wingdings</vt:lpstr>
      <vt:lpstr>Navy Cover </vt:lpstr>
      <vt:lpstr>Green Cover </vt:lpstr>
      <vt:lpstr>EU Blue Cover</vt:lpstr>
      <vt:lpstr>White Cover</vt:lpstr>
      <vt:lpstr>Chapter Break</vt:lpstr>
      <vt:lpstr>Green Text Content Slides</vt:lpstr>
      <vt:lpstr>Blue Text Content Slides</vt:lpstr>
      <vt:lpstr>Image Break</vt:lpstr>
      <vt:lpstr>1_Image Break</vt:lpstr>
      <vt:lpstr>2_Image Break</vt:lpstr>
      <vt:lpstr>3_Image Break</vt:lpstr>
      <vt:lpstr>4_Image Break</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Innovation project – Making cities more livable in view of climate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Pixid &amp; 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Caroline Vandenplas</dc:creator>
  <cp:lastModifiedBy>Martin Kern</cp:lastModifiedBy>
  <cp:revision>1170</cp:revision>
  <cp:lastPrinted>2014-10-15T11:51:39Z</cp:lastPrinted>
  <dcterms:created xsi:type="dcterms:W3CDTF">2013-06-24T16:00:57Z</dcterms:created>
  <dcterms:modified xsi:type="dcterms:W3CDTF">2015-06-09T07:47:36Z</dcterms:modified>
</cp:coreProperties>
</file>