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4" r:id="rId3"/>
    <p:sldId id="363" r:id="rId4"/>
    <p:sldId id="368" r:id="rId5"/>
    <p:sldId id="369" r:id="rId6"/>
    <p:sldId id="370" r:id="rId7"/>
    <p:sldId id="374" r:id="rId8"/>
    <p:sldId id="373" r:id="rId9"/>
    <p:sldId id="371" r:id="rId10"/>
    <p:sldId id="378" r:id="rId11"/>
    <p:sldId id="379" r:id="rId12"/>
    <p:sldId id="376" r:id="rId13"/>
    <p:sldId id="382" r:id="rId14"/>
    <p:sldId id="385" r:id="rId15"/>
    <p:sldId id="384" r:id="rId16"/>
    <p:sldId id="383" r:id="rId17"/>
    <p:sldId id="275" r:id="rId18"/>
    <p:sldId id="372" r:id="rId19"/>
    <p:sldId id="386" r:id="rId20"/>
    <p:sldId id="387" r:id="rId21"/>
    <p:sldId id="388" r:id="rId22"/>
    <p:sldId id="390" r:id="rId23"/>
    <p:sldId id="389" r:id="rId24"/>
    <p:sldId id="263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2777">
          <p15:clr>
            <a:srgbClr val="A4A3A4"/>
          </p15:clr>
        </p15:guide>
        <p15:guide id="5" orient="horz" pos="5">
          <p15:clr>
            <a:srgbClr val="A4A3A4"/>
          </p15:clr>
        </p15:guide>
        <p15:guide id="6" orient="horz" pos="1647">
          <p15:clr>
            <a:srgbClr val="A4A3A4"/>
          </p15:clr>
        </p15:guide>
        <p15:guide id="7" pos="2880">
          <p15:clr>
            <a:srgbClr val="A4A3A4"/>
          </p15:clr>
        </p15:guide>
        <p15:guide id="8" pos="5358">
          <p15:clr>
            <a:srgbClr val="A4A3A4"/>
          </p15:clr>
        </p15:guide>
        <p15:guide id="9">
          <p15:clr>
            <a:srgbClr val="A4A3A4"/>
          </p15:clr>
        </p15:guide>
        <p15:guide id="10" pos="5759">
          <p15:clr>
            <a:srgbClr val="A4A3A4"/>
          </p15:clr>
        </p15:guide>
        <p15:guide id="11" pos="378">
          <p15:clr>
            <a:srgbClr val="A4A3A4"/>
          </p15:clr>
        </p15:guide>
        <p15:guide id="12" pos="12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k Haex" initials="DH" lastIdx="1" clrIdx="0">
    <p:extLst>
      <p:ext uri="{19B8F6BF-5375-455C-9EA6-DF929625EA0E}">
        <p15:presenceInfo xmlns:p15="http://schemas.microsoft.com/office/powerpoint/2012/main" userId="2f3465ade099e7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3" autoAdjust="0"/>
    <p:restoredTop sz="42011" autoAdjust="0"/>
  </p:normalViewPr>
  <p:slideViewPr>
    <p:cSldViewPr snapToGrid="0" showGuides="1">
      <p:cViewPr varScale="1">
        <p:scale>
          <a:sx n="53" d="100"/>
          <a:sy n="53" d="100"/>
        </p:scale>
        <p:origin x="2620" y="24"/>
      </p:cViewPr>
      <p:guideLst>
        <p:guide orient="horz" pos="2160"/>
        <p:guide pos="3840"/>
        <p:guide orient="horz" pos="3239"/>
        <p:guide orient="horz" pos="2777"/>
        <p:guide orient="horz" pos="5"/>
        <p:guide orient="horz" pos="1647"/>
        <p:guide pos="2880"/>
        <p:guide pos="5358"/>
        <p:guide/>
        <p:guide pos="5759"/>
        <p:guide pos="378"/>
        <p:guide pos="12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5" Type="http://schemas.openxmlformats.org/officeDocument/2006/relationships/slide" Target="slides/slide7.xml"/><Relationship Id="rId15" Type="http://schemas.openxmlformats.org/officeDocument/2006/relationships/slide" Target="slides/slide19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178A9-612D-436C-B23B-78E25A0D3BC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203F-382F-40E8-BA72-BDEBC96C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1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96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8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5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0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203F-382F-40E8-BA72-BDEBC96CA2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0000" flipH="1" flipV="1">
            <a:off x="-3575031" y="-328064"/>
            <a:ext cx="11036262" cy="2144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850231"/>
            <a:ext cx="5753100" cy="1293019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3193256"/>
            <a:ext cx="5753100" cy="75009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Belnet</a:t>
            </a:r>
            <a:r>
              <a:rPr lang="en-US" dirty="0"/>
              <a:t> – Name</a:t>
            </a:r>
            <a:br>
              <a:rPr lang="en-US" dirty="0"/>
            </a:br>
            <a:r>
              <a:rPr lang="en-US" dirty="0"/>
              <a:t>Place – DD.MM.YY</a:t>
            </a:r>
          </a:p>
        </p:txBody>
      </p:sp>
      <p:pic>
        <p:nvPicPr>
          <p:cNvPr id="20" name="Afbeelding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72" y="4568366"/>
            <a:ext cx="362078" cy="27066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29" y="4327397"/>
            <a:ext cx="953706" cy="479614"/>
          </a:xfrm>
          <a:prstGeom prst="rect">
            <a:avLst/>
          </a:prstGeom>
        </p:spPr>
      </p:pic>
      <p:grpSp>
        <p:nvGrpSpPr>
          <p:cNvPr id="26" name="Group 11"/>
          <p:cNvGrpSpPr/>
          <p:nvPr userDrawn="1"/>
        </p:nvGrpSpPr>
        <p:grpSpPr>
          <a:xfrm rot="16200000">
            <a:off x="2310402" y="1230884"/>
            <a:ext cx="144699" cy="635597"/>
            <a:chOff x="8674370" y="364342"/>
            <a:chExt cx="140422" cy="616806"/>
          </a:xfrm>
        </p:grpSpPr>
        <p:sp>
          <p:nvSpPr>
            <p:cNvPr id="27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8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9" name="Afgeronde rechthoek 28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Afgeronde rechthoek 29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Afgeronde rechthoek 30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9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- no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28649" y="2035969"/>
            <a:ext cx="7877176" cy="237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" y="1407320"/>
            <a:ext cx="6134101" cy="557212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latin typeface="+mj-lt"/>
              </a:defRPr>
            </a:lvl1pPr>
            <a:lvl2pPr marL="0" indent="0" algn="l">
              <a:spcBef>
                <a:spcPts val="0"/>
              </a:spcBef>
              <a:buFontTx/>
              <a:buNone/>
              <a:defRPr sz="16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11C-F491-4770-8A85-7C55FB8AE624}" type="datetime1">
              <a:rPr lang="en-GB" smtClean="0"/>
              <a:t>22/09/2019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96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8764-E483-4A8A-9C38-B6F599FF3C30}" type="datetime1">
              <a:rPr lang="en-GB" smtClean="0"/>
              <a:t>22/09/2019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207" flipH="1" flipV="1">
            <a:off x="275019" y="3884025"/>
            <a:ext cx="11036262" cy="2144274"/>
          </a:xfrm>
          <a:prstGeom prst="rect">
            <a:avLst/>
          </a:prstGeom>
        </p:spPr>
      </p:pic>
      <p:grpSp>
        <p:nvGrpSpPr>
          <p:cNvPr id="6" name="Groeperen 42"/>
          <p:cNvGrpSpPr/>
          <p:nvPr userDrawn="1"/>
        </p:nvGrpSpPr>
        <p:grpSpPr>
          <a:xfrm>
            <a:off x="3086778" y="3606000"/>
            <a:ext cx="3008546" cy="140499"/>
            <a:chOff x="3067728" y="5089108"/>
            <a:chExt cx="3008546" cy="140499"/>
          </a:xfrm>
        </p:grpSpPr>
        <p:grpSp>
          <p:nvGrpSpPr>
            <p:cNvPr id="7" name="Groeperen 35"/>
            <p:cNvGrpSpPr/>
            <p:nvPr userDrawn="1"/>
          </p:nvGrpSpPr>
          <p:grpSpPr>
            <a:xfrm>
              <a:off x="4266254" y="5089108"/>
              <a:ext cx="614149" cy="140499"/>
              <a:chOff x="635058" y="586809"/>
              <a:chExt cx="614149" cy="140499"/>
            </a:xfrm>
          </p:grpSpPr>
          <p:sp>
            <p:nvSpPr>
              <p:cNvPr id="10" name="Afgeronde rechthoek 12"/>
              <p:cNvSpPr/>
              <p:nvPr userDrawn="1"/>
            </p:nvSpPr>
            <p:spPr>
              <a:xfrm>
                <a:off x="635058" y="587609"/>
                <a:ext cx="133350" cy="139699"/>
              </a:xfrm>
              <a:prstGeom prst="roundRect">
                <a:avLst>
                  <a:gd name="adj" fmla="val 30233"/>
                </a:avLst>
              </a:prstGeom>
              <a:solidFill>
                <a:srgbClr val="E3B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Afgeronde rechthoek 13"/>
              <p:cNvSpPr/>
              <p:nvPr userDrawn="1"/>
            </p:nvSpPr>
            <p:spPr>
              <a:xfrm>
                <a:off x="791196" y="586809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Afgeronde rechthoek 14"/>
              <p:cNvSpPr/>
              <p:nvPr userDrawn="1"/>
            </p:nvSpPr>
            <p:spPr>
              <a:xfrm>
                <a:off x="949991" y="586809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Afgeronde rechthoek 15"/>
              <p:cNvSpPr/>
              <p:nvPr userDrawn="1"/>
            </p:nvSpPr>
            <p:spPr>
              <a:xfrm>
                <a:off x="1108785" y="586809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8" name="Rechte verbindingslijn 38"/>
            <p:cNvCxnSpPr/>
            <p:nvPr/>
          </p:nvCxnSpPr>
          <p:spPr>
            <a:xfrm flipH="1">
              <a:off x="3067728" y="5152878"/>
              <a:ext cx="108472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39"/>
            <p:cNvCxnSpPr/>
            <p:nvPr/>
          </p:nvCxnSpPr>
          <p:spPr>
            <a:xfrm flipH="1">
              <a:off x="4970033" y="5152878"/>
              <a:ext cx="110624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871537"/>
            <a:ext cx="6336000" cy="2365611"/>
          </a:xfrm>
        </p:spPr>
        <p:txBody>
          <a:bodyPr anchor="ctr" anchorCtr="0"/>
          <a:lstStyle>
            <a:lvl1pPr marL="0" indent="0" algn="ctr">
              <a:buFontTx/>
              <a:buNone/>
              <a:defRPr sz="50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“Click to add an</a:t>
            </a:r>
            <a:br>
              <a:rPr lang="en-US" dirty="0"/>
            </a:br>
            <a:r>
              <a:rPr lang="en-US" dirty="0"/>
              <a:t>inspiring quote”</a:t>
            </a:r>
          </a:p>
        </p:txBody>
      </p:sp>
    </p:spTree>
    <p:extLst>
      <p:ext uri="{BB962C8B-B14F-4D97-AF65-F5344CB8AC3E}">
        <p14:creationId xmlns:p14="http://schemas.microsoft.com/office/powerpoint/2010/main" val="9963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0918-6A9C-40D4-A279-65A1FC21D04D}" type="datetime1">
              <a:rPr lang="en-GB" smtClean="0"/>
              <a:t>22/09/2019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05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1" b="78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hthoek 3"/>
          <p:cNvSpPr/>
          <p:nvPr userDrawn="1"/>
        </p:nvSpPr>
        <p:spPr>
          <a:xfrm>
            <a:off x="-14990" y="2474064"/>
            <a:ext cx="9173980" cy="1274660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3707" flipH="1" flipV="1">
            <a:off x="2979351" y="1506328"/>
            <a:ext cx="8277197" cy="2859032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2486025"/>
            <a:ext cx="6336000" cy="1250156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Thank you</a:t>
            </a:r>
          </a:p>
          <a:p>
            <a:pPr lvl="1"/>
            <a:r>
              <a:rPr lang="en-US" dirty="0"/>
              <a:t>for your attention</a:t>
            </a:r>
          </a:p>
        </p:txBody>
      </p:sp>
      <p:pic>
        <p:nvPicPr>
          <p:cNvPr id="12" name="Afbeelding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14" name="Group 11"/>
          <p:cNvGrpSpPr/>
          <p:nvPr userDrawn="1"/>
        </p:nvGrpSpPr>
        <p:grpSpPr>
          <a:xfrm rot="16200000">
            <a:off x="8420951" y="8230"/>
            <a:ext cx="137401" cy="603539"/>
            <a:chOff x="8674370" y="364342"/>
            <a:chExt cx="140422" cy="616806"/>
          </a:xfrm>
        </p:grpSpPr>
        <p:sp>
          <p:nvSpPr>
            <p:cNvPr id="15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19" name="Afgeronde rechthoek 18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Afgeronde rechthoek 19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Afgeronde rechthoek 20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2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uiExpand="1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31" b="14448"/>
          <a:stretch/>
        </p:blipFill>
        <p:spPr>
          <a:xfrm>
            <a:off x="0" y="0"/>
            <a:ext cx="9216000" cy="5143500"/>
          </a:xfrm>
          <a:prstGeom prst="rect">
            <a:avLst/>
          </a:prstGeom>
        </p:spPr>
      </p:pic>
      <p:sp>
        <p:nvSpPr>
          <p:cNvPr id="18" name="Rechthoek 3"/>
          <p:cNvSpPr/>
          <p:nvPr userDrawn="1"/>
        </p:nvSpPr>
        <p:spPr>
          <a:xfrm>
            <a:off x="-14991" y="1912989"/>
            <a:ext cx="9270115" cy="1274660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1924950"/>
            <a:ext cx="6336000" cy="1250156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Thank you</a:t>
            </a:r>
          </a:p>
          <a:p>
            <a:pPr lvl="1"/>
            <a:r>
              <a:rPr lang="en-US" dirty="0"/>
              <a:t>for your attention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3707" flipH="1" flipV="1">
            <a:off x="2979351" y="1506328"/>
            <a:ext cx="8277197" cy="2859032"/>
          </a:xfrm>
          <a:prstGeom prst="rect">
            <a:avLst/>
          </a:prstGeom>
        </p:spPr>
      </p:pic>
      <p:pic>
        <p:nvPicPr>
          <p:cNvPr id="13" name="Afbeelding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14" name="Group 11"/>
          <p:cNvGrpSpPr/>
          <p:nvPr userDrawn="1"/>
        </p:nvGrpSpPr>
        <p:grpSpPr>
          <a:xfrm rot="16200000">
            <a:off x="400901" y="8230"/>
            <a:ext cx="137401" cy="603539"/>
            <a:chOff x="8674370" y="364342"/>
            <a:chExt cx="140422" cy="616806"/>
          </a:xfrm>
        </p:grpSpPr>
        <p:sp>
          <p:nvSpPr>
            <p:cNvPr id="15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9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0" name="Afgeronde rechthoek 19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Afgeronde rechthoek 20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Afgeronde rechthoek 21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8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36" b="68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hthoek 3"/>
          <p:cNvSpPr/>
          <p:nvPr userDrawn="1"/>
        </p:nvSpPr>
        <p:spPr>
          <a:xfrm>
            <a:off x="-14990" y="2336006"/>
            <a:ext cx="9173980" cy="1274660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0000" flipH="1" flipV="1">
            <a:off x="2775656" y="-9151"/>
            <a:ext cx="8277197" cy="2859032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2347967"/>
            <a:ext cx="6336000" cy="1250156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Thank you</a:t>
            </a:r>
          </a:p>
          <a:p>
            <a:pPr lvl="1"/>
            <a:r>
              <a:rPr lang="en-US" dirty="0"/>
              <a:t>for your attention</a:t>
            </a:r>
          </a:p>
        </p:txBody>
      </p:sp>
      <p:pic>
        <p:nvPicPr>
          <p:cNvPr id="15" name="Afbeelding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14" name="Group 11"/>
          <p:cNvGrpSpPr/>
          <p:nvPr userDrawn="1"/>
        </p:nvGrpSpPr>
        <p:grpSpPr>
          <a:xfrm rot="16200000">
            <a:off x="400901" y="8230"/>
            <a:ext cx="137401" cy="603539"/>
            <a:chOff x="8674370" y="364342"/>
            <a:chExt cx="140422" cy="616806"/>
          </a:xfrm>
        </p:grpSpPr>
        <p:sp>
          <p:nvSpPr>
            <p:cNvPr id="17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9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0" name="Afgeronde rechthoek 19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Afgeronde rechthoek 20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Afgeronde rechthoek 21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5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8" b="114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hthoek 3"/>
          <p:cNvSpPr/>
          <p:nvPr userDrawn="1"/>
        </p:nvSpPr>
        <p:spPr>
          <a:xfrm>
            <a:off x="-14990" y="1914525"/>
            <a:ext cx="9173980" cy="1274660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5617">
            <a:off x="1314451" y="2126353"/>
            <a:ext cx="11036262" cy="214427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1926486"/>
            <a:ext cx="6336000" cy="1250156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Thank you</a:t>
            </a:r>
          </a:p>
          <a:p>
            <a:pPr lvl="1"/>
            <a:r>
              <a:rPr lang="en-US" dirty="0"/>
              <a:t>for your attention</a:t>
            </a:r>
          </a:p>
        </p:txBody>
      </p:sp>
      <p:pic>
        <p:nvPicPr>
          <p:cNvPr id="13" name="Afbeelding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23" name="Group 11"/>
          <p:cNvGrpSpPr/>
          <p:nvPr userDrawn="1"/>
        </p:nvGrpSpPr>
        <p:grpSpPr>
          <a:xfrm rot="16200000">
            <a:off x="8420951" y="8230"/>
            <a:ext cx="137401" cy="603539"/>
            <a:chOff x="8674370" y="364342"/>
            <a:chExt cx="140422" cy="616806"/>
          </a:xfrm>
        </p:grpSpPr>
        <p:sp>
          <p:nvSpPr>
            <p:cNvPr id="24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5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6" name="Afgeronde rechthoek 25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Afgeronde rechthoek 26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Afgeronde rechthoek 27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3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17" b="982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hthoek 3"/>
          <p:cNvSpPr/>
          <p:nvPr userDrawn="1"/>
        </p:nvSpPr>
        <p:spPr>
          <a:xfrm>
            <a:off x="-14990" y="2614612"/>
            <a:ext cx="9173980" cy="1274660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5617">
            <a:off x="1314451" y="2126353"/>
            <a:ext cx="11036262" cy="214427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4000" y="2626573"/>
            <a:ext cx="6336000" cy="1250156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Thank you</a:t>
            </a:r>
          </a:p>
          <a:p>
            <a:pPr lvl="1"/>
            <a:r>
              <a:rPr lang="en-US" dirty="0"/>
              <a:t>for your attention</a:t>
            </a:r>
          </a:p>
        </p:txBody>
      </p:sp>
      <p:pic>
        <p:nvPicPr>
          <p:cNvPr id="12" name="Afbeelding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13" name="Group 11"/>
          <p:cNvGrpSpPr/>
          <p:nvPr userDrawn="1"/>
        </p:nvGrpSpPr>
        <p:grpSpPr>
          <a:xfrm rot="16200000">
            <a:off x="8420951" y="8230"/>
            <a:ext cx="137401" cy="603539"/>
            <a:chOff x="8674370" y="364342"/>
            <a:chExt cx="140422" cy="616806"/>
          </a:xfrm>
        </p:grpSpPr>
        <p:sp>
          <p:nvSpPr>
            <p:cNvPr id="17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4" name="Afgeronde rechthoek 23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Afgeronde rechthoek 24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Afgeronde rechthoek 25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2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6070" flipH="1" flipV="1">
            <a:off x="-3546456" y="2705346"/>
            <a:ext cx="11036262" cy="2144274"/>
          </a:xfrm>
          <a:prstGeom prst="rect">
            <a:avLst/>
          </a:prstGeom>
        </p:spPr>
      </p:pic>
      <p:pic>
        <p:nvPicPr>
          <p:cNvPr id="15" name="Afbeelding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177" y="2185558"/>
            <a:ext cx="1485324" cy="746962"/>
          </a:xfrm>
          <a:prstGeom prst="rect">
            <a:avLst/>
          </a:prstGeom>
        </p:spPr>
      </p:pic>
      <p:pic>
        <p:nvPicPr>
          <p:cNvPr id="16" name="Afbeelding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72" y="4568366"/>
            <a:ext cx="362078" cy="270664"/>
          </a:xfrm>
          <a:prstGeom prst="rect">
            <a:avLst/>
          </a:prstGeom>
        </p:spPr>
      </p:pic>
      <p:grpSp>
        <p:nvGrpSpPr>
          <p:cNvPr id="21" name="Group 11"/>
          <p:cNvGrpSpPr/>
          <p:nvPr userDrawn="1"/>
        </p:nvGrpSpPr>
        <p:grpSpPr>
          <a:xfrm rot="16200000">
            <a:off x="756501" y="4459580"/>
            <a:ext cx="137401" cy="603539"/>
            <a:chOff x="8674370" y="364342"/>
            <a:chExt cx="140422" cy="616806"/>
          </a:xfrm>
        </p:grpSpPr>
        <p:sp>
          <p:nvSpPr>
            <p:cNvPr id="22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24" name="Afgeronde rechthoek 23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Afgeronde rechthoek 24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Afgeronde rechthoek 25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8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1" y="166629"/>
            <a:ext cx="9232345" cy="1785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 flipH="1" flipV="1">
            <a:off x="632043" y="279860"/>
            <a:ext cx="11036262" cy="2144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2278856"/>
            <a:ext cx="6610351" cy="1293019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7225" y="3550444"/>
            <a:ext cx="6610351" cy="67151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Belnet</a:t>
            </a:r>
            <a:r>
              <a:rPr lang="en-US" dirty="0"/>
              <a:t> – Name</a:t>
            </a:r>
            <a:br>
              <a:rPr lang="en-US" dirty="0"/>
            </a:br>
            <a:r>
              <a:rPr lang="en-US" dirty="0"/>
              <a:t>Place – DD.MM.YY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29" y="4327397"/>
            <a:ext cx="953706" cy="479614"/>
          </a:xfrm>
          <a:prstGeom prst="rect">
            <a:avLst/>
          </a:prstGeom>
        </p:spPr>
      </p:pic>
      <p:pic>
        <p:nvPicPr>
          <p:cNvPr id="16" name="Afbeelding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72" y="4568366"/>
            <a:ext cx="362078" cy="270664"/>
          </a:xfrm>
          <a:prstGeom prst="rect">
            <a:avLst/>
          </a:prstGeom>
        </p:spPr>
      </p:pic>
      <p:grpSp>
        <p:nvGrpSpPr>
          <p:cNvPr id="13" name="Group 11"/>
          <p:cNvGrpSpPr/>
          <p:nvPr userDrawn="1"/>
        </p:nvGrpSpPr>
        <p:grpSpPr>
          <a:xfrm rot="16200000">
            <a:off x="8262768" y="2794"/>
            <a:ext cx="144699" cy="635597"/>
            <a:chOff x="8674370" y="364342"/>
            <a:chExt cx="140422" cy="616806"/>
          </a:xfrm>
        </p:grpSpPr>
        <p:sp>
          <p:nvSpPr>
            <p:cNvPr id="17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19" name="Afgeronde rechthoek 18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Afgeronde rechthoek 19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Afgeronde rechthoek 25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7" b="2019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070" flipV="1">
            <a:off x="3289822" y="-9836"/>
            <a:ext cx="8277197" cy="285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685925"/>
            <a:ext cx="6610351" cy="1293019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850" y="3150394"/>
            <a:ext cx="6610351" cy="67151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Belnet</a:t>
            </a:r>
            <a:r>
              <a:rPr lang="en-US" dirty="0"/>
              <a:t> – Name</a:t>
            </a:r>
            <a:br>
              <a:rPr lang="en-US" dirty="0"/>
            </a:br>
            <a:r>
              <a:rPr lang="en-US" dirty="0"/>
              <a:t>Place – DD.MM.YY</a:t>
            </a:r>
          </a:p>
        </p:txBody>
      </p:sp>
      <p:pic>
        <p:nvPicPr>
          <p:cNvPr id="16" name="Afbeelding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72" y="4568366"/>
            <a:ext cx="362078" cy="27066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29" y="4327397"/>
            <a:ext cx="953706" cy="479614"/>
          </a:xfrm>
          <a:prstGeom prst="rect">
            <a:avLst/>
          </a:prstGeom>
        </p:spPr>
      </p:pic>
      <p:grpSp>
        <p:nvGrpSpPr>
          <p:cNvPr id="13" name="Group 11"/>
          <p:cNvGrpSpPr/>
          <p:nvPr userDrawn="1"/>
        </p:nvGrpSpPr>
        <p:grpSpPr>
          <a:xfrm rot="16200000">
            <a:off x="928727" y="1084351"/>
            <a:ext cx="144699" cy="635597"/>
            <a:chOff x="8674370" y="364342"/>
            <a:chExt cx="140422" cy="616806"/>
          </a:xfrm>
        </p:grpSpPr>
        <p:sp>
          <p:nvSpPr>
            <p:cNvPr id="14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19" name="Afgeronde rechthoek 18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Afgeronde rechthoek 19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Afgeronde rechthoek 20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2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37FA-BCA5-45A0-8831-692023D280D6}" type="datetime1">
              <a:rPr lang="en-GB" smtClean="0"/>
              <a:t>22/09/2019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8157463" y="4570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0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852" flipH="1" flipV="1">
            <a:off x="1368561" y="2673262"/>
            <a:ext cx="11036262" cy="2144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6015037" cy="1357313"/>
          </a:xfrm>
        </p:spPr>
        <p:txBody>
          <a:bodyPr anchor="t" anchorCtr="0"/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99236"/>
            <a:ext cx="6043612" cy="11251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214437"/>
            <a:ext cx="1471612" cy="614363"/>
          </a:xfrm>
        </p:spPr>
        <p:txBody>
          <a:bodyPr/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#.#</a:t>
            </a:r>
          </a:p>
        </p:txBody>
      </p:sp>
      <p:pic>
        <p:nvPicPr>
          <p:cNvPr id="19" name="Afbeelding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29" name="Group 14"/>
          <p:cNvGrpSpPr/>
          <p:nvPr userDrawn="1"/>
        </p:nvGrpSpPr>
        <p:grpSpPr>
          <a:xfrm>
            <a:off x="4259287" y="336551"/>
            <a:ext cx="616806" cy="139700"/>
            <a:chOff x="4259287" y="501303"/>
            <a:chExt cx="616806" cy="140422"/>
          </a:xfrm>
        </p:grpSpPr>
        <p:sp>
          <p:nvSpPr>
            <p:cNvPr id="30" name="Afgeronde rechthoek 24"/>
            <p:cNvSpPr/>
            <p:nvPr/>
          </p:nvSpPr>
          <p:spPr>
            <a:xfrm>
              <a:off x="425928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Afgeronde rechthoek 25"/>
            <p:cNvSpPr/>
            <p:nvPr/>
          </p:nvSpPr>
          <p:spPr>
            <a:xfrm>
              <a:off x="4418082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Afgeronde rechthoek 26"/>
            <p:cNvSpPr/>
            <p:nvPr/>
          </p:nvSpPr>
          <p:spPr>
            <a:xfrm>
              <a:off x="457687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9DD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Afgeronde rechthoek 27"/>
            <p:cNvSpPr/>
            <p:nvPr/>
          </p:nvSpPr>
          <p:spPr>
            <a:xfrm>
              <a:off x="4735671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005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513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fuchs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4157" flipH="1" flipV="1">
            <a:off x="4143352" y="702330"/>
            <a:ext cx="8277197" cy="285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6015037" cy="1357313"/>
          </a:xfrm>
        </p:spPr>
        <p:txBody>
          <a:bodyPr anchor="t" anchorCtr="0"/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99236"/>
            <a:ext cx="6043612" cy="11251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214437"/>
            <a:ext cx="1471612" cy="614363"/>
          </a:xfrm>
        </p:spPr>
        <p:txBody>
          <a:bodyPr/>
          <a:lstStyle>
            <a:lvl1pPr marL="0" indent="0">
              <a:buNone/>
              <a:defRPr sz="5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#.#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259287" y="336551"/>
            <a:ext cx="616806" cy="139700"/>
            <a:chOff x="4259287" y="501303"/>
            <a:chExt cx="616806" cy="140422"/>
          </a:xfrm>
        </p:grpSpPr>
        <p:sp>
          <p:nvSpPr>
            <p:cNvPr id="16" name="Afgeronde rechthoek 24"/>
            <p:cNvSpPr/>
            <p:nvPr/>
          </p:nvSpPr>
          <p:spPr>
            <a:xfrm>
              <a:off x="425928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Afgeronde rechthoek 25"/>
            <p:cNvSpPr/>
            <p:nvPr/>
          </p:nvSpPr>
          <p:spPr>
            <a:xfrm>
              <a:off x="4418082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Afgeronde rechthoek 26"/>
            <p:cNvSpPr/>
            <p:nvPr/>
          </p:nvSpPr>
          <p:spPr>
            <a:xfrm>
              <a:off x="457687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9DD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Afgeronde rechthoek 27"/>
            <p:cNvSpPr/>
            <p:nvPr/>
          </p:nvSpPr>
          <p:spPr>
            <a:xfrm>
              <a:off x="4735671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005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1" name="Afbeelding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8175" flipH="1" flipV="1">
            <a:off x="3597371" y="1989704"/>
            <a:ext cx="8277197" cy="285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6015037" cy="1357313"/>
          </a:xfrm>
        </p:spPr>
        <p:txBody>
          <a:bodyPr anchor="t" anchorCtr="0"/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99236"/>
            <a:ext cx="6043612" cy="11251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214437"/>
            <a:ext cx="1471612" cy="614363"/>
          </a:xfrm>
        </p:spPr>
        <p:txBody>
          <a:bodyPr/>
          <a:lstStyle>
            <a:lvl1pPr marL="0" indent="0">
              <a:buNone/>
              <a:defRPr sz="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#.#</a:t>
            </a:r>
          </a:p>
        </p:txBody>
      </p:sp>
      <p:pic>
        <p:nvPicPr>
          <p:cNvPr id="16" name="Afbeelding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679" y="4311522"/>
            <a:ext cx="953706" cy="479614"/>
          </a:xfrm>
          <a:prstGeom prst="rect">
            <a:avLst/>
          </a:prstGeom>
        </p:spPr>
      </p:pic>
      <p:grpSp>
        <p:nvGrpSpPr>
          <p:cNvPr id="25" name="Group 14"/>
          <p:cNvGrpSpPr/>
          <p:nvPr userDrawn="1"/>
        </p:nvGrpSpPr>
        <p:grpSpPr>
          <a:xfrm>
            <a:off x="4259287" y="336551"/>
            <a:ext cx="616806" cy="139700"/>
            <a:chOff x="4259287" y="501303"/>
            <a:chExt cx="616806" cy="140422"/>
          </a:xfrm>
        </p:grpSpPr>
        <p:sp>
          <p:nvSpPr>
            <p:cNvPr id="26" name="Afgeronde rechthoek 24"/>
            <p:cNvSpPr/>
            <p:nvPr/>
          </p:nvSpPr>
          <p:spPr>
            <a:xfrm>
              <a:off x="425928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Afgeronde rechthoek 25"/>
            <p:cNvSpPr/>
            <p:nvPr/>
          </p:nvSpPr>
          <p:spPr>
            <a:xfrm>
              <a:off x="4418082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Afgeronde rechthoek 26"/>
            <p:cNvSpPr/>
            <p:nvPr/>
          </p:nvSpPr>
          <p:spPr>
            <a:xfrm>
              <a:off x="4576877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9DD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Afgeronde rechthoek 27"/>
            <p:cNvSpPr/>
            <p:nvPr/>
          </p:nvSpPr>
          <p:spPr>
            <a:xfrm>
              <a:off x="4735671" y="501303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005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333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8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8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FA8B-CF9F-4D38-A88B-8E02545B89EF}" type="datetime1">
              <a:rPr lang="en-GB" smtClean="0"/>
              <a:t>22/09/2019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8794750" y="4460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0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28650" y="1371600"/>
            <a:ext cx="4467225" cy="303609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150" y="1864519"/>
            <a:ext cx="3114676" cy="225028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latin typeface="+mj-lt"/>
              </a:defRPr>
            </a:lvl1pPr>
            <a:lvl2pPr marL="0" indent="0" algn="l">
              <a:spcBef>
                <a:spcPts val="0"/>
              </a:spcBef>
              <a:buFontTx/>
              <a:buNone/>
              <a:defRPr sz="16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65F3-6EB6-413D-98C6-E7C5E3C7D0DF}" type="datetime1">
              <a:rPr lang="en-GB" smtClean="0"/>
              <a:t>22/09/2019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323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9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95897">
            <a:off x="7050270" y="3931370"/>
            <a:ext cx="2566597" cy="15327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640" y="343217"/>
            <a:ext cx="7886700" cy="699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640" y="1164432"/>
            <a:ext cx="7886700" cy="3236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85725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A6C616-67AA-4748-B1DE-CA10A17AE744}" type="datetime1">
              <a:rPr lang="en-GB" smtClean="0"/>
              <a:t>22/09/2019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975" y="4767263"/>
            <a:ext cx="30861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1F47-022D-4CA2-94A0-04C9422EC9C8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52575" y="4800600"/>
            <a:ext cx="0" cy="86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9"/>
          <p:cNvGrpSpPr/>
          <p:nvPr/>
        </p:nvGrpSpPr>
        <p:grpSpPr>
          <a:xfrm>
            <a:off x="7795497" y="4318001"/>
            <a:ext cx="939600" cy="457272"/>
            <a:chOff x="7843122" y="6000751"/>
            <a:chExt cx="939600" cy="457272"/>
          </a:xfrm>
        </p:grpSpPr>
        <p:sp>
          <p:nvSpPr>
            <p:cNvPr id="23" name="Rounded Rectangle 8"/>
            <p:cNvSpPr/>
            <p:nvPr userDrawn="1"/>
          </p:nvSpPr>
          <p:spPr>
            <a:xfrm>
              <a:off x="7877175" y="6029325"/>
              <a:ext cx="876300" cy="396000"/>
            </a:xfrm>
            <a:prstGeom prst="roundRect">
              <a:avLst>
                <a:gd name="adj" fmla="val 70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3122" y="6000751"/>
              <a:ext cx="939600" cy="457272"/>
            </a:xfrm>
            <a:prstGeom prst="rect">
              <a:avLst/>
            </a:prstGeom>
          </p:spPr>
        </p:pic>
      </p:grpSp>
      <p:grpSp>
        <p:nvGrpSpPr>
          <p:cNvPr id="28" name="Group 11"/>
          <p:cNvGrpSpPr/>
          <p:nvPr/>
        </p:nvGrpSpPr>
        <p:grpSpPr>
          <a:xfrm>
            <a:off x="8689736" y="286088"/>
            <a:ext cx="104329" cy="458269"/>
            <a:chOff x="8674370" y="364342"/>
            <a:chExt cx="140422" cy="616806"/>
          </a:xfrm>
        </p:grpSpPr>
        <p:sp>
          <p:nvSpPr>
            <p:cNvPr id="29" name="Afgeronde rechthoek 14"/>
            <p:cNvSpPr/>
            <p:nvPr/>
          </p:nvSpPr>
          <p:spPr>
            <a:xfrm rot="5400000">
              <a:off x="8674370" y="364342"/>
              <a:ext cx="140422" cy="140422"/>
            </a:xfrm>
            <a:prstGeom prst="roundRect">
              <a:avLst>
                <a:gd name="adj" fmla="val 30233"/>
              </a:avLst>
            </a:prstGeom>
            <a:solidFill>
              <a:srgbClr val="E3B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0" name="Group 13"/>
            <p:cNvGrpSpPr/>
            <p:nvPr/>
          </p:nvGrpSpPr>
          <p:grpSpPr>
            <a:xfrm>
              <a:off x="8674370" y="523137"/>
              <a:ext cx="140422" cy="458011"/>
              <a:chOff x="8669887" y="722565"/>
              <a:chExt cx="140422" cy="458011"/>
            </a:xfrm>
          </p:grpSpPr>
          <p:sp>
            <p:nvSpPr>
              <p:cNvPr id="31" name="Afgeronde rechthoek 30"/>
              <p:cNvSpPr/>
              <p:nvPr/>
            </p:nvSpPr>
            <p:spPr>
              <a:xfrm rot="5400000">
                <a:off x="8669887" y="722565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A5A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Afgeronde rechthoek 31"/>
              <p:cNvSpPr/>
              <p:nvPr/>
            </p:nvSpPr>
            <p:spPr>
              <a:xfrm rot="5400000">
                <a:off x="8669887" y="881360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9DD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Afgeronde rechthoek 32"/>
              <p:cNvSpPr/>
              <p:nvPr/>
            </p:nvSpPr>
            <p:spPr>
              <a:xfrm rot="5400000">
                <a:off x="8669887" y="1040154"/>
                <a:ext cx="140422" cy="140422"/>
              </a:xfrm>
              <a:prstGeom prst="roundRect">
                <a:avLst>
                  <a:gd name="adj" fmla="val 30233"/>
                </a:avLst>
              </a:prstGeom>
              <a:solidFill>
                <a:srgbClr val="C30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03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50" r:id="rId4"/>
    <p:sldLayoutId id="2147483651" r:id="rId5"/>
    <p:sldLayoutId id="2147483662" r:id="rId6"/>
    <p:sldLayoutId id="2147483663" r:id="rId7"/>
    <p:sldLayoutId id="2147483652" r:id="rId8"/>
    <p:sldLayoutId id="2147483665" r:id="rId9"/>
    <p:sldLayoutId id="2147483666" r:id="rId10"/>
    <p:sldLayoutId id="2147483654" r:id="rId11"/>
    <p:sldLayoutId id="2147483664" r:id="rId12"/>
    <p:sldLayoutId id="2147483655" r:id="rId13"/>
    <p:sldLayoutId id="2147483667" r:id="rId14"/>
    <p:sldLayoutId id="2147483669" r:id="rId15"/>
    <p:sldLayoutId id="2147483671" r:id="rId16"/>
    <p:sldLayoutId id="2147483670" r:id="rId17"/>
    <p:sldLayoutId id="2147483672" r:id="rId18"/>
    <p:sldLayoutId id="2147483668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143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1047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net.b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cloud.belgium.be/" TargetMode="External"/><Relationship Id="rId5" Type="http://schemas.openxmlformats.org/officeDocument/2006/relationships/hyperlink" Target="https://joinup.ec.europa.eu/collection/nifo-national-interoperability-framework-observatory/digital-government-factsheets-2018" TargetMode="External"/><Relationship Id="rId4" Type="http://schemas.openxmlformats.org/officeDocument/2006/relationships/hyperlink" Target="https://www.belspo.b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4927" y="2066053"/>
            <a:ext cx="7452691" cy="1293019"/>
          </a:xfrm>
        </p:spPr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have a NREN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4927" y="3159179"/>
            <a:ext cx="5753100" cy="750093"/>
          </a:xfrm>
        </p:spPr>
        <p:txBody>
          <a:bodyPr/>
          <a:lstStyle/>
          <a:p>
            <a:r>
              <a:rPr lang="nl-NL" dirty="0" smtClean="0"/>
              <a:t>Dirk Haex – Technical Director</a:t>
            </a:r>
          </a:p>
          <a:p>
            <a:r>
              <a:rPr lang="nl-NL" dirty="0" smtClean="0"/>
              <a:t>23 September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9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755754"/>
            <a:ext cx="5961648" cy="37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9" y="240632"/>
            <a:ext cx="5219040" cy="43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29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1704975" y="851994"/>
            <a:ext cx="5636795" cy="975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prstClr val="white"/>
                </a:solidFill>
                <a:latin typeface="Arial"/>
              </a:rPr>
              <a:t>“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NRENs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consolidate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the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power of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networking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,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both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from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the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technical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and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 community </a:t>
            </a:r>
            <a:r>
              <a:rPr lang="nl-NL" sz="2100" dirty="0" err="1" smtClean="0">
                <a:solidFill>
                  <a:prstClr val="white"/>
                </a:solidFill>
                <a:latin typeface="Arial"/>
              </a:rPr>
              <a:t>perspectives</a:t>
            </a:r>
            <a:r>
              <a:rPr lang="nl-NL" sz="2100" dirty="0" smtClean="0">
                <a:solidFill>
                  <a:prstClr val="white"/>
                </a:solidFill>
                <a:latin typeface="Arial"/>
              </a:rPr>
              <a:t>”</a:t>
            </a:r>
            <a:endParaRPr lang="nl-NL" sz="21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76" y="2815901"/>
            <a:ext cx="3208294" cy="1359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29" y="2610792"/>
            <a:ext cx="2277847" cy="18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International collaboration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55706" y="1439277"/>
            <a:ext cx="1278372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SIG-ISM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5365253" y="2494271"/>
            <a:ext cx="1438375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SIG-CISS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994751" y="1439276"/>
            <a:ext cx="1438375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REFEDS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2511383" y="1446912"/>
            <a:ext cx="1438375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TF-CSIRT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60417" y="2494273"/>
            <a:ext cx="2050966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SIG-Multimedia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2104032" y="3520035"/>
            <a:ext cx="1354740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SIG-MSP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5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823833" y="3517518"/>
            <a:ext cx="2281939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SIG-MARCOMS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6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3083315" y="2494272"/>
            <a:ext cx="1740518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SIG-NOC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7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7478119" y="1446911"/>
            <a:ext cx="1438375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CLAW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8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7478119" y="2488002"/>
            <a:ext cx="1438375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TF-RED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0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40" y="137616"/>
            <a:ext cx="5913389" cy="4530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82" y="3543081"/>
            <a:ext cx="1382693" cy="7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96" y="457200"/>
            <a:ext cx="6157699" cy="40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08285"/>
            <a:ext cx="5493241" cy="45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81" y="924593"/>
            <a:ext cx="2452618" cy="3235325"/>
          </a:xfrm>
        </p:spPr>
      </p:pic>
    </p:spTree>
    <p:extLst>
      <p:ext uri="{BB962C8B-B14F-4D97-AF65-F5344CB8AC3E}">
        <p14:creationId xmlns:p14="http://schemas.microsoft.com/office/powerpoint/2010/main" val="22952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7066158" cy="1357313"/>
          </a:xfrm>
        </p:spPr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of Belnet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6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Our strategic objectives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7C481C-89D6-A349-A873-458DC8EF9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1159354"/>
            <a:ext cx="3321050" cy="3184856"/>
          </a:xfrm>
          <a:prstGeom prst="rect">
            <a:avLst/>
          </a:prstGeom>
        </p:spPr>
      </p:pic>
      <p:sp>
        <p:nvSpPr>
          <p:cNvPr id="12" name="Rechthoek 9">
            <a:extLst>
              <a:ext uri="{FF2B5EF4-FFF2-40B4-BE49-F238E27FC236}">
                <a16:creationId xmlns:a16="http://schemas.microsoft.com/office/drawing/2014/main" id="{72686F11-E07B-6A46-8889-3265B8D0D30A}"/>
              </a:ext>
            </a:extLst>
          </p:cNvPr>
          <p:cNvSpPr/>
          <p:nvPr/>
        </p:nvSpPr>
        <p:spPr>
          <a:xfrm>
            <a:off x="4349742" y="2787242"/>
            <a:ext cx="3765920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>
                <a:solidFill>
                  <a:srgbClr val="706F6F">
                    <a:lumMod val="50000"/>
                  </a:srgbClr>
                </a:solidFill>
                <a:latin typeface="Arial"/>
              </a:rPr>
              <a:t>Information Security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21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349742" y="1973298"/>
            <a:ext cx="3765920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Dedicated</a:t>
            </a: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 Services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7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4349742" y="1159354"/>
            <a:ext cx="3765920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Operational</a:t>
            </a: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 Excellence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8" name="Rechthoek 9">
            <a:extLst>
              <a:ext uri="{FF2B5EF4-FFF2-40B4-BE49-F238E27FC236}">
                <a16:creationId xmlns:a16="http://schemas.microsoft.com/office/drawing/2014/main" id="{72686F11-E07B-6A46-8889-3265B8D0D30A}"/>
              </a:ext>
            </a:extLst>
          </p:cNvPr>
          <p:cNvSpPr/>
          <p:nvPr/>
        </p:nvSpPr>
        <p:spPr>
          <a:xfrm>
            <a:off x="4349742" y="3594828"/>
            <a:ext cx="3765920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Performing</a:t>
            </a: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Organisation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21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4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7066158" cy="1357313"/>
          </a:xfrm>
        </p:spPr>
        <p:txBody>
          <a:bodyPr/>
          <a:lstStyle/>
          <a:p>
            <a:r>
              <a:rPr lang="nl-BE" dirty="0" smtClean="0"/>
              <a:t>Setting </a:t>
            </a:r>
            <a:r>
              <a:rPr lang="nl-BE" dirty="0" err="1" smtClean="0"/>
              <a:t>the</a:t>
            </a:r>
            <a:r>
              <a:rPr lang="nl-BE" dirty="0" smtClean="0"/>
              <a:t> scene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history</a:t>
            </a:r>
            <a:r>
              <a:rPr lang="nl-BE" dirty="0" smtClean="0"/>
              <a:t> -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milestones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06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European Open Science Cloud (EOSC)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78495" y="1081419"/>
            <a:ext cx="7544990" cy="3647411"/>
          </a:xfrm>
        </p:spPr>
        <p:txBody>
          <a:bodyPr/>
          <a:lstStyle/>
          <a:p>
            <a:r>
              <a:rPr lang="en-GB" dirty="0" err="1" smtClean="0"/>
              <a:t>Belnets</a:t>
            </a:r>
            <a:r>
              <a:rPr lang="en-GB" dirty="0" smtClean="0"/>
              <a:t> commitment </a:t>
            </a:r>
            <a:r>
              <a:rPr lang="en-GB" b="1" dirty="0" smtClean="0"/>
              <a:t>as from 2020</a:t>
            </a:r>
            <a:endParaRPr lang="en-GB" b="1" dirty="0"/>
          </a:p>
          <a:p>
            <a:pPr lvl="1"/>
            <a:r>
              <a:rPr lang="en-GB" dirty="0" smtClean="0"/>
              <a:t>Focus on </a:t>
            </a:r>
            <a:r>
              <a:rPr lang="en-GB" u="sng" dirty="0" smtClean="0"/>
              <a:t>operational</a:t>
            </a:r>
            <a:r>
              <a:rPr lang="en-GB" dirty="0" smtClean="0"/>
              <a:t> side, </a:t>
            </a:r>
            <a:r>
              <a:rPr lang="en-GB" u="sng" dirty="0" smtClean="0"/>
              <a:t>not </a:t>
            </a:r>
            <a:r>
              <a:rPr lang="en-GB" dirty="0" smtClean="0"/>
              <a:t>on Open Data/Open Science Policy</a:t>
            </a:r>
            <a:endParaRPr lang="en-GB" dirty="0"/>
          </a:p>
          <a:p>
            <a:pPr lvl="1"/>
            <a:r>
              <a:rPr lang="en-GB" u="sng" dirty="0" smtClean="0"/>
              <a:t>Foster</a:t>
            </a:r>
            <a:r>
              <a:rPr lang="en-GB" dirty="0" smtClean="0"/>
              <a:t> uptake of EOSC as NREN</a:t>
            </a:r>
          </a:p>
          <a:p>
            <a:pPr lvl="2"/>
            <a:r>
              <a:rPr lang="en-GB" dirty="0" smtClean="0"/>
              <a:t>Promote, inform and guide users &amp; data &amp; service providers</a:t>
            </a:r>
            <a:r>
              <a:rPr lang="en-GB" dirty="0"/>
              <a:t>		</a:t>
            </a:r>
          </a:p>
          <a:p>
            <a:pPr lvl="1"/>
            <a:r>
              <a:rPr lang="en-GB" u="sng" dirty="0" smtClean="0"/>
              <a:t>Support and co-develop</a:t>
            </a:r>
            <a:r>
              <a:rPr lang="en-GB" dirty="0" smtClean="0"/>
              <a:t> added-value applications and services</a:t>
            </a:r>
          </a:p>
          <a:p>
            <a:pPr lvl="2"/>
            <a:r>
              <a:rPr lang="en-GB" dirty="0" smtClean="0"/>
              <a:t>To help users to interact and collaborate over the (inter)national research network(s)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In close collaboration with our partners, amongst others:</a:t>
            </a:r>
            <a:endParaRPr lang="en-GB" dirty="0"/>
          </a:p>
          <a:p>
            <a:pPr lvl="1"/>
            <a:r>
              <a:rPr lang="en-GB" dirty="0" err="1" smtClean="0"/>
              <a:t>Geant</a:t>
            </a:r>
            <a:r>
              <a:rPr lang="en-GB" dirty="0" smtClean="0"/>
              <a:t> and the Belgian Federal Science Policy Office</a:t>
            </a:r>
            <a:endParaRPr lang="en-GB" dirty="0"/>
          </a:p>
          <a:p>
            <a:pPr lvl="1"/>
            <a:r>
              <a:rPr lang="en-GB" dirty="0" smtClean="0"/>
              <a:t>Regional governments &amp; research partners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European Open Science Cloud (EOSC)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1130134"/>
            <a:ext cx="3044825" cy="3095855"/>
          </a:xfrm>
          <a:prstGeom prst="rect">
            <a:avLst/>
          </a:prstGeom>
        </p:spPr>
      </p:pic>
      <p:sp>
        <p:nvSpPr>
          <p:cNvPr id="10" name="Rechthoek 8">
            <a:extLst>
              <a:ext uri="{FF2B5EF4-FFF2-40B4-BE49-F238E27FC236}">
                <a16:creationId xmlns:a16="http://schemas.microsoft.com/office/drawing/2014/main" id="{02E4683D-FBB0-FE43-860E-5409BD7519E3}"/>
              </a:ext>
            </a:extLst>
          </p:cNvPr>
          <p:cNvSpPr/>
          <p:nvPr/>
        </p:nvSpPr>
        <p:spPr>
          <a:xfrm>
            <a:off x="3727521" y="1437826"/>
            <a:ext cx="4647347" cy="2480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white"/>
                </a:solidFill>
                <a:latin typeface="Arial"/>
              </a:rPr>
              <a:t>Ultimate goal: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nl-NL" sz="2400" dirty="0" smtClean="0">
              <a:solidFill>
                <a:prstClr val="white"/>
              </a:solidFill>
              <a:latin typeface="Arial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white"/>
                </a:solidFill>
                <a:latin typeface="Arial"/>
              </a:rPr>
              <a:t>NREN as </a:t>
            </a:r>
            <a:r>
              <a:rPr lang="nl-NL" sz="2400" dirty="0" err="1" smtClean="0">
                <a:solidFill>
                  <a:prstClr val="white"/>
                </a:solidFill>
                <a:latin typeface="Arial"/>
              </a:rPr>
              <a:t>national</a:t>
            </a:r>
            <a:r>
              <a:rPr lang="nl-NL" sz="2400" dirty="0" smtClean="0">
                <a:solidFill>
                  <a:prstClr val="white"/>
                </a:solidFill>
                <a:latin typeface="Arial"/>
              </a:rPr>
              <a:t> hub </a:t>
            </a:r>
            <a:r>
              <a:rPr lang="nl-NL" sz="2400" dirty="0" err="1" smtClean="0">
                <a:solidFill>
                  <a:prstClr val="white"/>
                </a:solidFill>
                <a:latin typeface="Arial"/>
              </a:rPr>
              <a:t>and</a:t>
            </a:r>
            <a:r>
              <a:rPr lang="nl-NL" sz="2400" dirty="0" smtClean="0">
                <a:solidFill>
                  <a:prstClr val="white"/>
                </a:solidFill>
                <a:latin typeface="Arial"/>
              </a:rPr>
              <a:t> access point </a:t>
            </a:r>
            <a:r>
              <a:rPr lang="nl-NL" sz="2400" dirty="0" err="1" smtClean="0">
                <a:solidFill>
                  <a:prstClr val="white"/>
                </a:solidFill>
                <a:latin typeface="Arial"/>
              </a:rPr>
              <a:t>for</a:t>
            </a:r>
            <a:r>
              <a:rPr lang="nl-NL" sz="2400" dirty="0" smtClean="0">
                <a:solidFill>
                  <a:prstClr val="white"/>
                </a:solidFill>
                <a:latin typeface="Arial"/>
              </a:rPr>
              <a:t> EOSC </a:t>
            </a:r>
            <a:r>
              <a:rPr lang="nl-NL" sz="2400" dirty="0" err="1" smtClean="0">
                <a:solidFill>
                  <a:prstClr val="white"/>
                </a:solidFill>
                <a:latin typeface="Arial"/>
              </a:rPr>
              <a:t>infrastructures</a:t>
            </a:r>
            <a:r>
              <a:rPr lang="nl-NL" sz="2400" dirty="0" smtClean="0">
                <a:solidFill>
                  <a:prstClr val="white"/>
                </a:solidFill>
                <a:latin typeface="Arial"/>
              </a:rPr>
              <a:t>, </a:t>
            </a:r>
            <a:r>
              <a:rPr lang="nl-NL" sz="2400" dirty="0" err="1" smtClean="0">
                <a:solidFill>
                  <a:prstClr val="white"/>
                </a:solidFill>
                <a:latin typeface="Arial"/>
              </a:rPr>
              <a:t>applications</a:t>
            </a:r>
            <a:r>
              <a:rPr lang="nl-NL" sz="2400" dirty="0" smtClean="0">
                <a:solidFill>
                  <a:prstClr val="white"/>
                </a:solidFill>
                <a:latin typeface="Arial"/>
              </a:rPr>
              <a:t> &amp; services</a:t>
            </a:r>
            <a:endParaRPr lang="nl-NL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0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Conclusions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78495" y="1081419"/>
            <a:ext cx="7544990" cy="3647411"/>
          </a:xfrm>
        </p:spPr>
        <p:txBody>
          <a:bodyPr/>
          <a:lstStyle/>
          <a:p>
            <a:r>
              <a:rPr lang="en-GB" dirty="0" smtClean="0"/>
              <a:t>Belnet </a:t>
            </a:r>
            <a:r>
              <a:rPr lang="en-GB" dirty="0" smtClean="0"/>
              <a:t>as an NREN:</a:t>
            </a:r>
          </a:p>
          <a:p>
            <a:endParaRPr lang="en-GB" b="1" dirty="0"/>
          </a:p>
          <a:p>
            <a:pPr lvl="1"/>
            <a:r>
              <a:rPr lang="en-GB" dirty="0" smtClean="0"/>
              <a:t>Key e-infrastructure for Research, Education and innovation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Part of the </a:t>
            </a:r>
            <a:r>
              <a:rPr lang="en-GB" dirty="0" err="1" smtClean="0"/>
              <a:t>Geant</a:t>
            </a:r>
            <a:r>
              <a:rPr lang="en-GB" dirty="0" smtClean="0"/>
              <a:t> ecosystem, strong focus on collaboration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Focus on specific needs from the R&amp;E community</a:t>
            </a:r>
          </a:p>
          <a:p>
            <a:pPr lvl="1"/>
            <a:endParaRPr lang="en-GB" dirty="0"/>
          </a:p>
          <a:p>
            <a:pPr lvl="1"/>
            <a:r>
              <a:rPr lang="en-GB" smtClean="0"/>
              <a:t>Key </a:t>
            </a:r>
            <a:r>
              <a:rPr lang="en-GB" dirty="0"/>
              <a:t>e-infrastructure for the digital government </a:t>
            </a:r>
            <a:r>
              <a:rPr lang="en-GB"/>
              <a:t>in </a:t>
            </a:r>
            <a:r>
              <a:rPr lang="en-GB" smtClean="0"/>
              <a:t>Belgium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73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References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78495" y="1081419"/>
            <a:ext cx="7544990" cy="3647411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https://www.belnet.be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www.belspo.be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Digital Government in Belgium</a:t>
            </a:r>
          </a:p>
          <a:p>
            <a:pPr lvl="1"/>
            <a:r>
              <a:rPr lang="fr-BE" dirty="0">
                <a:hlinkClick r:id="rId5"/>
              </a:rPr>
              <a:t>https://</a:t>
            </a:r>
            <a:r>
              <a:rPr lang="fr-BE" dirty="0" smtClean="0">
                <a:hlinkClick r:id="rId5"/>
              </a:rPr>
              <a:t>joinup.ec.europa.eu/collection/nifo-national-interoperability-framework-observatory/digital-government-factsheets-2018</a:t>
            </a:r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>
                <a:hlinkClick r:id="rId6"/>
              </a:rPr>
              <a:t>https://gcloud.belgium.be</a:t>
            </a:r>
            <a:endParaRPr lang="fr-BE" dirty="0" smtClean="0"/>
          </a:p>
          <a:p>
            <a:pPr lvl="1"/>
            <a:endParaRPr lang="fr-BE" dirty="0"/>
          </a:p>
          <a:p>
            <a:pPr marL="457200" lvl="1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309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 smtClean="0"/>
          </a:p>
          <a:p>
            <a:r>
              <a:rPr lang="nl-NL" sz="3200" dirty="0" err="1"/>
              <a:t>f</a:t>
            </a:r>
            <a:r>
              <a:rPr lang="nl-NL" sz="3200" dirty="0" err="1" smtClean="0"/>
              <a:t>or</a:t>
            </a:r>
            <a:r>
              <a:rPr lang="nl-NL" sz="3200" dirty="0" smtClean="0"/>
              <a:t> </a:t>
            </a:r>
            <a:r>
              <a:rPr lang="nl-NL" sz="3200" dirty="0" err="1" smtClean="0"/>
              <a:t>your</a:t>
            </a:r>
            <a:r>
              <a:rPr lang="nl-NL" sz="3200" dirty="0" smtClean="0"/>
              <a:t> attention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072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When and how did it all start?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8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2860705" y="1946966"/>
            <a:ext cx="3347590" cy="1083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11322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3636" y="2615378"/>
            <a:ext cx="12747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rgbClr val="706F6F">
                    <a:lumMod val="50000"/>
                  </a:srgbClr>
                </a:solidFill>
                <a:latin typeface="Arial"/>
              </a:rPr>
              <a:t>days ago</a:t>
            </a:r>
          </a:p>
        </p:txBody>
      </p:sp>
    </p:spTree>
    <p:extLst>
      <p:ext uri="{BB962C8B-B14F-4D97-AF65-F5344CB8AC3E}">
        <p14:creationId xmlns:p14="http://schemas.microsoft.com/office/powerpoint/2010/main" val="41399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Belnet, part of Belgian Science Policy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56" y="1110723"/>
            <a:ext cx="4972067" cy="3235325"/>
          </a:xfrm>
        </p:spPr>
      </p:pic>
    </p:spTree>
    <p:extLst>
      <p:ext uri="{BB962C8B-B14F-4D97-AF65-F5344CB8AC3E}">
        <p14:creationId xmlns:p14="http://schemas.microsoft.com/office/powerpoint/2010/main" val="555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Belnet in the early days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599010" y="1164432"/>
            <a:ext cx="5915025" cy="3647411"/>
          </a:xfrm>
        </p:spPr>
        <p:txBody>
          <a:bodyPr/>
          <a:lstStyle/>
          <a:p>
            <a:r>
              <a:rPr lang="en-GB" dirty="0"/>
              <a:t>In 1993:</a:t>
            </a:r>
          </a:p>
          <a:p>
            <a:pPr lvl="1"/>
            <a:r>
              <a:rPr lang="en-GB" dirty="0"/>
              <a:t>3 employees</a:t>
            </a:r>
          </a:p>
          <a:p>
            <a:pPr lvl="1"/>
            <a:r>
              <a:rPr lang="en-GB" dirty="0"/>
              <a:t>27 institutions 				</a:t>
            </a:r>
          </a:p>
          <a:p>
            <a:pPr lvl="1"/>
            <a:r>
              <a:rPr lang="en-GB" dirty="0"/>
              <a:t>a network infrastructure (64 </a:t>
            </a:r>
            <a:r>
              <a:rPr lang="en-GB" dirty="0" err="1"/>
              <a:t>kbit</a:t>
            </a:r>
            <a:r>
              <a:rPr lang="en-GB" dirty="0"/>
              <a:t>/s)</a:t>
            </a:r>
          </a:p>
          <a:p>
            <a:endParaRPr lang="en-GB" dirty="0"/>
          </a:p>
          <a:p>
            <a:r>
              <a:rPr lang="en-GB" dirty="0"/>
              <a:t>Around the turn of the century (“Y2K”):</a:t>
            </a:r>
          </a:p>
          <a:p>
            <a:pPr lvl="1"/>
            <a:r>
              <a:rPr lang="en-GB" dirty="0"/>
              <a:t>12 employees</a:t>
            </a:r>
          </a:p>
          <a:p>
            <a:pPr lvl="1"/>
            <a:r>
              <a:rPr lang="en-GB" dirty="0"/>
              <a:t>95 institutions</a:t>
            </a:r>
          </a:p>
          <a:p>
            <a:pPr lvl="1"/>
            <a:r>
              <a:rPr lang="en-GB" dirty="0"/>
              <a:t>Still a network infrastructure (622 Mbit/s (ATM))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79" name="Rectangle 7"/>
          <p:cNvSpPr>
            <a:spLocks/>
          </p:cNvSpPr>
          <p:nvPr/>
        </p:nvSpPr>
        <p:spPr bwMode="auto">
          <a:xfrm>
            <a:off x="2036365" y="971551"/>
            <a:ext cx="5832872" cy="35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0604" indent="-253746" defTabSz="685800" fontAlgn="base">
              <a:spcBef>
                <a:spcPts val="324"/>
              </a:spcBef>
              <a:spcAft>
                <a:spcPct val="0"/>
              </a:spcAft>
              <a:buFont typeface="Arial"/>
              <a:buChar char="●"/>
              <a:defRPr/>
            </a:pPr>
            <a:endParaRPr lang="nl-BE" sz="1350" b="1" dirty="0">
              <a:solidFill>
                <a:srgbClr val="00599C"/>
              </a:solidFill>
              <a:latin typeface="Arial" panose="020B0604020202020204" pitchFamily="34" charset="0"/>
              <a:ea typeface="Geneva"/>
              <a:cs typeface="Geneva" charset="0"/>
            </a:endParaRPr>
          </a:p>
          <a:p>
            <a:pPr marL="6858" defTabSz="685800" fontAlgn="base">
              <a:spcBef>
                <a:spcPts val="324"/>
              </a:spcBef>
              <a:spcAft>
                <a:spcPct val="0"/>
              </a:spcAft>
              <a:defRPr/>
            </a:pPr>
            <a:endParaRPr lang="nl-BE" sz="1350" b="1" dirty="0">
              <a:solidFill>
                <a:srgbClr val="00599C"/>
              </a:solidFill>
              <a:latin typeface="Arial" panose="020B0604020202020204" pitchFamily="34" charset="0"/>
              <a:ea typeface="Geneva"/>
              <a:cs typeface="Geneva" charset="0"/>
              <a:sym typeface="Symbol"/>
            </a:endParaRPr>
          </a:p>
        </p:txBody>
      </p:sp>
      <p:sp>
        <p:nvSpPr>
          <p:cNvPr id="82" name="Rectangle 81"/>
          <p:cNvSpPr>
            <a:spLocks/>
          </p:cNvSpPr>
          <p:nvPr/>
        </p:nvSpPr>
        <p:spPr bwMode="auto">
          <a:xfrm>
            <a:off x="2036365" y="971551"/>
            <a:ext cx="5832872" cy="35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0604" indent="-253746" defTabSz="685800" fontAlgn="base">
              <a:spcBef>
                <a:spcPts val="324"/>
              </a:spcBef>
              <a:spcAft>
                <a:spcPct val="0"/>
              </a:spcAft>
              <a:buFont typeface="Arial"/>
              <a:buChar char="●"/>
              <a:defRPr/>
            </a:pPr>
            <a:endParaRPr lang="nl-BE" sz="1350" b="1" dirty="0">
              <a:solidFill>
                <a:srgbClr val="00599C"/>
              </a:solidFill>
              <a:latin typeface="Arial" panose="020B0604020202020204" pitchFamily="34" charset="0"/>
              <a:ea typeface="Geneva"/>
              <a:cs typeface="Geneva" charset="0"/>
            </a:endParaRPr>
          </a:p>
          <a:p>
            <a:pPr marL="6858" defTabSz="685800" fontAlgn="base">
              <a:spcBef>
                <a:spcPts val="324"/>
              </a:spcBef>
              <a:spcAft>
                <a:spcPct val="0"/>
              </a:spcAft>
              <a:defRPr/>
            </a:pPr>
            <a:endParaRPr lang="nl-BE" sz="1350" b="1" dirty="0">
              <a:solidFill>
                <a:srgbClr val="00599C"/>
              </a:solidFill>
              <a:latin typeface="Arial" panose="020B0604020202020204" pitchFamily="34" charset="0"/>
              <a:ea typeface="Geneva"/>
              <a:cs typeface="Geneva" charset="0"/>
              <a:sym typeface="Symbol"/>
            </a:endParaRPr>
          </a:p>
        </p:txBody>
      </p:sp>
      <p:sp>
        <p:nvSpPr>
          <p:cNvPr id="83" name="AutoShape 1"/>
          <p:cNvSpPr>
            <a:spLocks noChangeAspect="1" noChangeArrowheads="1"/>
          </p:cNvSpPr>
          <p:nvPr/>
        </p:nvSpPr>
        <p:spPr bwMode="auto">
          <a:xfrm>
            <a:off x="2740024" y="788194"/>
            <a:ext cx="496728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84" name="Freeform 2"/>
          <p:cNvSpPr>
            <a:spLocks noChangeArrowheads="1"/>
          </p:cNvSpPr>
          <p:nvPr/>
        </p:nvSpPr>
        <p:spPr bwMode="auto">
          <a:xfrm>
            <a:off x="2795984" y="826295"/>
            <a:ext cx="4870847" cy="4126706"/>
          </a:xfrm>
          <a:custGeom>
            <a:avLst/>
            <a:gdLst>
              <a:gd name="T0" fmla="*/ 728247 w 18041"/>
              <a:gd name="T1" fmla="*/ 421508 h 15286"/>
              <a:gd name="T2" fmla="*/ 1347058 w 18041"/>
              <a:gd name="T3" fmla="*/ 260968 h 15286"/>
              <a:gd name="T4" fmla="*/ 1590047 w 18041"/>
              <a:gd name="T5" fmla="*/ 546412 h 15286"/>
              <a:gd name="T6" fmla="*/ 1705962 w 18041"/>
              <a:gd name="T7" fmla="*/ 440585 h 15286"/>
              <a:gd name="T8" fmla="*/ 2059106 w 18041"/>
              <a:gd name="T9" fmla="*/ 506457 h 15286"/>
              <a:gd name="T10" fmla="*/ 2172501 w 18041"/>
              <a:gd name="T11" fmla="*/ 677076 h 15286"/>
              <a:gd name="T12" fmla="*/ 2455808 w 18041"/>
              <a:gd name="T13" fmla="*/ 668797 h 15286"/>
              <a:gd name="T14" fmla="*/ 3085779 w 18041"/>
              <a:gd name="T15" fmla="*/ 314961 h 15286"/>
              <a:gd name="T16" fmla="*/ 3229052 w 18041"/>
              <a:gd name="T17" fmla="*/ 300923 h 15286"/>
              <a:gd name="T18" fmla="*/ 3372326 w 18041"/>
              <a:gd name="T19" fmla="*/ 66952 h 15286"/>
              <a:gd name="T20" fmla="*/ 3445762 w 18041"/>
              <a:gd name="T21" fmla="*/ 210214 h 15286"/>
              <a:gd name="T22" fmla="*/ 3735549 w 18041"/>
              <a:gd name="T23" fmla="*/ 234331 h 15286"/>
              <a:gd name="T24" fmla="*/ 3896462 w 18041"/>
              <a:gd name="T25" fmla="*/ 0 h 15286"/>
              <a:gd name="T26" fmla="*/ 4002657 w 18041"/>
              <a:gd name="T27" fmla="*/ 127784 h 15286"/>
              <a:gd name="T28" fmla="*/ 4061694 w 18041"/>
              <a:gd name="T29" fmla="*/ 284725 h 15286"/>
              <a:gd name="T30" fmla="*/ 4321242 w 18041"/>
              <a:gd name="T31" fmla="*/ 224252 h 15286"/>
              <a:gd name="T32" fmla="*/ 4456956 w 18041"/>
              <a:gd name="T33" fmla="*/ 196536 h 15286"/>
              <a:gd name="T34" fmla="*/ 4400079 w 18041"/>
              <a:gd name="T35" fmla="*/ 354196 h 15286"/>
              <a:gd name="T36" fmla="*/ 4612829 w 18041"/>
              <a:gd name="T37" fmla="*/ 716311 h 15286"/>
              <a:gd name="T38" fmla="*/ 5108526 w 18041"/>
              <a:gd name="T39" fmla="*/ 684635 h 15286"/>
              <a:gd name="T40" fmla="*/ 5565345 w 18041"/>
              <a:gd name="T41" fmla="*/ 1070507 h 15286"/>
              <a:gd name="T42" fmla="*/ 5283118 w 18041"/>
              <a:gd name="T43" fmla="*/ 1818134 h 15286"/>
              <a:gd name="T44" fmla="*/ 5724098 w 18041"/>
              <a:gd name="T45" fmla="*/ 2200406 h 15286"/>
              <a:gd name="T46" fmla="*/ 6283153 w 18041"/>
              <a:gd name="T47" fmla="*/ 2529405 h 15286"/>
              <a:gd name="T48" fmla="*/ 6273793 w 18041"/>
              <a:gd name="T49" fmla="*/ 2864883 h 15286"/>
              <a:gd name="T50" fmla="*/ 6476104 w 18041"/>
              <a:gd name="T51" fmla="*/ 3071498 h 15286"/>
              <a:gd name="T52" fmla="*/ 6333550 w 18041"/>
              <a:gd name="T53" fmla="*/ 3534040 h 15286"/>
              <a:gd name="T54" fmla="*/ 5942968 w 18041"/>
              <a:gd name="T55" fmla="*/ 3793568 h 15286"/>
              <a:gd name="T56" fmla="*/ 5509908 w 18041"/>
              <a:gd name="T57" fmla="*/ 4112128 h 15286"/>
              <a:gd name="T58" fmla="*/ 5307957 w 18041"/>
              <a:gd name="T59" fmla="*/ 4734851 h 15286"/>
              <a:gd name="T60" fmla="*/ 5465990 w 18041"/>
              <a:gd name="T61" fmla="*/ 5229429 h 15286"/>
              <a:gd name="T62" fmla="*/ 5271239 w 18041"/>
              <a:gd name="T63" fmla="*/ 5465200 h 15286"/>
              <a:gd name="T64" fmla="*/ 4767982 w 18041"/>
              <a:gd name="T65" fmla="*/ 5438923 h 15286"/>
              <a:gd name="T66" fmla="*/ 4421318 w 18041"/>
              <a:gd name="T67" fmla="*/ 5055571 h 15286"/>
              <a:gd name="T68" fmla="*/ 3793867 w 18041"/>
              <a:gd name="T69" fmla="*/ 4582949 h 15286"/>
              <a:gd name="T70" fmla="*/ 3742749 w 18041"/>
              <a:gd name="T71" fmla="*/ 4258270 h 15286"/>
              <a:gd name="T72" fmla="*/ 3819065 w 18041"/>
              <a:gd name="T73" fmla="*/ 3960587 h 15286"/>
              <a:gd name="T74" fmla="*/ 3807906 w 18041"/>
              <a:gd name="T75" fmla="*/ 3644186 h 15286"/>
              <a:gd name="T76" fmla="*/ 3471321 w 18041"/>
              <a:gd name="T77" fmla="*/ 3825244 h 15286"/>
              <a:gd name="T78" fmla="*/ 3290250 w 18041"/>
              <a:gd name="T79" fmla="*/ 4108529 h 15286"/>
              <a:gd name="T80" fmla="*/ 2865109 w 18041"/>
              <a:gd name="T81" fmla="*/ 4162162 h 15286"/>
              <a:gd name="T82" fmla="*/ 2656319 w 18041"/>
              <a:gd name="T83" fmla="*/ 3958787 h 15286"/>
              <a:gd name="T84" fmla="*/ 2595841 w 18041"/>
              <a:gd name="T85" fmla="*/ 3675502 h 15286"/>
              <a:gd name="T86" fmla="*/ 2684397 w 18041"/>
              <a:gd name="T87" fmla="*/ 3321666 h 15286"/>
              <a:gd name="T88" fmla="*/ 2267176 w 18041"/>
              <a:gd name="T89" fmla="*/ 2990868 h 15286"/>
              <a:gd name="T90" fmla="*/ 1818277 w 18041"/>
              <a:gd name="T91" fmla="*/ 3022544 h 15286"/>
              <a:gd name="T92" fmla="*/ 1747360 w 18041"/>
              <a:gd name="T93" fmla="*/ 2691745 h 15286"/>
              <a:gd name="T94" fmla="*/ 1375497 w 18041"/>
              <a:gd name="T95" fmla="*/ 2419979 h 15286"/>
              <a:gd name="T96" fmla="*/ 1168867 w 18041"/>
              <a:gd name="T97" fmla="*/ 2361306 h 15286"/>
              <a:gd name="T98" fmla="*/ 1103710 w 18041"/>
              <a:gd name="T99" fmla="*/ 2018989 h 15286"/>
              <a:gd name="T100" fmla="*/ 928758 w 18041"/>
              <a:gd name="T101" fmla="*/ 1707987 h 15286"/>
              <a:gd name="T102" fmla="*/ 610172 w 18041"/>
              <a:gd name="T103" fmla="*/ 1689990 h 15286"/>
              <a:gd name="T104" fmla="*/ 281867 w 18041"/>
              <a:gd name="T105" fmla="*/ 1605400 h 15286"/>
              <a:gd name="T106" fmla="*/ 94316 w 18041"/>
              <a:gd name="T107" fmla="*/ 1200451 h 15286"/>
              <a:gd name="T108" fmla="*/ 98635 w 18041"/>
              <a:gd name="T109" fmla="*/ 983758 h 15286"/>
              <a:gd name="T110" fmla="*/ 0 w 18041"/>
              <a:gd name="T111" fmla="*/ 857773 h 152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041" h="15286">
                <a:moveTo>
                  <a:pt x="0" y="2383"/>
                </a:moveTo>
                <a:cubicBezTo>
                  <a:pt x="168" y="2282"/>
                  <a:pt x="336" y="2181"/>
                  <a:pt x="505" y="2080"/>
                </a:cubicBezTo>
                <a:cubicBezTo>
                  <a:pt x="674" y="1979"/>
                  <a:pt x="841" y="1878"/>
                  <a:pt x="1011" y="1777"/>
                </a:cubicBezTo>
                <a:cubicBezTo>
                  <a:pt x="1181" y="1676"/>
                  <a:pt x="1347" y="1575"/>
                  <a:pt x="1517" y="1474"/>
                </a:cubicBezTo>
                <a:cubicBezTo>
                  <a:pt x="1687" y="1373"/>
                  <a:pt x="1853" y="1272"/>
                  <a:pt x="2023" y="1171"/>
                </a:cubicBezTo>
                <a:cubicBezTo>
                  <a:pt x="2193" y="1070"/>
                  <a:pt x="2359" y="969"/>
                  <a:pt x="2529" y="868"/>
                </a:cubicBezTo>
                <a:cubicBezTo>
                  <a:pt x="2699" y="767"/>
                  <a:pt x="2865" y="666"/>
                  <a:pt x="3035" y="565"/>
                </a:cubicBezTo>
                <a:cubicBezTo>
                  <a:pt x="3205" y="464"/>
                  <a:pt x="3373" y="363"/>
                  <a:pt x="3542" y="262"/>
                </a:cubicBezTo>
                <a:cubicBezTo>
                  <a:pt x="3575" y="339"/>
                  <a:pt x="3608" y="416"/>
                  <a:pt x="3642" y="493"/>
                </a:cubicBezTo>
                <a:cubicBezTo>
                  <a:pt x="3676" y="570"/>
                  <a:pt x="3708" y="647"/>
                  <a:pt x="3742" y="725"/>
                </a:cubicBezTo>
                <a:cubicBezTo>
                  <a:pt x="3776" y="803"/>
                  <a:pt x="3808" y="879"/>
                  <a:pt x="3843" y="957"/>
                </a:cubicBezTo>
                <a:cubicBezTo>
                  <a:pt x="3878" y="1035"/>
                  <a:pt x="3909" y="1111"/>
                  <a:pt x="3943" y="1188"/>
                </a:cubicBezTo>
                <a:cubicBezTo>
                  <a:pt x="3977" y="1265"/>
                  <a:pt x="4011" y="1342"/>
                  <a:pt x="4045" y="1421"/>
                </a:cubicBezTo>
                <a:cubicBezTo>
                  <a:pt x="4107" y="1437"/>
                  <a:pt x="4169" y="1453"/>
                  <a:pt x="4231" y="1469"/>
                </a:cubicBezTo>
                <a:cubicBezTo>
                  <a:pt x="4293" y="1485"/>
                  <a:pt x="4355" y="1501"/>
                  <a:pt x="4417" y="1518"/>
                </a:cubicBezTo>
                <a:cubicBezTo>
                  <a:pt x="4479" y="1535"/>
                  <a:pt x="4541" y="1550"/>
                  <a:pt x="4603" y="1568"/>
                </a:cubicBezTo>
                <a:cubicBezTo>
                  <a:pt x="4665" y="1586"/>
                  <a:pt x="4727" y="1600"/>
                  <a:pt x="4789" y="1618"/>
                </a:cubicBezTo>
                <a:cubicBezTo>
                  <a:pt x="4784" y="1574"/>
                  <a:pt x="4779" y="1530"/>
                  <a:pt x="4772" y="1486"/>
                </a:cubicBezTo>
                <a:cubicBezTo>
                  <a:pt x="4765" y="1442"/>
                  <a:pt x="4762" y="1400"/>
                  <a:pt x="4756" y="1355"/>
                </a:cubicBezTo>
                <a:cubicBezTo>
                  <a:pt x="4750" y="1310"/>
                  <a:pt x="4746" y="1269"/>
                  <a:pt x="4739" y="1224"/>
                </a:cubicBezTo>
                <a:cubicBezTo>
                  <a:pt x="4732" y="1179"/>
                  <a:pt x="4729" y="1138"/>
                  <a:pt x="4723" y="1093"/>
                </a:cubicBezTo>
                <a:cubicBezTo>
                  <a:pt x="4806" y="1119"/>
                  <a:pt x="4889" y="1145"/>
                  <a:pt x="4972" y="1171"/>
                </a:cubicBezTo>
                <a:cubicBezTo>
                  <a:pt x="5055" y="1197"/>
                  <a:pt x="5138" y="1223"/>
                  <a:pt x="5221" y="1250"/>
                </a:cubicBezTo>
                <a:cubicBezTo>
                  <a:pt x="5304" y="1277"/>
                  <a:pt x="5387" y="1302"/>
                  <a:pt x="5470" y="1329"/>
                </a:cubicBezTo>
                <a:cubicBezTo>
                  <a:pt x="5553" y="1356"/>
                  <a:pt x="5636" y="1381"/>
                  <a:pt x="5720" y="1407"/>
                </a:cubicBezTo>
                <a:cubicBezTo>
                  <a:pt x="5804" y="1433"/>
                  <a:pt x="5886" y="1459"/>
                  <a:pt x="5970" y="1487"/>
                </a:cubicBezTo>
                <a:cubicBezTo>
                  <a:pt x="5975" y="1519"/>
                  <a:pt x="5980" y="1551"/>
                  <a:pt x="5985" y="1585"/>
                </a:cubicBezTo>
                <a:cubicBezTo>
                  <a:pt x="5990" y="1619"/>
                  <a:pt x="5995" y="1649"/>
                  <a:pt x="6001" y="1683"/>
                </a:cubicBezTo>
                <a:cubicBezTo>
                  <a:pt x="6007" y="1717"/>
                  <a:pt x="6011" y="1749"/>
                  <a:pt x="6018" y="1782"/>
                </a:cubicBezTo>
                <a:cubicBezTo>
                  <a:pt x="6025" y="1815"/>
                  <a:pt x="6028" y="1848"/>
                  <a:pt x="6035" y="1881"/>
                </a:cubicBezTo>
                <a:cubicBezTo>
                  <a:pt x="6071" y="1895"/>
                  <a:pt x="6107" y="1909"/>
                  <a:pt x="6144" y="1924"/>
                </a:cubicBezTo>
                <a:cubicBezTo>
                  <a:pt x="6181" y="1939"/>
                  <a:pt x="6216" y="1952"/>
                  <a:pt x="6254" y="1968"/>
                </a:cubicBezTo>
                <a:cubicBezTo>
                  <a:pt x="6292" y="1984"/>
                  <a:pt x="6326" y="1996"/>
                  <a:pt x="6363" y="2011"/>
                </a:cubicBezTo>
                <a:cubicBezTo>
                  <a:pt x="6400" y="2026"/>
                  <a:pt x="6435" y="2039"/>
                  <a:pt x="6473" y="2055"/>
                </a:cubicBezTo>
                <a:cubicBezTo>
                  <a:pt x="6589" y="1990"/>
                  <a:pt x="6705" y="1925"/>
                  <a:pt x="6822" y="1858"/>
                </a:cubicBezTo>
                <a:cubicBezTo>
                  <a:pt x="6939" y="1791"/>
                  <a:pt x="7054" y="1728"/>
                  <a:pt x="7172" y="1661"/>
                </a:cubicBezTo>
                <a:cubicBezTo>
                  <a:pt x="7290" y="1594"/>
                  <a:pt x="7404" y="1531"/>
                  <a:pt x="7521" y="1465"/>
                </a:cubicBezTo>
                <a:cubicBezTo>
                  <a:pt x="7638" y="1399"/>
                  <a:pt x="7753" y="1335"/>
                  <a:pt x="7871" y="1268"/>
                </a:cubicBezTo>
                <a:cubicBezTo>
                  <a:pt x="7989" y="1201"/>
                  <a:pt x="8103" y="1138"/>
                  <a:pt x="8221" y="1071"/>
                </a:cubicBezTo>
                <a:cubicBezTo>
                  <a:pt x="8339" y="1004"/>
                  <a:pt x="8455" y="941"/>
                  <a:pt x="8572" y="875"/>
                </a:cubicBezTo>
                <a:cubicBezTo>
                  <a:pt x="8601" y="889"/>
                  <a:pt x="8630" y="903"/>
                  <a:pt x="8659" y="918"/>
                </a:cubicBezTo>
                <a:cubicBezTo>
                  <a:pt x="8688" y="933"/>
                  <a:pt x="8717" y="946"/>
                  <a:pt x="8746" y="962"/>
                </a:cubicBezTo>
                <a:cubicBezTo>
                  <a:pt x="8775" y="978"/>
                  <a:pt x="8804" y="990"/>
                  <a:pt x="8833" y="1005"/>
                </a:cubicBezTo>
                <a:cubicBezTo>
                  <a:pt x="8862" y="1020"/>
                  <a:pt x="8891" y="1035"/>
                  <a:pt x="8922" y="1050"/>
                </a:cubicBezTo>
                <a:cubicBezTo>
                  <a:pt x="8938" y="979"/>
                  <a:pt x="8954" y="908"/>
                  <a:pt x="8970" y="836"/>
                </a:cubicBezTo>
                <a:cubicBezTo>
                  <a:pt x="8986" y="764"/>
                  <a:pt x="9002" y="694"/>
                  <a:pt x="9019" y="623"/>
                </a:cubicBezTo>
                <a:cubicBezTo>
                  <a:pt x="9036" y="552"/>
                  <a:pt x="9051" y="481"/>
                  <a:pt x="9068" y="410"/>
                </a:cubicBezTo>
                <a:cubicBezTo>
                  <a:pt x="9085" y="339"/>
                  <a:pt x="9100" y="268"/>
                  <a:pt x="9118" y="197"/>
                </a:cubicBezTo>
                <a:cubicBezTo>
                  <a:pt x="9159" y="195"/>
                  <a:pt x="9200" y="193"/>
                  <a:pt x="9243" y="191"/>
                </a:cubicBezTo>
                <a:cubicBezTo>
                  <a:pt x="9286" y="189"/>
                  <a:pt x="9325" y="189"/>
                  <a:pt x="9368" y="186"/>
                </a:cubicBezTo>
                <a:cubicBezTo>
                  <a:pt x="9411" y="183"/>
                  <a:pt x="9452" y="182"/>
                  <a:pt x="9494" y="180"/>
                </a:cubicBezTo>
                <a:cubicBezTo>
                  <a:pt x="9536" y="178"/>
                  <a:pt x="9578" y="178"/>
                  <a:pt x="9621" y="175"/>
                </a:cubicBezTo>
                <a:cubicBezTo>
                  <a:pt x="9616" y="220"/>
                  <a:pt x="9611" y="265"/>
                  <a:pt x="9605" y="311"/>
                </a:cubicBezTo>
                <a:cubicBezTo>
                  <a:pt x="9599" y="357"/>
                  <a:pt x="9595" y="401"/>
                  <a:pt x="9589" y="448"/>
                </a:cubicBezTo>
                <a:cubicBezTo>
                  <a:pt x="9583" y="495"/>
                  <a:pt x="9579" y="538"/>
                  <a:pt x="9572" y="584"/>
                </a:cubicBezTo>
                <a:cubicBezTo>
                  <a:pt x="9565" y="630"/>
                  <a:pt x="9562" y="676"/>
                  <a:pt x="9556" y="722"/>
                </a:cubicBezTo>
                <a:cubicBezTo>
                  <a:pt x="9624" y="716"/>
                  <a:pt x="9692" y="710"/>
                  <a:pt x="9761" y="704"/>
                </a:cubicBezTo>
                <a:cubicBezTo>
                  <a:pt x="9830" y="698"/>
                  <a:pt x="9897" y="694"/>
                  <a:pt x="9966" y="687"/>
                </a:cubicBezTo>
                <a:cubicBezTo>
                  <a:pt x="10035" y="680"/>
                  <a:pt x="10102" y="675"/>
                  <a:pt x="10171" y="669"/>
                </a:cubicBezTo>
                <a:cubicBezTo>
                  <a:pt x="10240" y="663"/>
                  <a:pt x="10307" y="657"/>
                  <a:pt x="10377" y="651"/>
                </a:cubicBezTo>
                <a:cubicBezTo>
                  <a:pt x="10447" y="645"/>
                  <a:pt x="10513" y="641"/>
                  <a:pt x="10583" y="634"/>
                </a:cubicBezTo>
                <a:cubicBezTo>
                  <a:pt x="10603" y="581"/>
                  <a:pt x="10623" y="528"/>
                  <a:pt x="10643" y="475"/>
                </a:cubicBezTo>
                <a:cubicBezTo>
                  <a:pt x="10663" y="422"/>
                  <a:pt x="10683" y="371"/>
                  <a:pt x="10703" y="317"/>
                </a:cubicBezTo>
                <a:cubicBezTo>
                  <a:pt x="10723" y="263"/>
                  <a:pt x="10743" y="211"/>
                  <a:pt x="10763" y="158"/>
                </a:cubicBezTo>
                <a:cubicBezTo>
                  <a:pt x="10783" y="105"/>
                  <a:pt x="10803" y="54"/>
                  <a:pt x="10824" y="0"/>
                </a:cubicBezTo>
                <a:cubicBezTo>
                  <a:pt x="10855" y="18"/>
                  <a:pt x="10886" y="36"/>
                  <a:pt x="10917" y="54"/>
                </a:cubicBezTo>
                <a:cubicBezTo>
                  <a:pt x="10948" y="72"/>
                  <a:pt x="10979" y="90"/>
                  <a:pt x="11010" y="109"/>
                </a:cubicBezTo>
                <a:cubicBezTo>
                  <a:pt x="11041" y="128"/>
                  <a:pt x="11072" y="145"/>
                  <a:pt x="11103" y="164"/>
                </a:cubicBezTo>
                <a:cubicBezTo>
                  <a:pt x="11134" y="183"/>
                  <a:pt x="11165" y="200"/>
                  <a:pt x="11196" y="219"/>
                </a:cubicBezTo>
                <a:cubicBezTo>
                  <a:pt x="11171" y="264"/>
                  <a:pt x="11146" y="309"/>
                  <a:pt x="11119" y="355"/>
                </a:cubicBezTo>
                <a:cubicBezTo>
                  <a:pt x="11092" y="401"/>
                  <a:pt x="11069" y="445"/>
                  <a:pt x="11043" y="492"/>
                </a:cubicBezTo>
                <a:cubicBezTo>
                  <a:pt x="11017" y="539"/>
                  <a:pt x="10993" y="582"/>
                  <a:pt x="10966" y="628"/>
                </a:cubicBezTo>
                <a:cubicBezTo>
                  <a:pt x="10939" y="674"/>
                  <a:pt x="10916" y="718"/>
                  <a:pt x="10890" y="765"/>
                </a:cubicBezTo>
                <a:cubicBezTo>
                  <a:pt x="10955" y="769"/>
                  <a:pt x="11020" y="773"/>
                  <a:pt x="11086" y="778"/>
                </a:cubicBezTo>
                <a:cubicBezTo>
                  <a:pt x="11152" y="783"/>
                  <a:pt x="11216" y="786"/>
                  <a:pt x="11283" y="791"/>
                </a:cubicBezTo>
                <a:cubicBezTo>
                  <a:pt x="11350" y="796"/>
                  <a:pt x="11413" y="799"/>
                  <a:pt x="11480" y="804"/>
                </a:cubicBezTo>
                <a:cubicBezTo>
                  <a:pt x="11547" y="809"/>
                  <a:pt x="11610" y="812"/>
                  <a:pt x="11677" y="817"/>
                </a:cubicBezTo>
                <a:cubicBezTo>
                  <a:pt x="11744" y="822"/>
                  <a:pt x="11807" y="825"/>
                  <a:pt x="11874" y="831"/>
                </a:cubicBezTo>
                <a:cubicBezTo>
                  <a:pt x="11895" y="797"/>
                  <a:pt x="11916" y="763"/>
                  <a:pt x="11939" y="727"/>
                </a:cubicBezTo>
                <a:cubicBezTo>
                  <a:pt x="11962" y="691"/>
                  <a:pt x="11981" y="659"/>
                  <a:pt x="12004" y="623"/>
                </a:cubicBezTo>
                <a:cubicBezTo>
                  <a:pt x="12027" y="587"/>
                  <a:pt x="12048" y="555"/>
                  <a:pt x="12070" y="520"/>
                </a:cubicBezTo>
                <a:cubicBezTo>
                  <a:pt x="12092" y="485"/>
                  <a:pt x="12114" y="452"/>
                  <a:pt x="12136" y="416"/>
                </a:cubicBezTo>
                <a:cubicBezTo>
                  <a:pt x="12163" y="430"/>
                  <a:pt x="12190" y="444"/>
                  <a:pt x="12217" y="459"/>
                </a:cubicBezTo>
                <a:cubicBezTo>
                  <a:pt x="12244" y="474"/>
                  <a:pt x="12271" y="487"/>
                  <a:pt x="12299" y="503"/>
                </a:cubicBezTo>
                <a:cubicBezTo>
                  <a:pt x="12327" y="519"/>
                  <a:pt x="12353" y="531"/>
                  <a:pt x="12381" y="546"/>
                </a:cubicBezTo>
                <a:cubicBezTo>
                  <a:pt x="12409" y="561"/>
                  <a:pt x="12435" y="574"/>
                  <a:pt x="12464" y="590"/>
                </a:cubicBezTo>
                <a:cubicBezTo>
                  <a:pt x="12444" y="622"/>
                  <a:pt x="12424" y="654"/>
                  <a:pt x="12403" y="688"/>
                </a:cubicBezTo>
                <a:cubicBezTo>
                  <a:pt x="12382" y="722"/>
                  <a:pt x="12363" y="752"/>
                  <a:pt x="12343" y="786"/>
                </a:cubicBezTo>
                <a:cubicBezTo>
                  <a:pt x="12323" y="820"/>
                  <a:pt x="12303" y="852"/>
                  <a:pt x="12283" y="885"/>
                </a:cubicBezTo>
                <a:cubicBezTo>
                  <a:pt x="12263" y="918"/>
                  <a:pt x="12243" y="951"/>
                  <a:pt x="12223" y="984"/>
                </a:cubicBezTo>
                <a:cubicBezTo>
                  <a:pt x="12262" y="1051"/>
                  <a:pt x="12301" y="1118"/>
                  <a:pt x="12341" y="1185"/>
                </a:cubicBezTo>
                <a:cubicBezTo>
                  <a:pt x="12381" y="1252"/>
                  <a:pt x="12419" y="1319"/>
                  <a:pt x="12459" y="1386"/>
                </a:cubicBezTo>
                <a:cubicBezTo>
                  <a:pt x="12499" y="1453"/>
                  <a:pt x="12537" y="1520"/>
                  <a:pt x="12577" y="1587"/>
                </a:cubicBezTo>
                <a:cubicBezTo>
                  <a:pt x="12617" y="1654"/>
                  <a:pt x="12655" y="1721"/>
                  <a:pt x="12695" y="1788"/>
                </a:cubicBezTo>
                <a:cubicBezTo>
                  <a:pt x="12735" y="1855"/>
                  <a:pt x="12773" y="1922"/>
                  <a:pt x="12814" y="1990"/>
                </a:cubicBezTo>
                <a:cubicBezTo>
                  <a:pt x="12905" y="1984"/>
                  <a:pt x="12996" y="1978"/>
                  <a:pt x="13089" y="1972"/>
                </a:cubicBezTo>
                <a:cubicBezTo>
                  <a:pt x="13182" y="1966"/>
                  <a:pt x="13271" y="1962"/>
                  <a:pt x="13364" y="1955"/>
                </a:cubicBezTo>
                <a:cubicBezTo>
                  <a:pt x="13457" y="1948"/>
                  <a:pt x="13548" y="1943"/>
                  <a:pt x="13640" y="1937"/>
                </a:cubicBezTo>
                <a:cubicBezTo>
                  <a:pt x="13732" y="1931"/>
                  <a:pt x="13822" y="1925"/>
                  <a:pt x="13915" y="1919"/>
                </a:cubicBezTo>
                <a:cubicBezTo>
                  <a:pt x="14008" y="1913"/>
                  <a:pt x="14099" y="1909"/>
                  <a:pt x="14191" y="1902"/>
                </a:cubicBezTo>
                <a:cubicBezTo>
                  <a:pt x="14275" y="1973"/>
                  <a:pt x="14359" y="2044"/>
                  <a:pt x="14444" y="2116"/>
                </a:cubicBezTo>
                <a:cubicBezTo>
                  <a:pt x="14529" y="2188"/>
                  <a:pt x="14612" y="2258"/>
                  <a:pt x="14698" y="2330"/>
                </a:cubicBezTo>
                <a:cubicBezTo>
                  <a:pt x="14784" y="2402"/>
                  <a:pt x="14866" y="2472"/>
                  <a:pt x="14952" y="2544"/>
                </a:cubicBezTo>
                <a:cubicBezTo>
                  <a:pt x="15038" y="2616"/>
                  <a:pt x="15120" y="2686"/>
                  <a:pt x="15206" y="2759"/>
                </a:cubicBezTo>
                <a:cubicBezTo>
                  <a:pt x="15292" y="2832"/>
                  <a:pt x="15374" y="2901"/>
                  <a:pt x="15460" y="2974"/>
                </a:cubicBezTo>
                <a:cubicBezTo>
                  <a:pt x="15408" y="3112"/>
                  <a:pt x="15356" y="3250"/>
                  <a:pt x="15303" y="3389"/>
                </a:cubicBezTo>
                <a:cubicBezTo>
                  <a:pt x="15250" y="3528"/>
                  <a:pt x="15199" y="3665"/>
                  <a:pt x="15146" y="3805"/>
                </a:cubicBezTo>
                <a:cubicBezTo>
                  <a:pt x="15093" y="3945"/>
                  <a:pt x="15042" y="4081"/>
                  <a:pt x="14990" y="4220"/>
                </a:cubicBezTo>
                <a:cubicBezTo>
                  <a:pt x="14938" y="4359"/>
                  <a:pt x="14886" y="4496"/>
                  <a:pt x="14833" y="4636"/>
                </a:cubicBezTo>
                <a:cubicBezTo>
                  <a:pt x="14780" y="4776"/>
                  <a:pt x="14729" y="4912"/>
                  <a:pt x="14676" y="5051"/>
                </a:cubicBezTo>
                <a:cubicBezTo>
                  <a:pt x="14623" y="5190"/>
                  <a:pt x="14572" y="5327"/>
                  <a:pt x="14519" y="5467"/>
                </a:cubicBezTo>
                <a:cubicBezTo>
                  <a:pt x="14634" y="5520"/>
                  <a:pt x="14749" y="5573"/>
                  <a:pt x="14864" y="5628"/>
                </a:cubicBezTo>
                <a:cubicBezTo>
                  <a:pt x="14979" y="5683"/>
                  <a:pt x="15094" y="5734"/>
                  <a:pt x="15210" y="5789"/>
                </a:cubicBezTo>
                <a:cubicBezTo>
                  <a:pt x="15326" y="5844"/>
                  <a:pt x="15440" y="5897"/>
                  <a:pt x="15555" y="5951"/>
                </a:cubicBezTo>
                <a:cubicBezTo>
                  <a:pt x="15670" y="6005"/>
                  <a:pt x="15785" y="6059"/>
                  <a:pt x="15901" y="6113"/>
                </a:cubicBezTo>
                <a:cubicBezTo>
                  <a:pt x="16017" y="6167"/>
                  <a:pt x="16131" y="6221"/>
                  <a:pt x="16247" y="6276"/>
                </a:cubicBezTo>
                <a:cubicBezTo>
                  <a:pt x="16347" y="6338"/>
                  <a:pt x="16447" y="6400"/>
                  <a:pt x="16548" y="6463"/>
                </a:cubicBezTo>
                <a:cubicBezTo>
                  <a:pt x="16649" y="6526"/>
                  <a:pt x="16748" y="6587"/>
                  <a:pt x="16850" y="6651"/>
                </a:cubicBezTo>
                <a:cubicBezTo>
                  <a:pt x="16952" y="6715"/>
                  <a:pt x="17050" y="6775"/>
                  <a:pt x="17152" y="6839"/>
                </a:cubicBezTo>
                <a:cubicBezTo>
                  <a:pt x="17254" y="6903"/>
                  <a:pt x="17352" y="6963"/>
                  <a:pt x="17454" y="7027"/>
                </a:cubicBezTo>
                <a:cubicBezTo>
                  <a:pt x="17556" y="7091"/>
                  <a:pt x="17654" y="7153"/>
                  <a:pt x="17756" y="7216"/>
                </a:cubicBezTo>
                <a:cubicBezTo>
                  <a:pt x="17729" y="7277"/>
                  <a:pt x="17702" y="7338"/>
                  <a:pt x="17674" y="7401"/>
                </a:cubicBezTo>
                <a:cubicBezTo>
                  <a:pt x="17646" y="7464"/>
                  <a:pt x="17620" y="7523"/>
                  <a:pt x="17592" y="7586"/>
                </a:cubicBezTo>
                <a:cubicBezTo>
                  <a:pt x="17564" y="7649"/>
                  <a:pt x="17538" y="7710"/>
                  <a:pt x="17510" y="7772"/>
                </a:cubicBezTo>
                <a:cubicBezTo>
                  <a:pt x="17482" y="7834"/>
                  <a:pt x="17456" y="7896"/>
                  <a:pt x="17428" y="7959"/>
                </a:cubicBezTo>
                <a:cubicBezTo>
                  <a:pt x="17473" y="7988"/>
                  <a:pt x="17518" y="8017"/>
                  <a:pt x="17564" y="8046"/>
                </a:cubicBezTo>
                <a:cubicBezTo>
                  <a:pt x="17610" y="8075"/>
                  <a:pt x="17654" y="8104"/>
                  <a:pt x="17701" y="8133"/>
                </a:cubicBezTo>
                <a:cubicBezTo>
                  <a:pt x="17748" y="8162"/>
                  <a:pt x="17791" y="8191"/>
                  <a:pt x="17837" y="8220"/>
                </a:cubicBezTo>
                <a:cubicBezTo>
                  <a:pt x="17883" y="8249"/>
                  <a:pt x="17927" y="8278"/>
                  <a:pt x="17974" y="8309"/>
                </a:cubicBezTo>
                <a:cubicBezTo>
                  <a:pt x="17979" y="8383"/>
                  <a:pt x="17984" y="8457"/>
                  <a:pt x="17990" y="8533"/>
                </a:cubicBezTo>
                <a:cubicBezTo>
                  <a:pt x="17996" y="8609"/>
                  <a:pt x="18000" y="8681"/>
                  <a:pt x="18007" y="8757"/>
                </a:cubicBezTo>
                <a:cubicBezTo>
                  <a:pt x="18014" y="8833"/>
                  <a:pt x="18017" y="8905"/>
                  <a:pt x="18023" y="8981"/>
                </a:cubicBezTo>
                <a:cubicBezTo>
                  <a:pt x="18029" y="9057"/>
                  <a:pt x="18033" y="9131"/>
                  <a:pt x="18040" y="9206"/>
                </a:cubicBezTo>
                <a:cubicBezTo>
                  <a:pt x="17966" y="9308"/>
                  <a:pt x="17892" y="9410"/>
                  <a:pt x="17817" y="9512"/>
                </a:cubicBezTo>
                <a:cubicBezTo>
                  <a:pt x="17742" y="9614"/>
                  <a:pt x="17669" y="9716"/>
                  <a:pt x="17594" y="9818"/>
                </a:cubicBezTo>
                <a:cubicBezTo>
                  <a:pt x="17519" y="9920"/>
                  <a:pt x="17446" y="10022"/>
                  <a:pt x="17371" y="10124"/>
                </a:cubicBezTo>
                <a:cubicBezTo>
                  <a:pt x="17296" y="10226"/>
                  <a:pt x="17223" y="10328"/>
                  <a:pt x="17148" y="10430"/>
                </a:cubicBezTo>
                <a:cubicBezTo>
                  <a:pt x="17073" y="10532"/>
                  <a:pt x="17000" y="10634"/>
                  <a:pt x="16925" y="10736"/>
                </a:cubicBezTo>
                <a:cubicBezTo>
                  <a:pt x="16856" y="10703"/>
                  <a:pt x="16787" y="10670"/>
                  <a:pt x="16717" y="10637"/>
                </a:cubicBezTo>
                <a:cubicBezTo>
                  <a:pt x="16647" y="10604"/>
                  <a:pt x="16579" y="10573"/>
                  <a:pt x="16509" y="10539"/>
                </a:cubicBezTo>
                <a:cubicBezTo>
                  <a:pt x="16439" y="10505"/>
                  <a:pt x="16371" y="10475"/>
                  <a:pt x="16301" y="10441"/>
                </a:cubicBezTo>
                <a:cubicBezTo>
                  <a:pt x="16231" y="10407"/>
                  <a:pt x="16163" y="10377"/>
                  <a:pt x="16094" y="10343"/>
                </a:cubicBezTo>
                <a:cubicBezTo>
                  <a:pt x="16007" y="10463"/>
                  <a:pt x="15920" y="10583"/>
                  <a:pt x="15831" y="10703"/>
                </a:cubicBezTo>
                <a:cubicBezTo>
                  <a:pt x="15742" y="10823"/>
                  <a:pt x="15657" y="10943"/>
                  <a:pt x="15569" y="11064"/>
                </a:cubicBezTo>
                <a:cubicBezTo>
                  <a:pt x="15481" y="11185"/>
                  <a:pt x="15395" y="11304"/>
                  <a:pt x="15306" y="11424"/>
                </a:cubicBezTo>
                <a:cubicBezTo>
                  <a:pt x="15217" y="11544"/>
                  <a:pt x="15132" y="11664"/>
                  <a:pt x="15044" y="11785"/>
                </a:cubicBezTo>
                <a:cubicBezTo>
                  <a:pt x="14956" y="11906"/>
                  <a:pt x="14870" y="12025"/>
                  <a:pt x="14781" y="12146"/>
                </a:cubicBezTo>
                <a:cubicBezTo>
                  <a:pt x="14692" y="12267"/>
                  <a:pt x="14607" y="12386"/>
                  <a:pt x="14519" y="12508"/>
                </a:cubicBezTo>
                <a:cubicBezTo>
                  <a:pt x="14556" y="12615"/>
                  <a:pt x="14593" y="12722"/>
                  <a:pt x="14632" y="12831"/>
                </a:cubicBezTo>
                <a:cubicBezTo>
                  <a:pt x="14671" y="12940"/>
                  <a:pt x="14706" y="13045"/>
                  <a:pt x="14745" y="13154"/>
                </a:cubicBezTo>
                <a:cubicBezTo>
                  <a:pt x="14784" y="13263"/>
                  <a:pt x="14821" y="13370"/>
                  <a:pt x="14859" y="13478"/>
                </a:cubicBezTo>
                <a:cubicBezTo>
                  <a:pt x="14897" y="13586"/>
                  <a:pt x="14935" y="13694"/>
                  <a:pt x="14973" y="13802"/>
                </a:cubicBezTo>
                <a:cubicBezTo>
                  <a:pt x="15011" y="13910"/>
                  <a:pt x="15049" y="14018"/>
                  <a:pt x="15088" y="14126"/>
                </a:cubicBezTo>
                <a:cubicBezTo>
                  <a:pt x="15104" y="14193"/>
                  <a:pt x="15120" y="14260"/>
                  <a:pt x="15136" y="14327"/>
                </a:cubicBezTo>
                <a:cubicBezTo>
                  <a:pt x="15152" y="14394"/>
                  <a:pt x="15168" y="14461"/>
                  <a:pt x="15184" y="14528"/>
                </a:cubicBezTo>
                <a:cubicBezTo>
                  <a:pt x="15200" y="14595"/>
                  <a:pt x="15216" y="14662"/>
                  <a:pt x="15232" y="14729"/>
                </a:cubicBezTo>
                <a:cubicBezTo>
                  <a:pt x="15248" y="14796"/>
                  <a:pt x="15264" y="14863"/>
                  <a:pt x="15280" y="14930"/>
                </a:cubicBezTo>
                <a:cubicBezTo>
                  <a:pt x="15296" y="14997"/>
                  <a:pt x="15312" y="15064"/>
                  <a:pt x="15328" y="15132"/>
                </a:cubicBezTo>
                <a:cubicBezTo>
                  <a:pt x="15214" y="15140"/>
                  <a:pt x="15100" y="15148"/>
                  <a:pt x="14985" y="15157"/>
                </a:cubicBezTo>
                <a:cubicBezTo>
                  <a:pt x="14870" y="15166"/>
                  <a:pt x="14757" y="15173"/>
                  <a:pt x="14643" y="15183"/>
                </a:cubicBezTo>
                <a:cubicBezTo>
                  <a:pt x="14529" y="15193"/>
                  <a:pt x="14415" y="15199"/>
                  <a:pt x="14300" y="15208"/>
                </a:cubicBezTo>
                <a:cubicBezTo>
                  <a:pt x="14185" y="15217"/>
                  <a:pt x="14072" y="15224"/>
                  <a:pt x="13958" y="15234"/>
                </a:cubicBezTo>
                <a:cubicBezTo>
                  <a:pt x="13844" y="15244"/>
                  <a:pt x="13730" y="15250"/>
                  <a:pt x="13615" y="15259"/>
                </a:cubicBezTo>
                <a:cubicBezTo>
                  <a:pt x="13500" y="15268"/>
                  <a:pt x="13387" y="15275"/>
                  <a:pt x="13273" y="15285"/>
                </a:cubicBezTo>
                <a:cubicBezTo>
                  <a:pt x="13264" y="15227"/>
                  <a:pt x="13255" y="15169"/>
                  <a:pt x="13245" y="15110"/>
                </a:cubicBezTo>
                <a:cubicBezTo>
                  <a:pt x="13235" y="15051"/>
                  <a:pt x="13227" y="14994"/>
                  <a:pt x="13218" y="14935"/>
                </a:cubicBezTo>
                <a:cubicBezTo>
                  <a:pt x="13209" y="14876"/>
                  <a:pt x="13200" y="14819"/>
                  <a:pt x="13191" y="14760"/>
                </a:cubicBezTo>
                <a:cubicBezTo>
                  <a:pt x="13182" y="14701"/>
                  <a:pt x="13173" y="14644"/>
                  <a:pt x="13164" y="14585"/>
                </a:cubicBezTo>
                <a:cubicBezTo>
                  <a:pt x="13017" y="14495"/>
                  <a:pt x="12870" y="14405"/>
                  <a:pt x="12723" y="14315"/>
                </a:cubicBezTo>
                <a:cubicBezTo>
                  <a:pt x="12576" y="14225"/>
                  <a:pt x="12429" y="14135"/>
                  <a:pt x="12282" y="14045"/>
                </a:cubicBezTo>
                <a:cubicBezTo>
                  <a:pt x="12135" y="13955"/>
                  <a:pt x="11988" y="13867"/>
                  <a:pt x="11841" y="13776"/>
                </a:cubicBezTo>
                <a:cubicBezTo>
                  <a:pt x="11694" y="13685"/>
                  <a:pt x="11547" y="13596"/>
                  <a:pt x="11400" y="13506"/>
                </a:cubicBezTo>
                <a:cubicBezTo>
                  <a:pt x="11253" y="13416"/>
                  <a:pt x="11106" y="13326"/>
                  <a:pt x="10959" y="13236"/>
                </a:cubicBezTo>
                <a:cubicBezTo>
                  <a:pt x="10812" y="13146"/>
                  <a:pt x="10665" y="13058"/>
                  <a:pt x="10518" y="12967"/>
                </a:cubicBezTo>
                <a:cubicBezTo>
                  <a:pt x="10525" y="12889"/>
                  <a:pt x="10532" y="12811"/>
                  <a:pt x="10539" y="12732"/>
                </a:cubicBezTo>
                <a:cubicBezTo>
                  <a:pt x="10546" y="12653"/>
                  <a:pt x="10553" y="12576"/>
                  <a:pt x="10561" y="12497"/>
                </a:cubicBezTo>
                <a:cubicBezTo>
                  <a:pt x="10569" y="12418"/>
                  <a:pt x="10575" y="12341"/>
                  <a:pt x="10583" y="12262"/>
                </a:cubicBezTo>
                <a:cubicBezTo>
                  <a:pt x="10591" y="12183"/>
                  <a:pt x="10597" y="12106"/>
                  <a:pt x="10605" y="12027"/>
                </a:cubicBezTo>
                <a:cubicBezTo>
                  <a:pt x="10571" y="11994"/>
                  <a:pt x="10537" y="11961"/>
                  <a:pt x="10501" y="11928"/>
                </a:cubicBezTo>
                <a:cubicBezTo>
                  <a:pt x="10465" y="11895"/>
                  <a:pt x="10433" y="11864"/>
                  <a:pt x="10397" y="11830"/>
                </a:cubicBezTo>
                <a:cubicBezTo>
                  <a:pt x="10361" y="11796"/>
                  <a:pt x="10329" y="11764"/>
                  <a:pt x="10294" y="11731"/>
                </a:cubicBezTo>
                <a:cubicBezTo>
                  <a:pt x="10259" y="11698"/>
                  <a:pt x="10226" y="11667"/>
                  <a:pt x="10190" y="11633"/>
                </a:cubicBezTo>
                <a:cubicBezTo>
                  <a:pt x="10236" y="11563"/>
                  <a:pt x="10282" y="11493"/>
                  <a:pt x="10329" y="11423"/>
                </a:cubicBezTo>
                <a:cubicBezTo>
                  <a:pt x="10376" y="11353"/>
                  <a:pt x="10421" y="11283"/>
                  <a:pt x="10469" y="11213"/>
                </a:cubicBezTo>
                <a:cubicBezTo>
                  <a:pt x="10517" y="11143"/>
                  <a:pt x="10561" y="11073"/>
                  <a:pt x="10609" y="11003"/>
                </a:cubicBezTo>
                <a:cubicBezTo>
                  <a:pt x="10657" y="10933"/>
                  <a:pt x="10701" y="10863"/>
                  <a:pt x="10749" y="10793"/>
                </a:cubicBezTo>
                <a:cubicBezTo>
                  <a:pt x="10797" y="10723"/>
                  <a:pt x="10843" y="10653"/>
                  <a:pt x="10890" y="10583"/>
                </a:cubicBezTo>
                <a:cubicBezTo>
                  <a:pt x="10856" y="10532"/>
                  <a:pt x="10822" y="10481"/>
                  <a:pt x="10786" y="10430"/>
                </a:cubicBezTo>
                <a:cubicBezTo>
                  <a:pt x="10750" y="10379"/>
                  <a:pt x="10718" y="10328"/>
                  <a:pt x="10682" y="10277"/>
                </a:cubicBezTo>
                <a:cubicBezTo>
                  <a:pt x="10646" y="10226"/>
                  <a:pt x="10614" y="10175"/>
                  <a:pt x="10578" y="10124"/>
                </a:cubicBezTo>
                <a:cubicBezTo>
                  <a:pt x="10542" y="10073"/>
                  <a:pt x="10510" y="10022"/>
                  <a:pt x="10474" y="9971"/>
                </a:cubicBezTo>
                <a:cubicBezTo>
                  <a:pt x="10405" y="10025"/>
                  <a:pt x="10336" y="10079"/>
                  <a:pt x="10266" y="10134"/>
                </a:cubicBezTo>
                <a:cubicBezTo>
                  <a:pt x="10196" y="10189"/>
                  <a:pt x="10128" y="10242"/>
                  <a:pt x="10058" y="10298"/>
                </a:cubicBezTo>
                <a:cubicBezTo>
                  <a:pt x="9988" y="10354"/>
                  <a:pt x="9920" y="10406"/>
                  <a:pt x="9850" y="10462"/>
                </a:cubicBezTo>
                <a:cubicBezTo>
                  <a:pt x="9780" y="10518"/>
                  <a:pt x="9712" y="10572"/>
                  <a:pt x="9643" y="10627"/>
                </a:cubicBezTo>
                <a:cubicBezTo>
                  <a:pt x="9620" y="10685"/>
                  <a:pt x="9597" y="10743"/>
                  <a:pt x="9572" y="10801"/>
                </a:cubicBezTo>
                <a:cubicBezTo>
                  <a:pt x="9547" y="10859"/>
                  <a:pt x="9526" y="10917"/>
                  <a:pt x="9501" y="10976"/>
                </a:cubicBezTo>
                <a:cubicBezTo>
                  <a:pt x="9476" y="11035"/>
                  <a:pt x="9455" y="11092"/>
                  <a:pt x="9430" y="11151"/>
                </a:cubicBezTo>
                <a:cubicBezTo>
                  <a:pt x="9405" y="11210"/>
                  <a:pt x="9384" y="11267"/>
                  <a:pt x="9359" y="11327"/>
                </a:cubicBezTo>
                <a:cubicBezTo>
                  <a:pt x="9286" y="11356"/>
                  <a:pt x="9213" y="11385"/>
                  <a:pt x="9140" y="11414"/>
                </a:cubicBezTo>
                <a:cubicBezTo>
                  <a:pt x="9067" y="11443"/>
                  <a:pt x="8996" y="11472"/>
                  <a:pt x="8922" y="11501"/>
                </a:cubicBezTo>
                <a:cubicBezTo>
                  <a:pt x="8848" y="11530"/>
                  <a:pt x="8776" y="11559"/>
                  <a:pt x="8703" y="11588"/>
                </a:cubicBezTo>
                <a:cubicBezTo>
                  <a:pt x="8630" y="11617"/>
                  <a:pt x="8557" y="11646"/>
                  <a:pt x="8484" y="11677"/>
                </a:cubicBezTo>
                <a:cubicBezTo>
                  <a:pt x="8397" y="11658"/>
                  <a:pt x="8310" y="11639"/>
                  <a:pt x="8221" y="11620"/>
                </a:cubicBezTo>
                <a:cubicBezTo>
                  <a:pt x="8132" y="11601"/>
                  <a:pt x="8047" y="11582"/>
                  <a:pt x="7959" y="11563"/>
                </a:cubicBezTo>
                <a:cubicBezTo>
                  <a:pt x="7871" y="11544"/>
                  <a:pt x="7785" y="11525"/>
                  <a:pt x="7697" y="11506"/>
                </a:cubicBezTo>
                <a:cubicBezTo>
                  <a:pt x="7609" y="11487"/>
                  <a:pt x="7523" y="11468"/>
                  <a:pt x="7434" y="11449"/>
                </a:cubicBezTo>
                <a:cubicBezTo>
                  <a:pt x="7345" y="11430"/>
                  <a:pt x="7260" y="11411"/>
                  <a:pt x="7172" y="11392"/>
                </a:cubicBezTo>
                <a:cubicBezTo>
                  <a:pt x="7206" y="11327"/>
                  <a:pt x="7240" y="11262"/>
                  <a:pt x="7275" y="11195"/>
                </a:cubicBezTo>
                <a:cubicBezTo>
                  <a:pt x="7310" y="11128"/>
                  <a:pt x="7343" y="11065"/>
                  <a:pt x="7379" y="10998"/>
                </a:cubicBezTo>
                <a:cubicBezTo>
                  <a:pt x="7415" y="10931"/>
                  <a:pt x="7447" y="10868"/>
                  <a:pt x="7483" y="10802"/>
                </a:cubicBezTo>
                <a:cubicBezTo>
                  <a:pt x="7519" y="10736"/>
                  <a:pt x="7553" y="10672"/>
                  <a:pt x="7588" y="10605"/>
                </a:cubicBezTo>
                <a:cubicBezTo>
                  <a:pt x="7546" y="10561"/>
                  <a:pt x="7504" y="10517"/>
                  <a:pt x="7462" y="10473"/>
                </a:cubicBezTo>
                <a:cubicBezTo>
                  <a:pt x="7420" y="10429"/>
                  <a:pt x="7380" y="10387"/>
                  <a:pt x="7337" y="10342"/>
                </a:cubicBezTo>
                <a:cubicBezTo>
                  <a:pt x="7294" y="10297"/>
                  <a:pt x="7253" y="10256"/>
                  <a:pt x="7211" y="10211"/>
                </a:cubicBezTo>
                <a:cubicBezTo>
                  <a:pt x="7169" y="10166"/>
                  <a:pt x="7127" y="10125"/>
                  <a:pt x="7085" y="10080"/>
                </a:cubicBezTo>
                <a:cubicBezTo>
                  <a:pt x="7116" y="10009"/>
                  <a:pt x="7147" y="9938"/>
                  <a:pt x="7178" y="9867"/>
                </a:cubicBezTo>
                <a:cubicBezTo>
                  <a:pt x="7209" y="9796"/>
                  <a:pt x="7240" y="9725"/>
                  <a:pt x="7271" y="9654"/>
                </a:cubicBezTo>
                <a:cubicBezTo>
                  <a:pt x="7302" y="9583"/>
                  <a:pt x="7333" y="9512"/>
                  <a:pt x="7364" y="9441"/>
                </a:cubicBezTo>
                <a:cubicBezTo>
                  <a:pt x="7395" y="9370"/>
                  <a:pt x="7426" y="9299"/>
                  <a:pt x="7457" y="9228"/>
                </a:cubicBezTo>
                <a:cubicBezTo>
                  <a:pt x="7380" y="9167"/>
                  <a:pt x="7303" y="9106"/>
                  <a:pt x="7225" y="9044"/>
                </a:cubicBezTo>
                <a:cubicBezTo>
                  <a:pt x="7147" y="8982"/>
                  <a:pt x="7071" y="8922"/>
                  <a:pt x="6993" y="8860"/>
                </a:cubicBezTo>
                <a:cubicBezTo>
                  <a:pt x="6915" y="8798"/>
                  <a:pt x="6839" y="8738"/>
                  <a:pt x="6761" y="8676"/>
                </a:cubicBezTo>
                <a:cubicBezTo>
                  <a:pt x="6683" y="8614"/>
                  <a:pt x="6607" y="8554"/>
                  <a:pt x="6530" y="8493"/>
                </a:cubicBezTo>
                <a:cubicBezTo>
                  <a:pt x="6453" y="8432"/>
                  <a:pt x="6376" y="8371"/>
                  <a:pt x="6298" y="8309"/>
                </a:cubicBezTo>
                <a:cubicBezTo>
                  <a:pt x="6215" y="8314"/>
                  <a:pt x="6132" y="8319"/>
                  <a:pt x="6048" y="8326"/>
                </a:cubicBezTo>
                <a:cubicBezTo>
                  <a:pt x="5964" y="8333"/>
                  <a:pt x="5882" y="8336"/>
                  <a:pt x="5799" y="8343"/>
                </a:cubicBezTo>
                <a:cubicBezTo>
                  <a:pt x="5716" y="8350"/>
                  <a:pt x="5633" y="8355"/>
                  <a:pt x="5550" y="8361"/>
                </a:cubicBezTo>
                <a:cubicBezTo>
                  <a:pt x="5467" y="8367"/>
                  <a:pt x="5384" y="8373"/>
                  <a:pt x="5300" y="8379"/>
                </a:cubicBezTo>
                <a:cubicBezTo>
                  <a:pt x="5216" y="8385"/>
                  <a:pt x="5134" y="8391"/>
                  <a:pt x="5051" y="8397"/>
                </a:cubicBezTo>
                <a:cubicBezTo>
                  <a:pt x="5054" y="8337"/>
                  <a:pt x="5057" y="8277"/>
                  <a:pt x="5061" y="8216"/>
                </a:cubicBezTo>
                <a:cubicBezTo>
                  <a:pt x="5065" y="8155"/>
                  <a:pt x="5067" y="8096"/>
                  <a:pt x="5072" y="8036"/>
                </a:cubicBezTo>
                <a:cubicBezTo>
                  <a:pt x="5077" y="7976"/>
                  <a:pt x="5078" y="7916"/>
                  <a:pt x="5083" y="7856"/>
                </a:cubicBezTo>
                <a:cubicBezTo>
                  <a:pt x="5088" y="7796"/>
                  <a:pt x="5091" y="7736"/>
                  <a:pt x="5095" y="7675"/>
                </a:cubicBezTo>
                <a:cubicBezTo>
                  <a:pt x="5015" y="7610"/>
                  <a:pt x="4935" y="7545"/>
                  <a:pt x="4854" y="7478"/>
                </a:cubicBezTo>
                <a:cubicBezTo>
                  <a:pt x="4773" y="7411"/>
                  <a:pt x="4694" y="7348"/>
                  <a:pt x="4613" y="7281"/>
                </a:cubicBezTo>
                <a:cubicBezTo>
                  <a:pt x="4532" y="7214"/>
                  <a:pt x="4453" y="7151"/>
                  <a:pt x="4373" y="7084"/>
                </a:cubicBezTo>
                <a:cubicBezTo>
                  <a:pt x="4293" y="7017"/>
                  <a:pt x="4213" y="6954"/>
                  <a:pt x="4132" y="6887"/>
                </a:cubicBezTo>
                <a:cubicBezTo>
                  <a:pt x="4051" y="6820"/>
                  <a:pt x="3972" y="6757"/>
                  <a:pt x="3892" y="6691"/>
                </a:cubicBezTo>
                <a:cubicBezTo>
                  <a:pt x="3869" y="6701"/>
                  <a:pt x="3846" y="6711"/>
                  <a:pt x="3821" y="6723"/>
                </a:cubicBezTo>
                <a:cubicBezTo>
                  <a:pt x="3796" y="6735"/>
                  <a:pt x="3775" y="6743"/>
                  <a:pt x="3750" y="6755"/>
                </a:cubicBezTo>
                <a:cubicBezTo>
                  <a:pt x="3725" y="6767"/>
                  <a:pt x="3704" y="6777"/>
                  <a:pt x="3679" y="6788"/>
                </a:cubicBezTo>
                <a:cubicBezTo>
                  <a:pt x="3654" y="6799"/>
                  <a:pt x="3633" y="6810"/>
                  <a:pt x="3608" y="6822"/>
                </a:cubicBezTo>
                <a:cubicBezTo>
                  <a:pt x="3548" y="6779"/>
                  <a:pt x="3488" y="6736"/>
                  <a:pt x="3427" y="6691"/>
                </a:cubicBezTo>
                <a:cubicBezTo>
                  <a:pt x="3366" y="6646"/>
                  <a:pt x="3307" y="6605"/>
                  <a:pt x="3247" y="6560"/>
                </a:cubicBezTo>
                <a:cubicBezTo>
                  <a:pt x="3187" y="6515"/>
                  <a:pt x="3127" y="6474"/>
                  <a:pt x="3067" y="6429"/>
                </a:cubicBezTo>
                <a:cubicBezTo>
                  <a:pt x="3007" y="6384"/>
                  <a:pt x="2947" y="6343"/>
                  <a:pt x="2886" y="6298"/>
                </a:cubicBezTo>
                <a:cubicBezTo>
                  <a:pt x="2906" y="6222"/>
                  <a:pt x="2926" y="6146"/>
                  <a:pt x="2946" y="6068"/>
                </a:cubicBezTo>
                <a:cubicBezTo>
                  <a:pt x="2966" y="5990"/>
                  <a:pt x="2986" y="5916"/>
                  <a:pt x="3006" y="5838"/>
                </a:cubicBezTo>
                <a:cubicBezTo>
                  <a:pt x="3026" y="5760"/>
                  <a:pt x="3046" y="5686"/>
                  <a:pt x="3066" y="5609"/>
                </a:cubicBezTo>
                <a:cubicBezTo>
                  <a:pt x="3086" y="5532"/>
                  <a:pt x="3106" y="5457"/>
                  <a:pt x="3127" y="5379"/>
                </a:cubicBezTo>
                <a:cubicBezTo>
                  <a:pt x="3082" y="5326"/>
                  <a:pt x="3037" y="5273"/>
                  <a:pt x="2990" y="5220"/>
                </a:cubicBezTo>
                <a:cubicBezTo>
                  <a:pt x="2943" y="5167"/>
                  <a:pt x="2900" y="5116"/>
                  <a:pt x="2853" y="5062"/>
                </a:cubicBezTo>
                <a:cubicBezTo>
                  <a:pt x="2806" y="5008"/>
                  <a:pt x="2763" y="4956"/>
                  <a:pt x="2717" y="4903"/>
                </a:cubicBezTo>
                <a:cubicBezTo>
                  <a:pt x="2671" y="4850"/>
                  <a:pt x="2627" y="4799"/>
                  <a:pt x="2580" y="4745"/>
                </a:cubicBezTo>
                <a:cubicBezTo>
                  <a:pt x="2520" y="4734"/>
                  <a:pt x="2460" y="4723"/>
                  <a:pt x="2399" y="4712"/>
                </a:cubicBezTo>
                <a:cubicBezTo>
                  <a:pt x="2338" y="4701"/>
                  <a:pt x="2279" y="4692"/>
                  <a:pt x="2219" y="4680"/>
                </a:cubicBezTo>
                <a:cubicBezTo>
                  <a:pt x="2159" y="4668"/>
                  <a:pt x="2099" y="4658"/>
                  <a:pt x="2039" y="4647"/>
                </a:cubicBezTo>
                <a:cubicBezTo>
                  <a:pt x="1979" y="4636"/>
                  <a:pt x="1919" y="4625"/>
                  <a:pt x="1859" y="4614"/>
                </a:cubicBezTo>
                <a:cubicBezTo>
                  <a:pt x="1805" y="4641"/>
                  <a:pt x="1751" y="4668"/>
                  <a:pt x="1695" y="4695"/>
                </a:cubicBezTo>
                <a:cubicBezTo>
                  <a:pt x="1639" y="4722"/>
                  <a:pt x="1587" y="4749"/>
                  <a:pt x="1531" y="4777"/>
                </a:cubicBezTo>
                <a:cubicBezTo>
                  <a:pt x="1475" y="4805"/>
                  <a:pt x="1423" y="4831"/>
                  <a:pt x="1367" y="4859"/>
                </a:cubicBezTo>
                <a:cubicBezTo>
                  <a:pt x="1311" y="4887"/>
                  <a:pt x="1259" y="4913"/>
                  <a:pt x="1203" y="4942"/>
                </a:cubicBezTo>
                <a:cubicBezTo>
                  <a:pt x="1133" y="4862"/>
                  <a:pt x="1063" y="4782"/>
                  <a:pt x="993" y="4701"/>
                </a:cubicBezTo>
                <a:cubicBezTo>
                  <a:pt x="923" y="4620"/>
                  <a:pt x="853" y="4541"/>
                  <a:pt x="783" y="4460"/>
                </a:cubicBezTo>
                <a:cubicBezTo>
                  <a:pt x="713" y="4379"/>
                  <a:pt x="643" y="4300"/>
                  <a:pt x="573" y="4220"/>
                </a:cubicBezTo>
                <a:cubicBezTo>
                  <a:pt x="503" y="4140"/>
                  <a:pt x="433" y="4060"/>
                  <a:pt x="363" y="3979"/>
                </a:cubicBezTo>
                <a:cubicBezTo>
                  <a:pt x="293" y="3898"/>
                  <a:pt x="223" y="3819"/>
                  <a:pt x="153" y="3739"/>
                </a:cubicBezTo>
                <a:cubicBezTo>
                  <a:pt x="171" y="3672"/>
                  <a:pt x="189" y="3605"/>
                  <a:pt x="207" y="3537"/>
                </a:cubicBezTo>
                <a:cubicBezTo>
                  <a:pt x="225" y="3469"/>
                  <a:pt x="243" y="3403"/>
                  <a:pt x="262" y="3335"/>
                </a:cubicBezTo>
                <a:cubicBezTo>
                  <a:pt x="281" y="3267"/>
                  <a:pt x="298" y="3201"/>
                  <a:pt x="317" y="3132"/>
                </a:cubicBezTo>
                <a:cubicBezTo>
                  <a:pt x="336" y="3063"/>
                  <a:pt x="353" y="2998"/>
                  <a:pt x="372" y="2930"/>
                </a:cubicBezTo>
                <a:cubicBezTo>
                  <a:pt x="361" y="2908"/>
                  <a:pt x="350" y="2886"/>
                  <a:pt x="339" y="2864"/>
                </a:cubicBezTo>
                <a:cubicBezTo>
                  <a:pt x="328" y="2842"/>
                  <a:pt x="319" y="2822"/>
                  <a:pt x="307" y="2799"/>
                </a:cubicBezTo>
                <a:cubicBezTo>
                  <a:pt x="295" y="2776"/>
                  <a:pt x="285" y="2755"/>
                  <a:pt x="274" y="2733"/>
                </a:cubicBezTo>
                <a:cubicBezTo>
                  <a:pt x="263" y="2711"/>
                  <a:pt x="252" y="2691"/>
                  <a:pt x="241" y="2668"/>
                </a:cubicBezTo>
                <a:cubicBezTo>
                  <a:pt x="221" y="2644"/>
                  <a:pt x="201" y="2620"/>
                  <a:pt x="180" y="2596"/>
                </a:cubicBezTo>
                <a:cubicBezTo>
                  <a:pt x="159" y="2572"/>
                  <a:pt x="140" y="2550"/>
                  <a:pt x="120" y="2525"/>
                </a:cubicBezTo>
                <a:cubicBezTo>
                  <a:pt x="100" y="2500"/>
                  <a:pt x="80" y="2479"/>
                  <a:pt x="60" y="2454"/>
                </a:cubicBezTo>
                <a:cubicBezTo>
                  <a:pt x="40" y="2429"/>
                  <a:pt x="20" y="2408"/>
                  <a:pt x="0" y="2383"/>
                </a:cubicBezTo>
              </a:path>
            </a:pathLst>
          </a:custGeom>
          <a:solidFill>
            <a:srgbClr val="FFFFFF">
              <a:alpha val="50195"/>
            </a:srgbClr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4E504F"/>
              </a:solidFill>
              <a:latin typeface="Arial" panose="020B0604020202020204" pitchFamily="34" charset="0"/>
              <a:ea typeface="Geneva" pitchFamily="-84" charset="-128"/>
            </a:endParaRPr>
          </a:p>
        </p:txBody>
      </p: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5084365" y="2156222"/>
            <a:ext cx="84534" cy="8453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4321174" y="1672829"/>
            <a:ext cx="84535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5217715" y="1385888"/>
            <a:ext cx="84534" cy="84534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88" name="Oval 7"/>
          <p:cNvSpPr>
            <a:spLocks noChangeArrowheads="1"/>
          </p:cNvSpPr>
          <p:nvPr/>
        </p:nvSpPr>
        <p:spPr bwMode="auto">
          <a:xfrm>
            <a:off x="4377134" y="2896791"/>
            <a:ext cx="84534" cy="8453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5441553" y="2143126"/>
            <a:ext cx="84534" cy="84534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5454649" y="2494360"/>
            <a:ext cx="84535" cy="8453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91" name="Oval 10"/>
          <p:cNvSpPr>
            <a:spLocks noChangeArrowheads="1"/>
          </p:cNvSpPr>
          <p:nvPr/>
        </p:nvSpPr>
        <p:spPr bwMode="auto">
          <a:xfrm>
            <a:off x="5779690" y="3013472"/>
            <a:ext cx="84534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6578599" y="2676526"/>
            <a:ext cx="84535" cy="84534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93" name="AutoShape 12"/>
          <p:cNvCxnSpPr>
            <a:cxnSpLocks noChangeShapeType="1"/>
          </p:cNvCxnSpPr>
          <p:nvPr/>
        </p:nvCxnSpPr>
        <p:spPr bwMode="auto">
          <a:xfrm>
            <a:off x="4405709" y="1715691"/>
            <a:ext cx="1078706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" name="AutoShape 13"/>
          <p:cNvCxnSpPr>
            <a:cxnSpLocks noChangeShapeType="1"/>
          </p:cNvCxnSpPr>
          <p:nvPr/>
        </p:nvCxnSpPr>
        <p:spPr bwMode="auto">
          <a:xfrm>
            <a:off x="5259386" y="1470422"/>
            <a:ext cx="223838" cy="6738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AutoShape 14"/>
          <p:cNvCxnSpPr>
            <a:cxnSpLocks noChangeShapeType="1"/>
          </p:cNvCxnSpPr>
          <p:nvPr/>
        </p:nvCxnSpPr>
        <p:spPr bwMode="auto">
          <a:xfrm flipV="1">
            <a:off x="5168899" y="2185989"/>
            <a:ext cx="273844" cy="119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" name="AutoShape 15"/>
          <p:cNvCxnSpPr>
            <a:cxnSpLocks noChangeShapeType="1"/>
          </p:cNvCxnSpPr>
          <p:nvPr/>
        </p:nvCxnSpPr>
        <p:spPr bwMode="auto">
          <a:xfrm flipH="1" flipV="1">
            <a:off x="5526086" y="2185988"/>
            <a:ext cx="1052513" cy="5322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7" name="AutoShape 16"/>
          <p:cNvCxnSpPr>
            <a:cxnSpLocks noChangeShapeType="1"/>
            <a:endCxn id="90" idx="0"/>
          </p:cNvCxnSpPr>
          <p:nvPr/>
        </p:nvCxnSpPr>
        <p:spPr bwMode="auto">
          <a:xfrm>
            <a:off x="5483225" y="2227660"/>
            <a:ext cx="13097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" name="AutoShape 17"/>
          <p:cNvCxnSpPr>
            <a:cxnSpLocks noChangeShapeType="1"/>
            <a:stCxn id="91" idx="0"/>
          </p:cNvCxnSpPr>
          <p:nvPr/>
        </p:nvCxnSpPr>
        <p:spPr bwMode="auto">
          <a:xfrm flipH="1" flipV="1">
            <a:off x="5483225" y="2227659"/>
            <a:ext cx="336947" cy="785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9" name="AutoShape 18"/>
          <p:cNvCxnSpPr>
            <a:cxnSpLocks noChangeShapeType="1"/>
            <a:stCxn id="88" idx="0"/>
          </p:cNvCxnSpPr>
          <p:nvPr/>
        </p:nvCxnSpPr>
        <p:spPr bwMode="auto">
          <a:xfrm flipV="1">
            <a:off x="4418806" y="2240757"/>
            <a:ext cx="707231" cy="656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0" name="Line 19"/>
          <p:cNvSpPr>
            <a:spLocks noChangeShapeType="1"/>
          </p:cNvSpPr>
          <p:nvPr/>
        </p:nvSpPr>
        <p:spPr bwMode="auto">
          <a:xfrm flipH="1">
            <a:off x="4984353" y="2201466"/>
            <a:ext cx="486965" cy="1157288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4E504F"/>
              </a:solidFill>
              <a:latin typeface="Arial" panose="020B0604020202020204" pitchFamily="34" charset="0"/>
              <a:ea typeface="Geneva" pitchFamily="-84" charset="-128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4129484" y="1498997"/>
            <a:ext cx="250031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Gent</a:t>
            </a:r>
          </a:p>
        </p:txBody>
      </p:sp>
      <p:sp>
        <p:nvSpPr>
          <p:cNvPr id="102" name="Text Box 21"/>
          <p:cNvSpPr txBox="1">
            <a:spLocks noChangeArrowheads="1"/>
          </p:cNvSpPr>
          <p:nvPr/>
        </p:nvSpPr>
        <p:spPr bwMode="auto">
          <a:xfrm>
            <a:off x="5015309" y="1209675"/>
            <a:ext cx="5476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Antwerpen</a:t>
            </a:r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4189015" y="2697957"/>
            <a:ext cx="280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Mons</a:t>
            </a:r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6402386" y="2496741"/>
            <a:ext cx="2809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Liège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5558234" y="2041922"/>
            <a:ext cx="37623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Leuven</a:t>
            </a:r>
          </a:p>
        </p:txBody>
      </p:sp>
      <p:sp>
        <p:nvSpPr>
          <p:cNvPr id="106" name="Text Box 25"/>
          <p:cNvSpPr txBox="1">
            <a:spLocks noChangeArrowheads="1"/>
          </p:cNvSpPr>
          <p:nvPr/>
        </p:nvSpPr>
        <p:spPr bwMode="auto">
          <a:xfrm>
            <a:off x="5611812" y="2432447"/>
            <a:ext cx="210741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LLN</a:t>
            </a: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5551091" y="3153966"/>
            <a:ext cx="34409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Namur</a:t>
            </a:r>
          </a:p>
        </p:txBody>
      </p:sp>
      <p:sp>
        <p:nvSpPr>
          <p:cNvPr id="108" name="Text Box 27"/>
          <p:cNvSpPr txBox="1">
            <a:spLocks noChangeArrowheads="1"/>
          </p:cNvSpPr>
          <p:nvPr/>
        </p:nvSpPr>
        <p:spPr bwMode="auto">
          <a:xfrm>
            <a:off x="4679553" y="2149078"/>
            <a:ext cx="43934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Brussels</a:t>
            </a:r>
          </a:p>
        </p:txBody>
      </p:sp>
      <p:sp>
        <p:nvSpPr>
          <p:cNvPr id="109" name="Text Box 28"/>
          <p:cNvSpPr txBox="1">
            <a:spLocks noChangeArrowheads="1"/>
          </p:cNvSpPr>
          <p:nvPr/>
        </p:nvSpPr>
        <p:spPr bwMode="auto">
          <a:xfrm>
            <a:off x="4837905" y="3412332"/>
            <a:ext cx="71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EBONE</a:t>
            </a:r>
          </a:p>
        </p:txBody>
      </p:sp>
      <p:sp>
        <p:nvSpPr>
          <p:cNvPr id="110" name="Oval 29"/>
          <p:cNvSpPr>
            <a:spLocks noChangeArrowheads="1"/>
          </p:cNvSpPr>
          <p:nvPr/>
        </p:nvSpPr>
        <p:spPr bwMode="auto">
          <a:xfrm>
            <a:off x="2091134" y="3770710"/>
            <a:ext cx="84534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11" name="AutoShape 30"/>
          <p:cNvCxnSpPr>
            <a:cxnSpLocks noChangeShapeType="1"/>
            <a:stCxn id="110" idx="6"/>
          </p:cNvCxnSpPr>
          <p:nvPr/>
        </p:nvCxnSpPr>
        <p:spPr bwMode="auto">
          <a:xfrm>
            <a:off x="2174478" y="3812382"/>
            <a:ext cx="428625" cy="1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2932905" y="3725466"/>
            <a:ext cx="958454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Local loop 64 kbps</a:t>
            </a:r>
          </a:p>
        </p:txBody>
      </p:sp>
      <p:sp>
        <p:nvSpPr>
          <p:cNvPr id="113" name="Oval 32"/>
          <p:cNvSpPr>
            <a:spLocks noChangeArrowheads="1"/>
          </p:cNvSpPr>
          <p:nvPr/>
        </p:nvSpPr>
        <p:spPr bwMode="auto">
          <a:xfrm>
            <a:off x="2098278" y="4163616"/>
            <a:ext cx="84534" cy="8453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14" name="AutoShape 33"/>
          <p:cNvCxnSpPr>
            <a:cxnSpLocks noChangeShapeType="1"/>
            <a:stCxn id="113" idx="6"/>
          </p:cNvCxnSpPr>
          <p:nvPr/>
        </p:nvCxnSpPr>
        <p:spPr bwMode="auto">
          <a:xfrm>
            <a:off x="2181621" y="4205289"/>
            <a:ext cx="428625" cy="1190"/>
          </a:xfrm>
          <a:prstGeom prst="straightConnector1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940049" y="4119563"/>
            <a:ext cx="46672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256 kbps</a:t>
            </a:r>
          </a:p>
        </p:txBody>
      </p:sp>
      <p:sp>
        <p:nvSpPr>
          <p:cNvPr id="116" name="Oval 35"/>
          <p:cNvSpPr>
            <a:spLocks noChangeArrowheads="1"/>
          </p:cNvSpPr>
          <p:nvPr/>
        </p:nvSpPr>
        <p:spPr bwMode="auto">
          <a:xfrm>
            <a:off x="2098278" y="3949304"/>
            <a:ext cx="84534" cy="84535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17" name="AutoShape 36"/>
          <p:cNvCxnSpPr>
            <a:cxnSpLocks noChangeShapeType="1"/>
            <a:stCxn id="116" idx="6"/>
          </p:cNvCxnSpPr>
          <p:nvPr/>
        </p:nvCxnSpPr>
        <p:spPr bwMode="auto">
          <a:xfrm>
            <a:off x="2181621" y="3990976"/>
            <a:ext cx="428625" cy="1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2940049" y="3905250"/>
            <a:ext cx="439341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64 kbps</a:t>
            </a:r>
          </a:p>
        </p:txBody>
      </p:sp>
      <p:sp>
        <p:nvSpPr>
          <p:cNvPr id="119" name="Oval 38"/>
          <p:cNvSpPr>
            <a:spLocks noChangeArrowheads="1"/>
          </p:cNvSpPr>
          <p:nvPr/>
        </p:nvSpPr>
        <p:spPr bwMode="auto">
          <a:xfrm>
            <a:off x="5111749" y="2399110"/>
            <a:ext cx="84535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20" name="AutoShape 39"/>
          <p:cNvCxnSpPr>
            <a:cxnSpLocks noChangeShapeType="1"/>
            <a:stCxn id="119" idx="0"/>
          </p:cNvCxnSpPr>
          <p:nvPr/>
        </p:nvCxnSpPr>
        <p:spPr bwMode="auto">
          <a:xfrm flipH="1" flipV="1">
            <a:off x="5126037" y="2240757"/>
            <a:ext cx="27385" cy="15835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1" name="Text Box 40"/>
          <p:cNvSpPr txBox="1">
            <a:spLocks noChangeArrowheads="1"/>
          </p:cNvSpPr>
          <p:nvPr/>
        </p:nvSpPr>
        <p:spPr bwMode="auto">
          <a:xfrm>
            <a:off x="4633118" y="2400300"/>
            <a:ext cx="439341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Science</a:t>
            </a:r>
          </a:p>
        </p:txBody>
      </p:sp>
      <p:sp>
        <p:nvSpPr>
          <p:cNvPr id="122" name="Line 41"/>
          <p:cNvSpPr>
            <a:spLocks noChangeShapeType="1"/>
          </p:cNvSpPr>
          <p:nvPr/>
        </p:nvSpPr>
        <p:spPr bwMode="auto">
          <a:xfrm flipH="1" flipV="1">
            <a:off x="4828381" y="1044179"/>
            <a:ext cx="273844" cy="1102519"/>
          </a:xfrm>
          <a:prstGeom prst="line">
            <a:avLst/>
          </a:prstGeom>
          <a:noFill/>
          <a:ln w="36000">
            <a:solidFill>
              <a:srgbClr val="2300D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4E504F"/>
              </a:solidFill>
              <a:latin typeface="Arial" panose="020B0604020202020204" pitchFamily="34" charset="0"/>
              <a:ea typeface="Geneva" pitchFamily="-84" charset="-128"/>
            </a:endParaRPr>
          </a:p>
        </p:txBody>
      </p:sp>
      <p:sp>
        <p:nvSpPr>
          <p:cNvPr id="123" name="Text Box 42"/>
          <p:cNvSpPr txBox="1">
            <a:spLocks noChangeArrowheads="1"/>
          </p:cNvSpPr>
          <p:nvPr/>
        </p:nvSpPr>
        <p:spPr bwMode="auto">
          <a:xfrm>
            <a:off x="4346178" y="871538"/>
            <a:ext cx="71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EUROPANET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2 Mbps</a:t>
            </a:r>
          </a:p>
        </p:txBody>
      </p:sp>
      <p:sp>
        <p:nvSpPr>
          <p:cNvPr id="124" name="Oval 43"/>
          <p:cNvSpPr>
            <a:spLocks noChangeArrowheads="1"/>
          </p:cNvSpPr>
          <p:nvPr/>
        </p:nvSpPr>
        <p:spPr bwMode="auto">
          <a:xfrm>
            <a:off x="6630987" y="4656535"/>
            <a:ext cx="84535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25" name="AutoShape 44"/>
          <p:cNvCxnSpPr>
            <a:cxnSpLocks noChangeShapeType="1"/>
            <a:stCxn id="124" idx="0"/>
            <a:endCxn id="90" idx="4"/>
          </p:cNvCxnSpPr>
          <p:nvPr/>
        </p:nvCxnSpPr>
        <p:spPr bwMode="auto">
          <a:xfrm flipH="1" flipV="1">
            <a:off x="5496321" y="2577704"/>
            <a:ext cx="1175147" cy="20788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6" name="Text Box 45"/>
          <p:cNvSpPr txBox="1">
            <a:spLocks noChangeArrowheads="1"/>
          </p:cNvSpPr>
          <p:nvPr/>
        </p:nvSpPr>
        <p:spPr bwMode="auto">
          <a:xfrm>
            <a:off x="6503591" y="4475559"/>
            <a:ext cx="26789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Arlon</a:t>
            </a:r>
          </a:p>
        </p:txBody>
      </p:sp>
      <p:sp>
        <p:nvSpPr>
          <p:cNvPr id="127" name="Oval 46"/>
          <p:cNvSpPr>
            <a:spLocks noChangeArrowheads="1"/>
          </p:cNvSpPr>
          <p:nvPr/>
        </p:nvSpPr>
        <p:spPr bwMode="auto">
          <a:xfrm>
            <a:off x="3422253" y="2026444"/>
            <a:ext cx="84534" cy="84534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28" name="AutoShape 47"/>
          <p:cNvCxnSpPr>
            <a:cxnSpLocks noChangeShapeType="1"/>
            <a:stCxn id="127" idx="6"/>
          </p:cNvCxnSpPr>
          <p:nvPr/>
        </p:nvCxnSpPr>
        <p:spPr bwMode="auto">
          <a:xfrm>
            <a:off x="3506786" y="2069307"/>
            <a:ext cx="1977629" cy="7500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9" name="Text Box 48"/>
          <p:cNvSpPr txBox="1">
            <a:spLocks noChangeArrowheads="1"/>
          </p:cNvSpPr>
          <p:nvPr/>
        </p:nvSpPr>
        <p:spPr bwMode="auto">
          <a:xfrm>
            <a:off x="3297237" y="1859757"/>
            <a:ext cx="35599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Kortrijk</a:t>
            </a:r>
          </a:p>
        </p:txBody>
      </p:sp>
      <p:sp>
        <p:nvSpPr>
          <p:cNvPr id="130" name="Oval 49"/>
          <p:cNvSpPr>
            <a:spLocks noChangeArrowheads="1"/>
          </p:cNvSpPr>
          <p:nvPr/>
        </p:nvSpPr>
        <p:spPr bwMode="auto">
          <a:xfrm>
            <a:off x="6047581" y="1360885"/>
            <a:ext cx="84535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31" name="AutoShape 50"/>
          <p:cNvCxnSpPr>
            <a:cxnSpLocks noChangeShapeType="1"/>
            <a:stCxn id="130" idx="4"/>
          </p:cNvCxnSpPr>
          <p:nvPr/>
        </p:nvCxnSpPr>
        <p:spPr bwMode="auto">
          <a:xfrm flipH="1">
            <a:off x="5484415" y="1445419"/>
            <a:ext cx="606028" cy="6988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Text Box 51"/>
          <p:cNvSpPr txBox="1">
            <a:spLocks noChangeArrowheads="1"/>
          </p:cNvSpPr>
          <p:nvPr/>
        </p:nvSpPr>
        <p:spPr bwMode="auto">
          <a:xfrm>
            <a:off x="5895181" y="1145382"/>
            <a:ext cx="18454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Mol</a:t>
            </a:r>
          </a:p>
        </p:txBody>
      </p:sp>
      <p:sp>
        <p:nvSpPr>
          <p:cNvPr id="133" name="Oval 52"/>
          <p:cNvSpPr>
            <a:spLocks noChangeArrowheads="1"/>
          </p:cNvSpPr>
          <p:nvPr/>
        </p:nvSpPr>
        <p:spPr bwMode="auto">
          <a:xfrm>
            <a:off x="6272609" y="1856185"/>
            <a:ext cx="84534" cy="84535"/>
          </a:xfrm>
          <a:prstGeom prst="ellipse">
            <a:avLst/>
          </a:prstGeom>
          <a:solidFill>
            <a:srgbClr val="E6FF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4E504F"/>
              </a:solidFill>
            </a:endParaRPr>
          </a:p>
        </p:txBody>
      </p:sp>
      <p:cxnSp>
        <p:nvCxnSpPr>
          <p:cNvPr id="134" name="AutoShape 53"/>
          <p:cNvCxnSpPr>
            <a:cxnSpLocks noChangeShapeType="1"/>
            <a:stCxn id="133" idx="2"/>
          </p:cNvCxnSpPr>
          <p:nvPr/>
        </p:nvCxnSpPr>
        <p:spPr bwMode="auto">
          <a:xfrm flipH="1">
            <a:off x="5526087" y="1897857"/>
            <a:ext cx="746522" cy="2881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5" name="Text Box 54"/>
          <p:cNvSpPr txBox="1">
            <a:spLocks noChangeArrowheads="1"/>
          </p:cNvSpPr>
          <p:nvPr/>
        </p:nvSpPr>
        <p:spPr bwMode="auto">
          <a:xfrm>
            <a:off x="6184503" y="1646634"/>
            <a:ext cx="38219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84" charset="-128"/>
              </a:defRPr>
            </a:lvl9pPr>
          </a:lstStyle>
          <a:p>
            <a:pPr defTabSz="6858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nl-BE" sz="900">
                <a:solidFill>
                  <a:srgbClr val="000000"/>
                </a:solidFill>
                <a:ea typeface="msmincho"/>
                <a:cs typeface="msmincho"/>
              </a:rPr>
              <a:t>Hasselt</a:t>
            </a:r>
          </a:p>
        </p:txBody>
      </p:sp>
      <p:sp>
        <p:nvSpPr>
          <p:cNvPr id="63" name="Title 3"/>
          <p:cNvSpPr>
            <a:spLocks noGrp="1"/>
          </p:cNvSpPr>
          <p:nvPr>
            <p:ph type="title"/>
          </p:nvPr>
        </p:nvSpPr>
        <p:spPr>
          <a:xfrm>
            <a:off x="607640" y="343217"/>
            <a:ext cx="7886700" cy="699771"/>
          </a:xfrm>
        </p:spPr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Belnet in the early days</a:t>
            </a:r>
            <a:endParaRPr lang="en-US" dirty="0">
              <a:solidFill>
                <a:srgbClr val="007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3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2" grpId="0"/>
      <p:bldP spid="113" grpId="0" animBg="1"/>
      <p:bldP spid="115" grpId="0"/>
      <p:bldP spid="116" grpId="0" animBg="1"/>
      <p:bldP spid="118" grpId="0"/>
      <p:bldP spid="119" grpId="0" animBg="1"/>
      <p:bldP spid="121" grpId="0"/>
      <p:bldP spid="123" grpId="0"/>
      <p:bldP spid="124" grpId="0" animBg="1"/>
      <p:bldP spid="126" grpId="0"/>
      <p:bldP spid="127" grpId="0" animBg="1"/>
      <p:bldP spid="129" grpId="0"/>
      <p:bldP spid="130" grpId="0" animBg="1"/>
      <p:bldP spid="132" grpId="0"/>
      <p:bldP spid="133" grpId="0" animBg="1"/>
      <p:bldP spid="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As from early 2000: start of a new era</a:t>
            </a:r>
            <a:endParaRPr lang="en-US" dirty="0">
              <a:solidFill>
                <a:srgbClr val="0071B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77" y="910789"/>
            <a:ext cx="4824823" cy="25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10">
            <a:extLst>
              <a:ext uri="{FF2B5EF4-FFF2-40B4-BE49-F238E27FC236}">
                <a16:creationId xmlns:a16="http://schemas.microsoft.com/office/drawing/2014/main" id="{31309DED-E19B-A74F-86A2-4BA7AB7FD072}"/>
              </a:ext>
            </a:extLst>
          </p:cNvPr>
          <p:cNvSpPr/>
          <p:nvPr/>
        </p:nvSpPr>
        <p:spPr>
          <a:xfrm>
            <a:off x="2138577" y="3585575"/>
            <a:ext cx="5200859" cy="62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E-</a:t>
            </a: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government</a:t>
            </a: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 </a:t>
            </a:r>
            <a:r>
              <a:rPr lang="nl-NL" sz="2100" dirty="0" err="1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infrastructure</a:t>
            </a:r>
            <a:r>
              <a:rPr lang="nl-NL" sz="2100" dirty="0" smtClean="0">
                <a:solidFill>
                  <a:srgbClr val="706F6F">
                    <a:lumMod val="50000"/>
                  </a:srgbClr>
                </a:solidFill>
                <a:latin typeface="Arial"/>
              </a:rPr>
              <a:t> in Belgium</a:t>
            </a:r>
            <a:endParaRPr lang="nl-NL" sz="2100" dirty="0">
              <a:solidFill>
                <a:srgbClr val="706F6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3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417-8A33-4F9E-84EC-5A763068BE73}" type="datetime1">
              <a:rPr lang="en-GB" smtClean="0"/>
              <a:t>22/09/2019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04975" y="4767262"/>
            <a:ext cx="4752620" cy="242059"/>
          </a:xfrm>
        </p:spPr>
        <p:txBody>
          <a:bodyPr/>
          <a:lstStyle/>
          <a:p>
            <a:r>
              <a:rPr lang="en-US" dirty="0" smtClean="0"/>
              <a:t>Why you need to have a National Research and Education Network</a:t>
            </a:r>
            <a:endParaRPr lang="en-US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99010" y="1164432"/>
            <a:ext cx="6630590" cy="3647411"/>
          </a:xfrm>
        </p:spPr>
        <p:txBody>
          <a:bodyPr/>
          <a:lstStyle/>
          <a:p>
            <a:r>
              <a:rPr lang="en-GB" dirty="0"/>
              <a:t>Infrastructure and connectivity is not enough: give us…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0" name="Groeperen 10"/>
          <p:cNvGrpSpPr/>
          <p:nvPr/>
        </p:nvGrpSpPr>
        <p:grpSpPr>
          <a:xfrm>
            <a:off x="1438275" y="1685926"/>
            <a:ext cx="1550440" cy="979736"/>
            <a:chOff x="393699" y="2247901"/>
            <a:chExt cx="2067253" cy="1306314"/>
          </a:xfrm>
        </p:grpSpPr>
        <p:pic>
          <p:nvPicPr>
            <p:cNvPr id="31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99" y="2247901"/>
              <a:ext cx="2067253" cy="1306314"/>
            </a:xfrm>
            <a:prstGeom prst="rect">
              <a:avLst/>
            </a:prstGeom>
          </p:spPr>
        </p:pic>
        <p:sp>
          <p:nvSpPr>
            <p:cNvPr id="32" name="Tekstvak 19"/>
            <p:cNvSpPr txBox="1"/>
            <p:nvPr/>
          </p:nvSpPr>
          <p:spPr>
            <a:xfrm>
              <a:off x="547998" y="2546604"/>
              <a:ext cx="1816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Support &amp; Advice</a:t>
              </a:r>
            </a:p>
          </p:txBody>
        </p:sp>
      </p:grpSp>
      <p:grpSp>
        <p:nvGrpSpPr>
          <p:cNvPr id="33" name="Groeperen 11"/>
          <p:cNvGrpSpPr/>
          <p:nvPr/>
        </p:nvGrpSpPr>
        <p:grpSpPr>
          <a:xfrm>
            <a:off x="3595661" y="1685926"/>
            <a:ext cx="1723463" cy="979736"/>
            <a:chOff x="3270215" y="2247901"/>
            <a:chExt cx="2297950" cy="1306314"/>
          </a:xfrm>
        </p:grpSpPr>
        <p:pic>
          <p:nvPicPr>
            <p:cNvPr id="34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215" y="2247901"/>
              <a:ext cx="2297950" cy="1306314"/>
            </a:xfrm>
            <a:prstGeom prst="rect">
              <a:avLst/>
            </a:prstGeom>
          </p:spPr>
        </p:pic>
        <p:sp>
          <p:nvSpPr>
            <p:cNvPr id="35" name="Tekstvak 20"/>
            <p:cNvSpPr txBox="1"/>
            <p:nvPr/>
          </p:nvSpPr>
          <p:spPr>
            <a:xfrm>
              <a:off x="3445206" y="2526904"/>
              <a:ext cx="2007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Quality &amp; Reliability</a:t>
              </a:r>
            </a:p>
          </p:txBody>
        </p:sp>
      </p:grpSp>
      <p:grpSp>
        <p:nvGrpSpPr>
          <p:cNvPr id="36" name="Groeperen 26"/>
          <p:cNvGrpSpPr/>
          <p:nvPr/>
        </p:nvGrpSpPr>
        <p:grpSpPr>
          <a:xfrm>
            <a:off x="1438275" y="2898089"/>
            <a:ext cx="1533340" cy="734849"/>
            <a:chOff x="393700" y="3864118"/>
            <a:chExt cx="2044453" cy="979799"/>
          </a:xfrm>
        </p:grpSpPr>
        <p:pic>
          <p:nvPicPr>
            <p:cNvPr id="37" name="Afbeelding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864118"/>
              <a:ext cx="2044453" cy="979799"/>
            </a:xfrm>
            <a:prstGeom prst="rect">
              <a:avLst/>
            </a:prstGeom>
          </p:spPr>
        </p:pic>
        <p:sp>
          <p:nvSpPr>
            <p:cNvPr id="38" name="Tekstvak 21"/>
            <p:cNvSpPr txBox="1"/>
            <p:nvPr/>
          </p:nvSpPr>
          <p:spPr>
            <a:xfrm>
              <a:off x="821553" y="4169351"/>
              <a:ext cx="804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24 x 7</a:t>
              </a:r>
            </a:p>
          </p:txBody>
        </p:sp>
      </p:grpSp>
      <p:grpSp>
        <p:nvGrpSpPr>
          <p:cNvPr id="39" name="Groeperen 13"/>
          <p:cNvGrpSpPr/>
          <p:nvPr/>
        </p:nvGrpSpPr>
        <p:grpSpPr>
          <a:xfrm>
            <a:off x="5705475" y="2898089"/>
            <a:ext cx="1969295" cy="734849"/>
            <a:chOff x="6083300" y="3864118"/>
            <a:chExt cx="2625726" cy="979799"/>
          </a:xfrm>
        </p:grpSpPr>
        <p:pic>
          <p:nvPicPr>
            <p:cNvPr id="40" name="Afbeelding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300" y="3864118"/>
              <a:ext cx="2625726" cy="979799"/>
            </a:xfrm>
            <a:prstGeom prst="rect">
              <a:avLst/>
            </a:prstGeom>
          </p:spPr>
        </p:pic>
        <p:sp>
          <p:nvSpPr>
            <p:cNvPr id="41" name="Tekstvak 22"/>
            <p:cNvSpPr txBox="1"/>
            <p:nvPr/>
          </p:nvSpPr>
          <p:spPr>
            <a:xfrm>
              <a:off x="6622084" y="4063241"/>
              <a:ext cx="1928306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Customer oriented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approach</a:t>
              </a:r>
            </a:p>
          </p:txBody>
        </p:sp>
      </p:grpSp>
      <p:grpSp>
        <p:nvGrpSpPr>
          <p:cNvPr id="42" name="Groeperen 12"/>
          <p:cNvGrpSpPr/>
          <p:nvPr/>
        </p:nvGrpSpPr>
        <p:grpSpPr>
          <a:xfrm>
            <a:off x="5772150" y="1685926"/>
            <a:ext cx="2697096" cy="990866"/>
            <a:chOff x="6172200" y="2247901"/>
            <a:chExt cx="3596128" cy="1321155"/>
          </a:xfrm>
        </p:grpSpPr>
        <p:pic>
          <p:nvPicPr>
            <p:cNvPr id="43" name="Afbeelding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47901"/>
              <a:ext cx="2536826" cy="1321155"/>
            </a:xfrm>
            <a:prstGeom prst="rect">
              <a:avLst/>
            </a:prstGeom>
          </p:spPr>
        </p:pic>
        <p:sp>
          <p:nvSpPr>
            <p:cNvPr id="44" name="Tekstvak 23"/>
            <p:cNvSpPr txBox="1"/>
            <p:nvPr/>
          </p:nvSpPr>
          <p:spPr>
            <a:xfrm>
              <a:off x="6377428" y="2415958"/>
              <a:ext cx="33909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Added Value Services,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stable and secure</a:t>
              </a:r>
            </a:p>
          </p:txBody>
        </p:sp>
      </p:grpSp>
      <p:grpSp>
        <p:nvGrpSpPr>
          <p:cNvPr id="45" name="Groeperen 25"/>
          <p:cNvGrpSpPr/>
          <p:nvPr/>
        </p:nvGrpSpPr>
        <p:grpSpPr>
          <a:xfrm>
            <a:off x="2441578" y="4003484"/>
            <a:ext cx="1533341" cy="658415"/>
            <a:chOff x="1731438" y="5337978"/>
            <a:chExt cx="2044454" cy="877887"/>
          </a:xfrm>
        </p:grpSpPr>
        <p:pic>
          <p:nvPicPr>
            <p:cNvPr id="46" name="Afbeelding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438" y="5337978"/>
              <a:ext cx="2044454" cy="877887"/>
            </a:xfrm>
            <a:prstGeom prst="rect">
              <a:avLst/>
            </a:prstGeom>
          </p:spPr>
        </p:pic>
        <p:sp>
          <p:nvSpPr>
            <p:cNvPr id="47" name="Tekstvak 24"/>
            <p:cNvSpPr txBox="1"/>
            <p:nvPr/>
          </p:nvSpPr>
          <p:spPr>
            <a:xfrm>
              <a:off x="1841433" y="5558542"/>
              <a:ext cx="1662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Trusted Partner</a:t>
              </a:r>
            </a:p>
          </p:txBody>
        </p:sp>
      </p:grpSp>
      <p:grpSp>
        <p:nvGrpSpPr>
          <p:cNvPr id="48" name="Groeperen 18"/>
          <p:cNvGrpSpPr/>
          <p:nvPr/>
        </p:nvGrpSpPr>
        <p:grpSpPr>
          <a:xfrm>
            <a:off x="4905877" y="3933991"/>
            <a:ext cx="1838990" cy="731465"/>
            <a:chOff x="5017168" y="5245321"/>
            <a:chExt cx="2451987" cy="975287"/>
          </a:xfrm>
        </p:grpSpPr>
        <p:pic>
          <p:nvPicPr>
            <p:cNvPr id="49" name="Afbeelding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168" y="5245321"/>
              <a:ext cx="2451987" cy="975287"/>
            </a:xfrm>
            <a:prstGeom prst="rect">
              <a:avLst/>
            </a:prstGeom>
          </p:spPr>
        </p:pic>
        <p:sp>
          <p:nvSpPr>
            <p:cNvPr id="50" name="Rechthoek 8"/>
            <p:cNvSpPr/>
            <p:nvPr/>
          </p:nvSpPr>
          <p:spPr>
            <a:xfrm>
              <a:off x="5535989" y="5435432"/>
              <a:ext cx="1850763" cy="615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A neutral &amp; stable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06F6F"/>
                  </a:solidFill>
                  <a:latin typeface="Arial" charset="0"/>
                  <a:cs typeface="Arial" charset="0"/>
                </a:rPr>
                <a:t>Service provider</a:t>
              </a:r>
            </a:p>
          </p:txBody>
        </p:sp>
      </p:grpSp>
      <p:pic>
        <p:nvPicPr>
          <p:cNvPr id="51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14" y="3001581"/>
            <a:ext cx="1315394" cy="644801"/>
          </a:xfrm>
          <a:prstGeom prst="rect">
            <a:avLst/>
          </a:prstGeom>
        </p:spPr>
      </p:pic>
      <p:sp>
        <p:nvSpPr>
          <p:cNvPr id="52" name="Title 3"/>
          <p:cNvSpPr>
            <a:spLocks noGrp="1"/>
          </p:cNvSpPr>
          <p:nvPr>
            <p:ph type="title"/>
          </p:nvPr>
        </p:nvSpPr>
        <p:spPr>
          <a:xfrm>
            <a:off x="607640" y="343217"/>
            <a:ext cx="7886700" cy="699771"/>
          </a:xfrm>
        </p:spPr>
        <p:txBody>
          <a:bodyPr/>
          <a:lstStyle/>
          <a:p>
            <a:r>
              <a:rPr lang="en-US" dirty="0" smtClean="0">
                <a:solidFill>
                  <a:srgbClr val="0071BA"/>
                </a:solidFill>
              </a:rPr>
              <a:t>As from early 2000: start of a new era</a:t>
            </a:r>
            <a:endParaRPr lang="en-US" dirty="0">
              <a:solidFill>
                <a:srgbClr val="007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907382"/>
            <a:ext cx="7066158" cy="1357313"/>
          </a:xfrm>
        </p:spPr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role</a:t>
            </a:r>
            <a:r>
              <a:rPr lang="nl-BE" dirty="0" smtClean="0"/>
              <a:t> of Belnet </a:t>
            </a:r>
            <a:r>
              <a:rPr lang="nl-BE" dirty="0" err="1" smtClean="0"/>
              <a:t>today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26 </a:t>
            </a:r>
            <a:r>
              <a:rPr lang="nl-BE" dirty="0" err="1" smtClean="0"/>
              <a:t>years</a:t>
            </a:r>
            <a:r>
              <a:rPr lang="nl-BE" dirty="0" smtClean="0"/>
              <a:t> later…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31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net PowerPoint 16_9">
  <a:themeElements>
    <a:clrScheme name="Belnet 2016 - presentaties">
      <a:dk1>
        <a:srgbClr val="706F6F"/>
      </a:dk1>
      <a:lt1>
        <a:sysClr val="window" lastClr="FFFFFF"/>
      </a:lt1>
      <a:dk2>
        <a:srgbClr val="0071BA"/>
      </a:dk2>
      <a:lt2>
        <a:srgbClr val="FFFFFF"/>
      </a:lt2>
      <a:accent1>
        <a:srgbClr val="00599C"/>
      </a:accent1>
      <a:accent2>
        <a:srgbClr val="E3B240"/>
      </a:accent2>
      <a:accent3>
        <a:srgbClr val="A5A32E"/>
      </a:accent3>
      <a:accent4>
        <a:srgbClr val="C3004D"/>
      </a:accent4>
      <a:accent5>
        <a:srgbClr val="9DD1E7"/>
      </a:accent5>
      <a:accent6>
        <a:srgbClr val="706F6F"/>
      </a:accent6>
      <a:hlink>
        <a:srgbClr val="0071BA"/>
      </a:hlink>
      <a:folHlink>
        <a:srgbClr val="706F6F"/>
      </a:folHlink>
    </a:clrScheme>
    <a:fontScheme name="Belnet 2016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66888BC4-4E98-4F1C-A8CB-60B641C5A694}" vid="{B096023D-71DE-40D4-922F-3B5EF51A5B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Belnet PowerPoint 16_9</Template>
  <TotalTime>0</TotalTime>
  <Words>572</Words>
  <Application>Microsoft Office PowerPoint</Application>
  <PresentationFormat>On-screen Show (16:9)</PresentationFormat>
  <Paragraphs>177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Geneva</vt:lpstr>
      <vt:lpstr>msmincho</vt:lpstr>
      <vt:lpstr>Symbol</vt:lpstr>
      <vt:lpstr>Wingdings</vt:lpstr>
      <vt:lpstr>Belnet PowerPoint 16_9</vt:lpstr>
      <vt:lpstr>Why you need to have a NREN</vt:lpstr>
      <vt:lpstr>Setting the scene</vt:lpstr>
      <vt:lpstr>When and how did it all start?</vt:lpstr>
      <vt:lpstr>Belnet, part of Belgian Science Policy</vt:lpstr>
      <vt:lpstr>Belnet in the early days</vt:lpstr>
      <vt:lpstr>Belnet in the early days</vt:lpstr>
      <vt:lpstr>As from early 2000: start of a new era</vt:lpstr>
      <vt:lpstr>As from early 2000: start of a new era</vt:lpstr>
      <vt:lpstr>The role of Belnet today</vt:lpstr>
      <vt:lpstr>PowerPoint Presentation</vt:lpstr>
      <vt:lpstr>PowerPoint Presentation</vt:lpstr>
      <vt:lpstr>PowerPoint Presentation</vt:lpstr>
      <vt:lpstr>International collaboration</vt:lpstr>
      <vt:lpstr>PowerPoint Presentation</vt:lpstr>
      <vt:lpstr>PowerPoint Presentation</vt:lpstr>
      <vt:lpstr>PowerPoint Presentation</vt:lpstr>
      <vt:lpstr>PowerPoint Presentation</vt:lpstr>
      <vt:lpstr>The future role of Belnet</vt:lpstr>
      <vt:lpstr>Our strategic objectives</vt:lpstr>
      <vt:lpstr>European Open Science Cloud (EOSC)</vt:lpstr>
      <vt:lpstr>European Open Science Cloud (EOSC)</vt:lpstr>
      <vt:lpstr>Conclusions</vt:lpstr>
      <vt:lpstr>References</vt:lpstr>
      <vt:lpstr>PowerPoint Presentation</vt:lpstr>
      <vt:lpstr>PowerPoint Presentation</vt:lpstr>
    </vt:vector>
  </TitlesOfParts>
  <Company>BELNET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 need to have a NREN</dc:title>
  <dc:creator>Dirk Haex</dc:creator>
  <cp:lastModifiedBy>Dirk Haex</cp:lastModifiedBy>
  <cp:revision>139</cp:revision>
  <dcterms:created xsi:type="dcterms:W3CDTF">2019-09-18T07:15:02Z</dcterms:created>
  <dcterms:modified xsi:type="dcterms:W3CDTF">2019-09-22T13:26:20Z</dcterms:modified>
</cp:coreProperties>
</file>