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51" r:id="rId2"/>
    <p:sldId id="360" r:id="rId3"/>
    <p:sldId id="343" r:id="rId4"/>
    <p:sldId id="307" r:id="rId5"/>
    <p:sldId id="363" r:id="rId6"/>
    <p:sldId id="366" r:id="rId7"/>
    <p:sldId id="365" r:id="rId8"/>
    <p:sldId id="334" r:id="rId9"/>
    <p:sldId id="367" r:id="rId10"/>
    <p:sldId id="317" r:id="rId11"/>
    <p:sldId id="326" r:id="rId12"/>
    <p:sldId id="458" r:id="rId13"/>
    <p:sldId id="459" r:id="rId14"/>
    <p:sldId id="457" r:id="rId15"/>
    <p:sldId id="32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3F7FB"/>
    <a:srgbClr val="F8F8F8"/>
    <a:srgbClr val="FFFFFF"/>
    <a:srgbClr val="F7FBFF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0" autoAdjust="0"/>
    <p:restoredTop sz="64544" autoAdjust="0"/>
  </p:normalViewPr>
  <p:slideViewPr>
    <p:cSldViewPr>
      <p:cViewPr varScale="1">
        <p:scale>
          <a:sx n="44" d="100"/>
          <a:sy n="44" d="100"/>
        </p:scale>
        <p:origin x="23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"/>
    </p:cViewPr>
  </p:sorterViewPr>
  <p:notesViewPr>
    <p:cSldViewPr>
      <p:cViewPr varScale="1">
        <p:scale>
          <a:sx n="76" d="100"/>
          <a:sy n="76" d="100"/>
        </p:scale>
        <p:origin x="-207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D0FE396B-AEE1-4DB0-A447-3897F87DCD33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7329D99A-4E7D-4C2D-87B8-3FCBDE6B8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02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96203EB9-B27C-483D-9B5B-2B74D5703DA2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4534B5A4-F761-445A-A2EF-2234385742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93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17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11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01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6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04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22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75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12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84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55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B5A4-F761-445A-A2EF-22343857422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2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4DF3-3EC8-43D8-9998-1AB8EF37BF8F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924F-D6E2-418E-94F7-6855E8AC56CF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82DE-4426-432A-96BF-B2F964F98F79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0523-605E-4FDA-AAE4-A1B8CB7E5280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8DF8-BF7C-4B9C-AE50-55122E724107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4BB8-7446-4FD7-9E1F-338F4F4A1B46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0F48-5E4B-4792-9A17-59C51EFA4F33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205E-3AE4-4E6E-B260-F9DB01D5B4D9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99FC-8214-45EA-BC78-7C9C07F5C809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76D-390D-4FC2-BC85-E9E3A53A23EA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46A0-5F54-43DE-8EF3-2F75A9F8F9C7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5C3C-DF3F-42A8-8EC4-C21C81F0E1C0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Mid-term review, Western Balkan R&amp;D Strategy for Innovation, October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C424-E1B2-4B9B-AB68-D37C81AD72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.FeraraBlaskovic@mzos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9"/>
          <p:cNvSpPr txBox="1">
            <a:spLocks/>
          </p:cNvSpPr>
          <p:nvPr/>
        </p:nvSpPr>
        <p:spPr>
          <a:xfrm>
            <a:off x="228600" y="2971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" y="2225442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Univers" pitchFamily="34" charset="0"/>
                <a:cs typeface="Arial" panose="020B0604020202020204" pitchFamily="34" charset="0"/>
              </a:rPr>
              <a:t>Western Balkans Regional R&amp;D Strategy for Innovation and Priorities for the Western Balkans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  <a:cs typeface="Arial" panose="020B0604020202020204" pitchFamily="34" charset="0"/>
              </a:rPr>
              <a:t> 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Univers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585399"/>
            <a:ext cx="5562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hr-HR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hr-HR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hr-HR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hr-HR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Croatia</a:t>
            </a:r>
            <a:endParaRPr lang="en-US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Kristina Ferara Blašković,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dipl.ing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MBA</a:t>
            </a:r>
          </a:p>
          <a:p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Kristina.FeraraBlaskovic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</a:t>
            </a:r>
            <a:r>
              <a:rPr lang="hr-HR" sz="1400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mzos.hr</a:t>
            </a:r>
            <a:r>
              <a:rPr lang="hr-H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7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  <a:latin typeface="Univers" pitchFamily="34" charset="0"/>
              </a:rPr>
              <a:t>THE STRATEGY</a:t>
            </a:r>
          </a:p>
          <a:p>
            <a:pPr algn="ctr">
              <a:spcBef>
                <a:spcPct val="0"/>
              </a:spcBef>
              <a:defRPr/>
            </a:pPr>
            <a:endParaRPr lang="en-US" sz="3000" b="1" dirty="0">
              <a:solidFill>
                <a:srgbClr val="1F497D">
                  <a:lumMod val="75000"/>
                </a:srgbClr>
              </a:solidFill>
              <a:latin typeface="Univers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" y="4235454"/>
            <a:ext cx="2057400" cy="81896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hr-HR" sz="1600" b="1" dirty="0" err="1" smtClean="0">
                <a:solidFill>
                  <a:schemeClr val="bg1"/>
                </a:solidFill>
              </a:rPr>
              <a:t>Strategic</a:t>
            </a:r>
            <a:r>
              <a:rPr lang="hr-HR" sz="1600" b="1" dirty="0" smtClean="0">
                <a:solidFill>
                  <a:schemeClr val="bg1"/>
                </a:solidFill>
              </a:rPr>
              <a:t> </a:t>
            </a:r>
            <a:r>
              <a:rPr lang="hr-HR" sz="1600" b="1" dirty="0" err="1" smtClean="0">
                <a:solidFill>
                  <a:schemeClr val="bg1"/>
                </a:solidFill>
              </a:rPr>
              <a:t>Investment</a:t>
            </a:r>
            <a:endParaRPr lang="en-US" sz="1600" b="1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667000" y="2590799"/>
            <a:ext cx="2247900" cy="108373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300" b="1" dirty="0" smtClean="0">
                <a:solidFill>
                  <a:srgbClr val="000000"/>
                </a:solidFill>
              </a:rPr>
              <a:t>1. </a:t>
            </a:r>
            <a:r>
              <a:rPr lang="en-US" sz="1300" b="1" dirty="0" smtClean="0">
                <a:solidFill>
                  <a:srgbClr val="000000"/>
                </a:solidFill>
                <a:latin typeface="Univers" pitchFamily="34" charset="0"/>
              </a:rPr>
              <a:t>Improve the research</a:t>
            </a:r>
          </a:p>
          <a:p>
            <a:pPr marL="400050" indent="-400050" algn="ctr"/>
            <a:r>
              <a:rPr lang="en-US" sz="1300" b="1" dirty="0" smtClean="0">
                <a:solidFill>
                  <a:srgbClr val="000000"/>
                </a:solidFill>
                <a:latin typeface="Univers" pitchFamily="34" charset="0"/>
              </a:rPr>
              <a:t> base and establish </a:t>
            </a:r>
          </a:p>
          <a:p>
            <a:pPr marL="400050" indent="-400050" algn="ctr"/>
            <a:r>
              <a:rPr lang="en-US" sz="1300" b="1" dirty="0" smtClean="0">
                <a:solidFill>
                  <a:srgbClr val="000000"/>
                </a:solidFill>
                <a:latin typeface="Univers" pitchFamily="34" charset="0"/>
              </a:rPr>
              <a:t>conditions for</a:t>
            </a:r>
          </a:p>
          <a:p>
            <a:pPr marL="400050" indent="-400050" algn="ctr"/>
            <a:r>
              <a:rPr lang="en-US" sz="1300" b="1" dirty="0" smtClean="0">
                <a:solidFill>
                  <a:srgbClr val="000000"/>
                </a:solidFill>
                <a:latin typeface="Univers" pitchFamily="34" charset="0"/>
              </a:rPr>
              <a:t> research excellence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667000" y="3818303"/>
            <a:ext cx="2282059" cy="108373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300" b="1" dirty="0" smtClean="0"/>
              <a:t>2. </a:t>
            </a:r>
            <a:r>
              <a:rPr lang="hr-HR" sz="1300" b="1" dirty="0" err="1" smtClean="0"/>
              <a:t>Promote</a:t>
            </a:r>
            <a:r>
              <a:rPr lang="hr-HR" sz="1300" b="1" dirty="0" smtClean="0"/>
              <a:t> </a:t>
            </a:r>
          </a:p>
          <a:p>
            <a:pPr marL="400050" indent="-400050" algn="ctr"/>
            <a:r>
              <a:rPr lang="en-US" sz="1300" b="1" dirty="0" smtClean="0">
                <a:latin typeface="Univers" pitchFamily="34" charset="0"/>
              </a:rPr>
              <a:t>and industry-science</a:t>
            </a:r>
          </a:p>
          <a:p>
            <a:pPr marL="400050" indent="-400050" algn="ctr"/>
            <a:r>
              <a:rPr lang="en-US" sz="1300" b="1" dirty="0" smtClean="0">
                <a:latin typeface="Univers" pitchFamily="34" charset="0"/>
              </a:rPr>
              <a:t> collaboration</a:t>
            </a:r>
            <a:r>
              <a:rPr lang="hr-HR" sz="1300" b="1" dirty="0" smtClean="0"/>
              <a:t> </a:t>
            </a:r>
            <a:r>
              <a:rPr lang="hr-HR" sz="1300" b="1" dirty="0" err="1" smtClean="0"/>
              <a:t>and</a:t>
            </a:r>
            <a:r>
              <a:rPr lang="hr-HR" sz="1300" b="1" dirty="0" smtClean="0"/>
              <a:t> </a:t>
            </a:r>
          </a:p>
          <a:p>
            <a:pPr marL="400050" indent="-400050" algn="ctr"/>
            <a:r>
              <a:rPr lang="hr-HR" sz="1300" b="1" dirty="0" err="1" smtClean="0"/>
              <a:t>technology</a:t>
            </a:r>
            <a:r>
              <a:rPr lang="hr-HR" sz="1300" b="1" dirty="0" smtClean="0"/>
              <a:t> transfer</a:t>
            </a:r>
            <a:r>
              <a:rPr lang="en-US" sz="1300" dirty="0" smtClean="0">
                <a:latin typeface="Univers" pitchFamily="34" charset="0"/>
              </a:rPr>
              <a:t> </a:t>
            </a:r>
            <a:endParaRPr lang="en-US" sz="1300" b="1" dirty="0" smtClean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701159" y="5008034"/>
            <a:ext cx="2247900" cy="108373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400" b="1" dirty="0" smtClean="0"/>
              <a:t>3. </a:t>
            </a:r>
            <a:r>
              <a:rPr lang="hr-HR" sz="1400" b="1" dirty="0" err="1" smtClean="0"/>
              <a:t>Enable</a:t>
            </a:r>
            <a:r>
              <a:rPr lang="hr-HR" sz="1400" b="1" dirty="0" smtClean="0"/>
              <a:t> </a:t>
            </a:r>
            <a:r>
              <a:rPr lang="hr-HR" sz="1400" b="1" dirty="0" err="1" smtClean="0"/>
              <a:t>business</a:t>
            </a:r>
            <a:r>
              <a:rPr lang="hr-HR" sz="1400" b="1" dirty="0" smtClean="0"/>
              <a:t> </a:t>
            </a:r>
          </a:p>
          <a:p>
            <a:pPr marL="400050" indent="-400050" algn="ctr"/>
            <a:r>
              <a:rPr lang="hr-HR" sz="1400" b="1" dirty="0" err="1" smtClean="0"/>
              <a:t>investment</a:t>
            </a:r>
            <a:r>
              <a:rPr lang="hr-HR" sz="1400" b="1" dirty="0" smtClean="0"/>
              <a:t> </a:t>
            </a:r>
            <a:r>
              <a:rPr lang="hr-HR" sz="1400" b="1" dirty="0" err="1" smtClean="0"/>
              <a:t>in</a:t>
            </a:r>
            <a:r>
              <a:rPr lang="hr-HR" sz="1400" b="1" dirty="0" smtClean="0"/>
              <a:t> </a:t>
            </a:r>
            <a:r>
              <a:rPr lang="hr-HR" sz="1400" b="1" dirty="0" err="1" smtClean="0"/>
              <a:t>research</a:t>
            </a:r>
            <a:r>
              <a:rPr lang="hr-HR" sz="1400" b="1" dirty="0" smtClean="0"/>
              <a:t> </a:t>
            </a:r>
          </a:p>
          <a:p>
            <a:pPr marL="400050" indent="-400050" algn="ctr"/>
            <a:r>
              <a:rPr lang="hr-HR" sz="1400" b="1" dirty="0" err="1" smtClean="0"/>
              <a:t>and</a:t>
            </a:r>
            <a:r>
              <a:rPr lang="hr-HR" sz="1400" b="1" dirty="0" smtClean="0"/>
              <a:t> </a:t>
            </a:r>
            <a:r>
              <a:rPr lang="hr-HR" sz="1400" b="1" dirty="0" err="1" smtClean="0"/>
              <a:t>innivation</a:t>
            </a:r>
            <a:r>
              <a:rPr lang="hr-HR" sz="1400" b="1" dirty="0" smtClean="0"/>
              <a:t> </a:t>
            </a:r>
            <a:r>
              <a:rPr lang="hr-HR" sz="1400" b="1" dirty="0" err="1" smtClean="0"/>
              <a:t>and</a:t>
            </a:r>
            <a:r>
              <a:rPr lang="hr-HR" sz="1400" b="1" dirty="0" smtClean="0"/>
              <a:t> </a:t>
            </a:r>
          </a:p>
          <a:p>
            <a:pPr marL="400050" indent="-400050" algn="ctr"/>
            <a:r>
              <a:rPr lang="hr-HR" sz="1400" b="1" dirty="0" err="1" smtClean="0"/>
              <a:t>startup</a:t>
            </a:r>
            <a:r>
              <a:rPr lang="hr-HR" sz="1400" b="1" dirty="0" smtClean="0"/>
              <a:t> </a:t>
            </a:r>
            <a:r>
              <a:rPr lang="hr-HR" sz="1400" b="1" dirty="0" err="1" smtClean="0"/>
              <a:t>creation</a:t>
            </a:r>
            <a:endParaRPr lang="en-US" sz="1400" b="1" dirty="0" smtClean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332935" y="193706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Univers" pitchFamily="34" charset="0"/>
              </a:rPr>
              <a:t>Two levels of Action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28455" y="193207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Univers" pitchFamily="34" charset="0"/>
              </a:rPr>
              <a:t>Four </a:t>
            </a:r>
            <a:r>
              <a:rPr lang="en-US" b="1" i="1" dirty="0" err="1" smtClean="0">
                <a:solidFill>
                  <a:srgbClr val="C00000"/>
                </a:solidFill>
                <a:latin typeface="Univers" pitchFamily="34" charset="0"/>
              </a:rPr>
              <a:t>Strateg</a:t>
            </a:r>
            <a:r>
              <a:rPr lang="hr-HR" b="1" i="1" dirty="0" smtClean="0">
                <a:solidFill>
                  <a:srgbClr val="C00000"/>
                </a:solidFill>
                <a:latin typeface="Univers" pitchFamily="34" charset="0"/>
              </a:rPr>
              <a:t>ic </a:t>
            </a:r>
            <a:r>
              <a:rPr lang="hr-HR" b="1" i="1" dirty="0" err="1" smtClean="0">
                <a:solidFill>
                  <a:srgbClr val="C00000"/>
                </a:solidFill>
                <a:latin typeface="Univers" pitchFamily="34" charset="0"/>
              </a:rPr>
              <a:t>Goals</a:t>
            </a:r>
            <a:endParaRPr lang="en-US" b="1" i="1" dirty="0">
              <a:solidFill>
                <a:srgbClr val="C00000"/>
              </a:solidFill>
              <a:latin typeface="Univers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1219200"/>
            <a:ext cx="8686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hr-HR" sz="2000" b="1" dirty="0" err="1" smtClean="0">
                <a:solidFill>
                  <a:srgbClr val="C00000"/>
                </a:solidFill>
              </a:rPr>
              <a:t>Results</a:t>
            </a:r>
            <a:r>
              <a:rPr lang="hr-HR" sz="2000" b="1" dirty="0" smtClean="0">
                <a:solidFill>
                  <a:srgbClr val="C00000"/>
                </a:solidFill>
              </a:rPr>
              <a:t> Framework for </a:t>
            </a:r>
            <a:r>
              <a:rPr lang="hr-HR" sz="2000" b="1" dirty="0" err="1" smtClean="0">
                <a:solidFill>
                  <a:srgbClr val="C00000"/>
                </a:solidFill>
              </a:rPr>
              <a:t>the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Western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Balkans</a:t>
            </a:r>
            <a:r>
              <a:rPr lang="hr-HR" sz="2000" b="1" dirty="0" smtClean="0">
                <a:solidFill>
                  <a:srgbClr val="C00000"/>
                </a:solidFill>
              </a:rPr>
              <a:t> R&amp;D for </a:t>
            </a:r>
            <a:r>
              <a:rPr lang="hr-HR" sz="2000" b="1" dirty="0" err="1" smtClean="0">
                <a:solidFill>
                  <a:srgbClr val="C00000"/>
                </a:solidFill>
              </a:rPr>
              <a:t>Innovation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Strategy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 smtClean="0">
              <a:solidFill>
                <a:srgbClr val="C00000"/>
              </a:solidFill>
              <a:latin typeface="Univers" pitchFamily="34" charset="0"/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10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cxnSp>
        <p:nvCxnSpPr>
          <p:cNvPr id="30" name="Straight Arrow Connector 29"/>
          <p:cNvCxnSpPr>
            <a:endCxn id="16" idx="1"/>
          </p:cNvCxnSpPr>
          <p:nvPr/>
        </p:nvCxnSpPr>
        <p:spPr>
          <a:xfrm>
            <a:off x="2286000" y="3107796"/>
            <a:ext cx="381000" cy="24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7" idx="1"/>
          </p:cNvCxnSpPr>
          <p:nvPr/>
        </p:nvCxnSpPr>
        <p:spPr>
          <a:xfrm>
            <a:off x="2286000" y="3107796"/>
            <a:ext cx="381000" cy="125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8" idx="1"/>
          </p:cNvCxnSpPr>
          <p:nvPr/>
        </p:nvCxnSpPr>
        <p:spPr>
          <a:xfrm>
            <a:off x="2286000" y="3107796"/>
            <a:ext cx="415159" cy="244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3"/>
            <a:endCxn id="16" idx="1"/>
          </p:cNvCxnSpPr>
          <p:nvPr/>
        </p:nvCxnSpPr>
        <p:spPr>
          <a:xfrm flipV="1">
            <a:off x="2194560" y="3132666"/>
            <a:ext cx="472440" cy="1512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" idx="3"/>
            <a:endCxn id="17" idx="1"/>
          </p:cNvCxnSpPr>
          <p:nvPr/>
        </p:nvCxnSpPr>
        <p:spPr>
          <a:xfrm flipV="1">
            <a:off x="2194560" y="4360170"/>
            <a:ext cx="472440" cy="284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" idx="3"/>
            <a:endCxn id="18" idx="1"/>
          </p:cNvCxnSpPr>
          <p:nvPr/>
        </p:nvCxnSpPr>
        <p:spPr>
          <a:xfrm>
            <a:off x="2194560" y="4644939"/>
            <a:ext cx="506599" cy="904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 bwMode="auto">
          <a:xfrm rot="5400000">
            <a:off x="3713754" y="4082277"/>
            <a:ext cx="3463193" cy="52750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400" b="1" dirty="0" smtClean="0">
                <a:solidFill>
                  <a:srgbClr val="000000"/>
                </a:solidFill>
              </a:rPr>
              <a:t>4. </a:t>
            </a:r>
            <a:r>
              <a:rPr lang="en-US" sz="1400" b="1" dirty="0" smtClean="0">
                <a:solidFill>
                  <a:srgbClr val="000000"/>
                </a:solidFill>
                <a:latin typeface="Univers" pitchFamily="34" charset="0"/>
              </a:rPr>
              <a:t>Better Governance</a:t>
            </a:r>
            <a:r>
              <a:rPr lang="hr-HR" sz="1400" b="1" dirty="0" smtClean="0">
                <a:solidFill>
                  <a:srgbClr val="000000"/>
                </a:solidFill>
              </a:rPr>
              <a:t> OF THE RESEARCH AND </a:t>
            </a:r>
          </a:p>
          <a:p>
            <a:pPr marL="400050" indent="-400050" algn="ctr"/>
            <a:r>
              <a:rPr lang="hr-HR" sz="1400" b="1" dirty="0" smtClean="0">
                <a:solidFill>
                  <a:srgbClr val="000000"/>
                </a:solidFill>
              </a:rPr>
              <a:t>INNOVATION SECTOR</a:t>
            </a:r>
            <a:endParaRPr lang="en-US" sz="1400" b="1" dirty="0" smtClean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8458181" y="2614431"/>
            <a:ext cx="546876" cy="3505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Univers" pitchFamily="34" charset="0"/>
              </a:rPr>
              <a:t>GROWTH</a:t>
            </a:r>
            <a:r>
              <a:rPr lang="hr-HR" b="1" dirty="0" smtClean="0">
                <a:solidFill>
                  <a:schemeClr val="bg1"/>
                </a:solidFill>
              </a:rPr>
              <a:t>, COMPETITIVENESS</a:t>
            </a:r>
            <a:r>
              <a:rPr lang="en-US" b="1" dirty="0" smtClean="0">
                <a:solidFill>
                  <a:schemeClr val="bg1"/>
                </a:solidFill>
                <a:latin typeface="Univers" pitchFamily="34" charset="0"/>
              </a:rPr>
              <a:t> AND </a:t>
            </a:r>
            <a:r>
              <a:rPr lang="hr-HR" b="1" dirty="0" smtClean="0">
                <a:solidFill>
                  <a:schemeClr val="bg1"/>
                </a:solidFill>
              </a:rPr>
              <a:t>GOOD </a:t>
            </a:r>
            <a:r>
              <a:rPr lang="en-US" b="1" dirty="0" smtClean="0">
                <a:solidFill>
                  <a:schemeClr val="bg1"/>
                </a:solidFill>
                <a:latin typeface="Univers" pitchFamily="34" charset="0"/>
              </a:rPr>
              <a:t>JOBS </a:t>
            </a:r>
            <a:endParaRPr lang="en-US" b="1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73068" y="198600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Univers" pitchFamily="34" charset="0"/>
              </a:rPr>
              <a:t>Four </a:t>
            </a:r>
            <a:r>
              <a:rPr lang="hr-HR" b="1" i="1" dirty="0" err="1" smtClean="0">
                <a:solidFill>
                  <a:srgbClr val="C00000"/>
                </a:solidFill>
              </a:rPr>
              <a:t>Regional</a:t>
            </a:r>
            <a:r>
              <a:rPr lang="hr-HR" b="1" i="1" dirty="0" smtClean="0">
                <a:solidFill>
                  <a:srgbClr val="C00000"/>
                </a:solidFill>
              </a:rPr>
              <a:t> </a:t>
            </a:r>
            <a:r>
              <a:rPr lang="hr-HR" b="1" i="1" dirty="0" err="1" smtClean="0">
                <a:solidFill>
                  <a:srgbClr val="C00000"/>
                </a:solidFill>
              </a:rPr>
              <a:t>Programs</a:t>
            </a:r>
            <a:endParaRPr lang="en-US" b="1" i="1" dirty="0">
              <a:solidFill>
                <a:srgbClr val="C00000"/>
              </a:solidFill>
              <a:latin typeface="Univers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37160" y="2855563"/>
            <a:ext cx="2057400" cy="81896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hr-HR" sz="1600" b="1" dirty="0" err="1" smtClean="0">
                <a:solidFill>
                  <a:schemeClr val="bg1"/>
                </a:solidFill>
              </a:rPr>
              <a:t>Policy</a:t>
            </a:r>
            <a:r>
              <a:rPr lang="hr-HR" sz="1600" b="1" dirty="0" smtClean="0">
                <a:solidFill>
                  <a:schemeClr val="bg1"/>
                </a:solidFill>
              </a:rPr>
              <a:t> </a:t>
            </a:r>
            <a:r>
              <a:rPr lang="hr-HR" sz="1600" b="1" dirty="0" err="1" smtClean="0">
                <a:solidFill>
                  <a:schemeClr val="bg1"/>
                </a:solidFill>
              </a:rPr>
              <a:t>Reforms</a:t>
            </a:r>
            <a:endParaRPr lang="en-US" sz="1600" b="1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5932463" y="2710392"/>
            <a:ext cx="2247900" cy="554656"/>
          </a:xfrm>
          <a:prstGeom prst="round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300" b="1" dirty="0" smtClean="0">
                <a:solidFill>
                  <a:schemeClr val="bg1"/>
                </a:solidFill>
              </a:rPr>
              <a:t>1. </a:t>
            </a:r>
            <a:r>
              <a:rPr lang="hr-HR" sz="1300" b="1" dirty="0" err="1" smtClean="0">
                <a:solidFill>
                  <a:schemeClr val="bg1"/>
                </a:solidFill>
              </a:rPr>
              <a:t>Research</a:t>
            </a:r>
            <a:r>
              <a:rPr lang="hr-HR" sz="1300" b="1" dirty="0" smtClean="0">
                <a:solidFill>
                  <a:schemeClr val="bg1"/>
                </a:solidFill>
              </a:rPr>
              <a:t> </a:t>
            </a:r>
            <a:r>
              <a:rPr lang="hr-HR" sz="1300" b="1" dirty="0" err="1" smtClean="0">
                <a:solidFill>
                  <a:schemeClr val="bg1"/>
                </a:solidFill>
              </a:rPr>
              <a:t>excellence</a:t>
            </a:r>
            <a:r>
              <a:rPr lang="hr-HR" sz="1300" b="1" dirty="0" smtClean="0">
                <a:solidFill>
                  <a:schemeClr val="bg1"/>
                </a:solidFill>
              </a:rPr>
              <a:t> </a:t>
            </a:r>
            <a:r>
              <a:rPr lang="hr-HR" sz="1300" b="1" dirty="0" err="1" smtClean="0">
                <a:solidFill>
                  <a:schemeClr val="bg1"/>
                </a:solidFill>
              </a:rPr>
              <a:t>fund</a:t>
            </a:r>
            <a:endParaRPr lang="en-US" sz="1300" b="1" dirty="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932463" y="3611474"/>
            <a:ext cx="2247900" cy="554656"/>
          </a:xfrm>
          <a:prstGeom prst="round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300" b="1" dirty="0" smtClean="0">
                <a:solidFill>
                  <a:schemeClr val="bg1"/>
                </a:solidFill>
              </a:rPr>
              <a:t>2, </a:t>
            </a:r>
            <a:r>
              <a:rPr lang="hr-HR" sz="1300" b="1" dirty="0" err="1" smtClean="0">
                <a:solidFill>
                  <a:schemeClr val="bg1"/>
                </a:solidFill>
              </a:rPr>
              <a:t>Networks</a:t>
            </a:r>
            <a:r>
              <a:rPr lang="hr-HR" sz="1300" b="1" dirty="0" smtClean="0">
                <a:solidFill>
                  <a:schemeClr val="bg1"/>
                </a:solidFill>
              </a:rPr>
              <a:t> </a:t>
            </a:r>
            <a:r>
              <a:rPr lang="hr-HR" sz="1300" b="1" dirty="0" err="1" smtClean="0">
                <a:solidFill>
                  <a:schemeClr val="bg1"/>
                </a:solidFill>
              </a:rPr>
              <a:t>of</a:t>
            </a:r>
            <a:r>
              <a:rPr lang="hr-HR" sz="1300" b="1" dirty="0" smtClean="0">
                <a:solidFill>
                  <a:schemeClr val="bg1"/>
                </a:solidFill>
              </a:rPr>
              <a:t> </a:t>
            </a:r>
            <a:r>
              <a:rPr lang="hr-HR" sz="1300" b="1" dirty="0" err="1" smtClean="0">
                <a:solidFill>
                  <a:schemeClr val="bg1"/>
                </a:solidFill>
              </a:rPr>
              <a:t>excellence</a:t>
            </a:r>
            <a:endParaRPr lang="en-US" sz="1300" b="1" dirty="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5950048" y="4486592"/>
            <a:ext cx="2247900" cy="554656"/>
          </a:xfrm>
          <a:prstGeom prst="round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300" b="1" dirty="0">
                <a:solidFill>
                  <a:schemeClr val="bg1"/>
                </a:solidFill>
              </a:rPr>
              <a:t>3</a:t>
            </a:r>
            <a:r>
              <a:rPr lang="hr-HR" sz="1300" b="1" dirty="0" smtClean="0">
                <a:solidFill>
                  <a:schemeClr val="bg1"/>
                </a:solidFill>
              </a:rPr>
              <a:t>. </a:t>
            </a:r>
            <a:r>
              <a:rPr lang="hr-HR" sz="1300" b="1" dirty="0" err="1" smtClean="0">
                <a:solidFill>
                  <a:schemeClr val="bg1"/>
                </a:solidFill>
              </a:rPr>
              <a:t>Technology</a:t>
            </a:r>
            <a:r>
              <a:rPr lang="hr-HR" sz="1300" b="1" dirty="0" smtClean="0">
                <a:solidFill>
                  <a:schemeClr val="bg1"/>
                </a:solidFill>
              </a:rPr>
              <a:t> transfer program</a:t>
            </a:r>
            <a:endParaRPr lang="en-US" sz="1300" b="1" dirty="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5932463" y="5269761"/>
            <a:ext cx="2247900" cy="554656"/>
          </a:xfrm>
          <a:prstGeom prst="round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400050" indent="-400050" algn="ctr"/>
            <a:r>
              <a:rPr lang="hr-HR" sz="1300" b="1" dirty="0" smtClean="0">
                <a:solidFill>
                  <a:schemeClr val="bg1"/>
                </a:solidFill>
              </a:rPr>
              <a:t>4. </a:t>
            </a:r>
            <a:r>
              <a:rPr lang="hr-HR" sz="1300" b="1" dirty="0" err="1" smtClean="0">
                <a:solidFill>
                  <a:schemeClr val="bg1"/>
                </a:solidFill>
              </a:rPr>
              <a:t>Early</a:t>
            </a:r>
            <a:r>
              <a:rPr lang="hr-HR" sz="1300" b="1" dirty="0" smtClean="0">
                <a:solidFill>
                  <a:schemeClr val="bg1"/>
                </a:solidFill>
              </a:rPr>
              <a:t>-</a:t>
            </a:r>
            <a:r>
              <a:rPr lang="hr-HR" sz="1300" b="1" dirty="0" err="1" smtClean="0">
                <a:solidFill>
                  <a:schemeClr val="bg1"/>
                </a:solidFill>
              </a:rPr>
              <a:t>stage</a:t>
            </a:r>
            <a:r>
              <a:rPr lang="hr-HR" sz="1300" b="1" dirty="0" smtClean="0">
                <a:solidFill>
                  <a:schemeClr val="bg1"/>
                </a:solidFill>
              </a:rPr>
              <a:t> start-</a:t>
            </a:r>
            <a:r>
              <a:rPr lang="hr-HR" sz="1300" b="1" dirty="0" err="1" smtClean="0">
                <a:solidFill>
                  <a:schemeClr val="bg1"/>
                </a:solidFill>
              </a:rPr>
              <a:t>up</a:t>
            </a:r>
            <a:r>
              <a:rPr lang="hr-HR" sz="1300" b="1" dirty="0" smtClean="0">
                <a:solidFill>
                  <a:schemeClr val="bg1"/>
                </a:solidFill>
              </a:rPr>
              <a:t> program</a:t>
            </a:r>
            <a:endParaRPr lang="en-US" sz="1300" b="1" dirty="0" smtClean="0">
              <a:solidFill>
                <a:schemeClr val="bg1"/>
              </a:solidFill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/>
          <p:cNvCxnSpPr/>
          <p:nvPr/>
        </p:nvCxnSpPr>
        <p:spPr>
          <a:xfrm>
            <a:off x="2084481" y="876298"/>
            <a:ext cx="0" cy="2476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933942" y="876301"/>
            <a:ext cx="0" cy="2476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715002" y="762000"/>
            <a:ext cx="0" cy="3619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657165" y="762000"/>
            <a:ext cx="0" cy="3619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1143000" y="4495799"/>
            <a:ext cx="7353300" cy="1371599"/>
            <a:chOff x="524224" y="4571999"/>
            <a:chExt cx="8238776" cy="1371599"/>
          </a:xfrm>
        </p:grpSpPr>
        <p:sp>
          <p:nvSpPr>
            <p:cNvPr id="6" name="Rectangle 5"/>
            <p:cNvSpPr/>
            <p:nvPr/>
          </p:nvSpPr>
          <p:spPr>
            <a:xfrm>
              <a:off x="524224" y="4572000"/>
              <a:ext cx="2134398" cy="1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Increased research and its quality &amp; links with Diaspora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998" y="4571999"/>
              <a:ext cx="1943100" cy="137159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err="1" smtClean="0"/>
                <a:t>Joint</a:t>
              </a:r>
              <a:r>
                <a:rPr lang="hr-HR" dirty="0" smtClean="0"/>
                <a:t> </a:t>
              </a:r>
              <a:r>
                <a:rPr lang="hr-HR" dirty="0" err="1" smtClean="0"/>
                <a:t>publications</a:t>
              </a:r>
              <a:r>
                <a:rPr lang="hr-HR" dirty="0" smtClean="0"/>
                <a:t> &amp; b</a:t>
              </a:r>
              <a:r>
                <a:rPr lang="en-US" dirty="0" err="1" smtClean="0"/>
                <a:t>etter</a:t>
              </a:r>
              <a:r>
                <a:rPr lang="en-US" dirty="0" smtClean="0"/>
                <a:t> </a:t>
              </a:r>
              <a:r>
                <a:rPr lang="hr-HR" dirty="0" smtClean="0"/>
                <a:t>use </a:t>
              </a:r>
              <a:r>
                <a:rPr lang="hr-HR" dirty="0" err="1" smtClean="0"/>
                <a:t>of</a:t>
              </a:r>
              <a:r>
                <a:rPr lang="hr-HR" dirty="0" smtClean="0"/>
                <a:t> </a:t>
              </a:r>
              <a:r>
                <a:rPr lang="en-US" dirty="0" smtClean="0"/>
                <a:t>infrastructure</a:t>
              </a:r>
              <a:r>
                <a:rPr lang="hr-HR" dirty="0" smtClean="0"/>
                <a:t>, </a:t>
              </a:r>
              <a:r>
                <a:rPr lang="hr-HR" dirty="0" err="1" smtClean="0"/>
                <a:t>mobility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49800" y="4571999"/>
              <a:ext cx="1943100" cy="137159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Improved diffusion and private sector collaboration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19900" y="4571999"/>
              <a:ext cx="1943100" cy="137159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err="1" smtClean="0"/>
                <a:t>Matching</a:t>
              </a:r>
              <a:r>
                <a:rPr lang="hr-HR" dirty="0" smtClean="0"/>
                <a:t> </a:t>
              </a:r>
              <a:r>
                <a:rPr lang="hr-HR" dirty="0" err="1" smtClean="0"/>
                <a:t>grants</a:t>
              </a:r>
              <a:r>
                <a:rPr lang="hr-HR" dirty="0" smtClean="0"/>
                <a:t> for </a:t>
              </a:r>
              <a:r>
                <a:rPr lang="hr-HR" dirty="0" err="1" smtClean="0"/>
                <a:t>PoC</a:t>
              </a:r>
              <a:r>
                <a:rPr lang="hr-HR" dirty="0" smtClean="0"/>
                <a:t>, </a:t>
              </a:r>
              <a:r>
                <a:rPr lang="hr-HR" dirty="0" err="1" smtClean="0"/>
                <a:t>Business</a:t>
              </a:r>
              <a:r>
                <a:rPr lang="hr-HR" dirty="0" smtClean="0"/>
                <a:t> </a:t>
              </a:r>
              <a:r>
                <a:rPr lang="hr-HR" dirty="0" err="1" smtClean="0"/>
                <a:t>development</a:t>
              </a:r>
              <a:r>
                <a:rPr lang="hr-HR" dirty="0" smtClean="0"/>
                <a:t> &amp; </a:t>
              </a:r>
              <a:r>
                <a:rPr lang="hr-HR" dirty="0" err="1" smtClean="0"/>
                <a:t>advisory</a:t>
              </a:r>
              <a:r>
                <a:rPr lang="hr-HR" dirty="0" smtClean="0"/>
                <a:t> </a:t>
              </a:r>
              <a:r>
                <a:rPr lang="hr-HR" dirty="0" err="1" smtClean="0"/>
                <a:t>service</a:t>
              </a:r>
              <a:endParaRPr lang="en-US" dirty="0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1219200" y="2971800"/>
            <a:ext cx="7277100" cy="1143000"/>
            <a:chOff x="609600" y="4572000"/>
            <a:chExt cx="8153400" cy="1143000"/>
          </a:xfrm>
        </p:grpSpPr>
        <p:sp>
          <p:nvSpPr>
            <p:cNvPr id="13" name="Rectangle 12"/>
            <p:cNvSpPr/>
            <p:nvPr/>
          </p:nvSpPr>
          <p:spPr>
            <a:xfrm>
              <a:off x="609600" y="4572000"/>
              <a:ext cx="19431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Research excellence fund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79700" y="4572000"/>
              <a:ext cx="19431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Regional </a:t>
              </a:r>
              <a:r>
                <a:rPr lang="hr-HR" b="1" dirty="0" err="1" smtClean="0"/>
                <a:t>networks</a:t>
              </a:r>
              <a:r>
                <a:rPr lang="en-US" b="1" dirty="0" smtClean="0"/>
                <a:t> of excellence</a:t>
              </a:r>
              <a:endParaRPr lang="en-US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49800" y="4572000"/>
              <a:ext cx="19431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Technology transfer program</a:t>
              </a:r>
              <a:endParaRPr lang="en-US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19900" y="4572000"/>
              <a:ext cx="19431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b="1" dirty="0" err="1" smtClean="0"/>
                <a:t>Early</a:t>
              </a:r>
              <a:r>
                <a:rPr lang="hr-HR" b="1" dirty="0" smtClean="0"/>
                <a:t> –</a:t>
              </a:r>
              <a:r>
                <a:rPr lang="hr-HR" b="1" dirty="0" err="1" smtClean="0"/>
                <a:t>stage</a:t>
              </a:r>
              <a:r>
                <a:rPr lang="hr-HR" b="1" dirty="0" smtClean="0"/>
                <a:t> start </a:t>
              </a:r>
              <a:r>
                <a:rPr lang="hr-HR" b="1" dirty="0" err="1" smtClean="0"/>
                <a:t>up</a:t>
              </a:r>
              <a:r>
                <a:rPr lang="hr-HR" b="1" dirty="0" smtClean="0"/>
                <a:t> program</a:t>
              </a:r>
              <a:endParaRPr lang="en-US" b="1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219200" y="1123948"/>
            <a:ext cx="7277100" cy="62865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Western Balkans </a:t>
            </a:r>
            <a:r>
              <a:rPr lang="en-US" sz="2400" b="1" dirty="0">
                <a:solidFill>
                  <a:schemeClr val="bg1"/>
                </a:solidFill>
              </a:rPr>
              <a:t>Research and Innovation Centre </a:t>
            </a:r>
            <a:r>
              <a:rPr lang="en-US" sz="2400" b="1" dirty="0" smtClean="0">
                <a:solidFill>
                  <a:schemeClr val="bg1"/>
                </a:solidFill>
              </a:rPr>
              <a:t> (WISE)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1905000"/>
            <a:ext cx="3962400" cy="609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Managing Programs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1219201" y="380998"/>
            <a:ext cx="1730561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European Commission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076762" y="380998"/>
            <a:ext cx="1730561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Multilateral Organizations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934323" y="380998"/>
            <a:ext cx="1730561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Country Budgets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6791885" y="380998"/>
            <a:ext cx="1730561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Other donors</a:t>
            </a:r>
            <a:endParaRPr lang="en-US" sz="1600" dirty="0"/>
          </a:p>
        </p:txBody>
      </p:sp>
      <p:grpSp>
        <p:nvGrpSpPr>
          <p:cNvPr id="5" name="Source"/>
          <p:cNvGrpSpPr>
            <a:grpSpLocks/>
          </p:cNvGrpSpPr>
          <p:nvPr/>
        </p:nvGrpSpPr>
        <p:grpSpPr bwMode="auto">
          <a:xfrm>
            <a:off x="2481263" y="5903916"/>
            <a:ext cx="4752975" cy="801689"/>
            <a:chOff x="1567" y="3555"/>
            <a:chExt cx="2994" cy="505"/>
          </a:xfrm>
        </p:grpSpPr>
        <p:sp>
          <p:nvSpPr>
            <p:cNvPr id="37" name="AutoShape 14"/>
            <p:cNvSpPr>
              <a:spLocks noChangeArrowheads="1"/>
            </p:cNvSpPr>
            <p:nvPr/>
          </p:nvSpPr>
          <p:spPr bwMode="blackWhite">
            <a:xfrm>
              <a:off x="2756" y="3555"/>
              <a:ext cx="616" cy="264"/>
            </a:xfrm>
            <a:prstGeom prst="downArrow">
              <a:avLst>
                <a:gd name="adj1" fmla="val 50000"/>
                <a:gd name="adj2" fmla="val 50014"/>
              </a:avLst>
            </a:prstGeom>
            <a:solidFill>
              <a:srgbClr val="002060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99440" tIns="49721" rIns="99440" bIns="49721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defTabSz="954088"/>
              <a:endParaRPr lang="en-US" sz="13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8" name="KMA6DA78C"/>
            <p:cNvSpPr>
              <a:spLocks noChangeArrowheads="1"/>
            </p:cNvSpPr>
            <p:nvPr/>
          </p:nvSpPr>
          <p:spPr bwMode="auto">
            <a:xfrm>
              <a:off x="1567" y="3803"/>
              <a:ext cx="299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9440" tIns="49721" rIns="99440" bIns="49721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defTabSz="1062038">
                <a:spcBef>
                  <a:spcPct val="20000"/>
                </a:spcBef>
                <a:buClr>
                  <a:schemeClr val="tx1"/>
                </a:buClr>
                <a:buFont typeface="Marlett" pitchFamily="2" charset="2"/>
                <a:buNone/>
              </a:pPr>
              <a:r>
                <a:rPr lang="en-US" sz="2000" b="1" dirty="0" smtClean="0">
                  <a:solidFill>
                    <a:srgbClr val="FF0000"/>
                  </a:solidFill>
                  <a:latin typeface="+mn-lt"/>
                </a:rPr>
                <a:t>PRODUCTIVITY &amp; JOB CREATION</a:t>
              </a:r>
              <a:endParaRPr lang="en-US" sz="20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cxnSp>
        <p:nvCxnSpPr>
          <p:cNvPr id="40" name="Straight Arrow Connector 39"/>
          <p:cNvCxnSpPr>
            <a:stCxn id="13" idx="2"/>
            <a:endCxn id="6" idx="0"/>
          </p:cNvCxnSpPr>
          <p:nvPr/>
        </p:nvCxnSpPr>
        <p:spPr>
          <a:xfrm>
            <a:off x="2086331" y="4114800"/>
            <a:ext cx="9169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933942" y="4191000"/>
            <a:ext cx="1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2"/>
            <a:endCxn id="8" idx="0"/>
          </p:cNvCxnSpPr>
          <p:nvPr/>
        </p:nvCxnSpPr>
        <p:spPr>
          <a:xfrm>
            <a:off x="5781556" y="4114800"/>
            <a:ext cx="0" cy="3809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9" idx="0"/>
          </p:cNvCxnSpPr>
          <p:nvPr/>
        </p:nvCxnSpPr>
        <p:spPr>
          <a:xfrm>
            <a:off x="7629169" y="4114800"/>
            <a:ext cx="0" cy="3809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8" idx="2"/>
            <a:endCxn id="13" idx="0"/>
          </p:cNvCxnSpPr>
          <p:nvPr/>
        </p:nvCxnSpPr>
        <p:spPr>
          <a:xfrm rot="5400000">
            <a:off x="2414766" y="2186165"/>
            <a:ext cx="457201" cy="111406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8" idx="2"/>
            <a:endCxn id="14" idx="0"/>
          </p:cNvCxnSpPr>
          <p:nvPr/>
        </p:nvCxnSpPr>
        <p:spPr>
          <a:xfrm rot="16200000" flipH="1">
            <a:off x="3338572" y="2376427"/>
            <a:ext cx="457201" cy="73354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8" idx="2"/>
            <a:endCxn id="15" idx="0"/>
          </p:cNvCxnSpPr>
          <p:nvPr/>
        </p:nvCxnSpPr>
        <p:spPr>
          <a:xfrm rot="16200000" flipH="1">
            <a:off x="4262378" y="1452621"/>
            <a:ext cx="457201" cy="258115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8" idx="2"/>
            <a:endCxn id="16" idx="0"/>
          </p:cNvCxnSpPr>
          <p:nvPr/>
        </p:nvCxnSpPr>
        <p:spPr>
          <a:xfrm rot="16200000" flipH="1">
            <a:off x="5186184" y="528814"/>
            <a:ext cx="457201" cy="442876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Up-Down Arrow 78"/>
          <p:cNvSpPr/>
          <p:nvPr/>
        </p:nvSpPr>
        <p:spPr>
          <a:xfrm>
            <a:off x="304800" y="762000"/>
            <a:ext cx="685800" cy="5676900"/>
          </a:xfrm>
          <a:prstGeom prst="up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M&amp;E yields redesign and results improvement</a:t>
            </a:r>
            <a:endParaRPr lang="en-US" b="1" dirty="0"/>
          </a:p>
        </p:txBody>
      </p:sp>
      <p:sp>
        <p:nvSpPr>
          <p:cNvPr id="81" name="Rectangle 80"/>
          <p:cNvSpPr/>
          <p:nvPr/>
        </p:nvSpPr>
        <p:spPr>
          <a:xfrm>
            <a:off x="5448300" y="1905000"/>
            <a:ext cx="3048000" cy="6095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Policy Dialogue </a:t>
            </a:r>
          </a:p>
          <a:p>
            <a:pPr algn="ctr"/>
            <a:r>
              <a:rPr lang="en-US" sz="2000" b="1" dirty="0" smtClean="0"/>
              <a:t>Analysis and Training</a:t>
            </a:r>
            <a:endParaRPr lang="en-US" sz="2000" b="1" dirty="0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</a:rPr>
              <a:pPr/>
              <a:t>11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08" y="152400"/>
            <a:ext cx="8229600" cy="533400"/>
          </a:xfrm>
        </p:spPr>
        <p:txBody>
          <a:bodyPr>
            <a:normAutofit/>
          </a:bodyPr>
          <a:lstStyle/>
          <a:p>
            <a:r>
              <a:rPr lang="hr-HR" sz="2700" b="1" dirty="0" err="1" smtClean="0">
                <a:solidFill>
                  <a:schemeClr val="tx2">
                    <a:lumMod val="75000"/>
                  </a:schemeClr>
                </a:solidFill>
              </a:rPr>
              <a:t>Summary</a:t>
            </a:r>
            <a:r>
              <a:rPr lang="hr-HR" sz="2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700" b="1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hr-HR" sz="2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700" b="1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hr-HR" sz="2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700" b="1" dirty="0" err="1" smtClean="0">
                <a:solidFill>
                  <a:schemeClr val="tx2">
                    <a:lumMod val="75000"/>
                  </a:schemeClr>
                </a:solidFill>
              </a:rPr>
              <a:t>Action</a:t>
            </a:r>
            <a:r>
              <a:rPr lang="hr-HR" sz="2700" b="1" dirty="0" smtClean="0">
                <a:solidFill>
                  <a:schemeClr val="tx2">
                    <a:lumMod val="75000"/>
                  </a:schemeClr>
                </a:solidFill>
              </a:rPr>
              <a:t> Plan</a:t>
            </a:r>
            <a:endParaRPr lang="hr-HR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3"/>
          <a:srcRect l="24199" t="11734" r="27284"/>
          <a:stretch/>
        </p:blipFill>
        <p:spPr bwMode="auto">
          <a:xfrm>
            <a:off x="228600" y="762000"/>
            <a:ext cx="8686800" cy="5943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34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Univers" pitchFamily="34" charset="0"/>
              </a:rPr>
              <a:t>OUTLINE</a:t>
            </a:r>
            <a:endParaRPr lang="en-US" b="1" dirty="0">
              <a:solidFill>
                <a:srgbClr val="1F497D">
                  <a:lumMod val="75000"/>
                </a:srgbClr>
              </a:solidFill>
              <a:latin typeface="Univers" pitchFamily="34" charset="0"/>
            </a:endParaRPr>
          </a:p>
        </p:txBody>
      </p:sp>
      <p:sp>
        <p:nvSpPr>
          <p:cNvPr id="6" name="Source"/>
          <p:cNvSpPr>
            <a:spLocks noGrp="1"/>
          </p:cNvSpPr>
          <p:nvPr/>
        </p:nvSpPr>
        <p:spPr bwMode="auto">
          <a:xfrm>
            <a:off x="865632" y="1687947"/>
            <a:ext cx="7744968" cy="233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271463" indent="-271463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30238" indent="-1746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97864" indent="-4297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Background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diagnosis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Strategy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13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0" y="3469568"/>
            <a:ext cx="7467600" cy="609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IMPORTANT STEPS TAKEN</a:t>
            </a: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/>
            </a:r>
            <a:b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</a:b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</a:rPr>
              <a:t> NEXT STEPS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Univer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912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Univers" pitchFamily="34" charset="0"/>
              </a:rPr>
              <a:t>during </a:t>
            </a:r>
            <a:r>
              <a:rPr lang="en-US" sz="1600" dirty="0">
                <a:solidFill>
                  <a:prstClr val="black"/>
                </a:solidFill>
                <a:latin typeface="Univers" pitchFamily="34" charset="0"/>
              </a:rPr>
              <a:t>2014. RCC hired the consultant to work on the proposal of the project of Regional </a:t>
            </a:r>
            <a:r>
              <a:rPr lang="en-US" sz="1600" dirty="0" err="1">
                <a:solidFill>
                  <a:prstClr val="black"/>
                </a:solidFill>
                <a:latin typeface="Univers" pitchFamily="34" charset="0"/>
              </a:rPr>
              <a:t>Programme</a:t>
            </a:r>
            <a:r>
              <a:rPr lang="en-US" sz="1600" dirty="0">
                <a:solidFill>
                  <a:prstClr val="black"/>
                </a:solidFill>
                <a:latin typeface="Univers" pitchFamily="34" charset="0"/>
              </a:rPr>
              <a:t> on </a:t>
            </a:r>
            <a:r>
              <a:rPr lang="hr-HR" sz="1600" dirty="0" smtClean="0">
                <a:solidFill>
                  <a:prstClr val="black"/>
                </a:solidFill>
              </a:rPr>
              <a:t>TT </a:t>
            </a:r>
            <a:r>
              <a:rPr lang="en-US" sz="1600" dirty="0" smtClean="0">
                <a:solidFill>
                  <a:prstClr val="black"/>
                </a:solidFill>
                <a:latin typeface="Univers" pitchFamily="34" charset="0"/>
              </a:rPr>
              <a:t>and </a:t>
            </a:r>
            <a:r>
              <a:rPr lang="en-US" sz="1600" dirty="0">
                <a:solidFill>
                  <a:prstClr val="black"/>
                </a:solidFill>
                <a:latin typeface="Univers" pitchFamily="34" charset="0"/>
              </a:rPr>
              <a:t>Regional Program for Improving Networks of Excellence in the SEE region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  <a:latin typeface="Univers" pitchFamily="34" charset="0"/>
              </a:rPr>
              <a:t>Both </a:t>
            </a:r>
            <a:r>
              <a:rPr lang="en-US" sz="1600" dirty="0" err="1">
                <a:solidFill>
                  <a:prstClr val="black"/>
                </a:solidFill>
                <a:latin typeface="Univers" pitchFamily="34" charset="0"/>
              </a:rPr>
              <a:t>programmes</a:t>
            </a:r>
            <a:r>
              <a:rPr lang="en-US" sz="1600" dirty="0">
                <a:solidFill>
                  <a:prstClr val="black"/>
                </a:solidFill>
                <a:latin typeface="Univers" pitchFamily="34" charset="0"/>
              </a:rPr>
              <a:t> were developed and </a:t>
            </a:r>
            <a:r>
              <a:rPr lang="en-US" sz="1600" dirty="0" err="1">
                <a:solidFill>
                  <a:prstClr val="black"/>
                </a:solidFill>
                <a:latin typeface="Univers" pitchFamily="34" charset="0"/>
              </a:rPr>
              <a:t>finalised</a:t>
            </a:r>
            <a:r>
              <a:rPr lang="en-US" sz="1600" dirty="0">
                <a:solidFill>
                  <a:prstClr val="black"/>
                </a:solidFill>
                <a:latin typeface="Univers" pitchFamily="34" charset="0"/>
              </a:rPr>
              <a:t> and approved </a:t>
            </a:r>
            <a:endParaRPr lang="hr-HR" sz="1600" dirty="0">
              <a:solidFill>
                <a:prstClr val="black"/>
              </a:solidFill>
              <a:latin typeface="Univers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Univers" pitchFamily="34" charset="0"/>
              </a:rPr>
              <a:t>On </a:t>
            </a:r>
            <a:r>
              <a:rPr lang="en-US" sz="1600" dirty="0">
                <a:latin typeface="Univers" pitchFamily="34" charset="0"/>
              </a:rPr>
              <a:t>February 26, 2015 the Government of Republic of Croatia has approved the Draft of our Agreement on the Western Balkan Research and Innovation Centre – WISE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Univers" pitchFamily="34" charset="0"/>
              </a:rPr>
              <a:t>On July 3, 2015 – meeting in Zagreb – after the meeting in Zagreb – Agreement will be </a:t>
            </a:r>
            <a:r>
              <a:rPr lang="en-US" sz="1600" dirty="0" smtClean="0">
                <a:latin typeface="Univers" pitchFamily="34" charset="0"/>
              </a:rPr>
              <a:t>send </a:t>
            </a:r>
            <a:r>
              <a:rPr lang="en-US" sz="1600" dirty="0">
                <a:latin typeface="Univers" pitchFamily="34" charset="0"/>
              </a:rPr>
              <a:t>to countries to start the formal procedure </a:t>
            </a:r>
            <a:endParaRPr lang="hr-HR" sz="1600" dirty="0" smtClean="0">
              <a:latin typeface="Univers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Univers" pitchFamily="34" charset="0"/>
              </a:rPr>
              <a:t>Formal </a:t>
            </a:r>
            <a:r>
              <a:rPr lang="en-US" sz="1600" dirty="0">
                <a:latin typeface="Univers" pitchFamily="34" charset="0"/>
              </a:rPr>
              <a:t>establishment of WISE is expected by the end of 2015 - Split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600" dirty="0">
              <a:solidFill>
                <a:prstClr val="black"/>
              </a:solidFill>
              <a:latin typeface="Univers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 smtClean="0">
              <a:latin typeface="Univers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latin typeface="Univer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14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Univers" pitchFamily="34" charset="0"/>
              </a:rPr>
              <a:t>THANK YOU</a:t>
            </a:r>
            <a:endParaRPr lang="en-US" sz="4000" dirty="0"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OUTLINE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Univers" pitchFamily="34" charset="0"/>
            </a:endParaRPr>
          </a:p>
        </p:txBody>
      </p:sp>
      <p:sp>
        <p:nvSpPr>
          <p:cNvPr id="6" name="Source"/>
          <p:cNvSpPr>
            <a:spLocks noGrp="1"/>
          </p:cNvSpPr>
          <p:nvPr/>
        </p:nvSpPr>
        <p:spPr bwMode="auto">
          <a:xfrm>
            <a:off x="865632" y="1687947"/>
            <a:ext cx="7744968" cy="293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271463" indent="-271463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30238" indent="-1746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97864" indent="-4297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Background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diagnosis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Strategy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Next steps</a:t>
            </a:r>
          </a:p>
          <a:p>
            <a:pPr lvl="0"/>
            <a:endParaRPr lang="en-US" dirty="0" smtClean="0">
              <a:latin typeface="Univer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2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1635456"/>
            <a:ext cx="7467600" cy="609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3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7" name="Title 117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1F497D">
                    <a:lumMod val="75000"/>
                  </a:srgbClr>
                </a:solidFill>
                <a:latin typeface="Univers" pitchFamily="34" charset="0"/>
              </a:rPr>
              <a:t>BACKGROUND</a:t>
            </a:r>
            <a:endParaRPr lang="en-US" sz="3000" b="1" dirty="0">
              <a:solidFill>
                <a:srgbClr val="1F497D">
                  <a:lumMod val="75000"/>
                </a:srgbClr>
              </a:solidFill>
              <a:latin typeface="Univers" pitchFamily="34" charset="0"/>
            </a:endParaRPr>
          </a:p>
        </p:txBody>
      </p:sp>
      <p:sp useBgFill="1">
        <p:nvSpPr>
          <p:cNvPr id="8" name="Source"/>
          <p:cNvSpPr>
            <a:spLocks noGrp="1"/>
          </p:cNvSpPr>
          <p:nvPr/>
        </p:nvSpPr>
        <p:spPr bwMode="auto">
          <a:xfrm>
            <a:off x="228600" y="990243"/>
            <a:ext cx="8686800" cy="452957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46799" tIns="46799" rIns="46799" bIns="46799" numCol="1" anchor="t" anchorCtr="0" compatLnSpc="1">
            <a:prstTxWarp prst="textNoShape">
              <a:avLst/>
            </a:prstTxWarp>
            <a:spAutoFit/>
          </a:bodyPr>
          <a:lstStyle>
            <a:lvl1pPr marL="271463" indent="-271463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30238" indent="-1746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97864" indent="-4297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The </a:t>
            </a:r>
            <a:r>
              <a:rPr lang="hr-HR" sz="2400" dirty="0" err="1" smtClean="0">
                <a:solidFill>
                  <a:srgbClr val="000000"/>
                </a:solidFill>
                <a:latin typeface="Univers" pitchFamily="34" charset="0"/>
              </a:rPr>
              <a:t>Strategy</a:t>
            </a: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 is a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response to the Joint Statement </a:t>
            </a: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issued at the Ministerial Conference – Developing a Regional Strategy on Research and Development for the Western Balkans, in Sarajevo April 2009. </a:t>
            </a:r>
            <a:r>
              <a:rPr lang="en-US" sz="2400" dirty="0" smtClean="0">
                <a:solidFill>
                  <a:srgbClr val="1F497D"/>
                </a:solidFill>
                <a:latin typeface="Univers" pitchFamily="34" charset="0"/>
              </a:rPr>
              <a:t> 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In October 2011 the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European Commission (EC) committed EUR 1.5 million</a:t>
            </a: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 to a two year project for the development of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a regional strategy on research and innovation in the Western Balkans. 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In October 2013, Ministerial Conference on the Western Balkans Regional R&amp;D Strategy for Innovation,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Declaration </a:t>
            </a:r>
            <a:r>
              <a:rPr lang="en-US" sz="2400" dirty="0" smtClean="0">
                <a:solidFill>
                  <a:srgbClr val="000000"/>
                </a:solidFill>
                <a:latin typeface="Univers" pitchFamily="34" charset="0"/>
              </a:rPr>
              <a:t>signed</a:t>
            </a:r>
          </a:p>
        </p:txBody>
      </p:sp>
    </p:spTree>
    <p:extLst>
      <p:ext uri="{BB962C8B-B14F-4D97-AF65-F5344CB8AC3E}">
        <p14:creationId xmlns:p14="http://schemas.microsoft.com/office/powerpoint/2010/main" val="23885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495300" y="1447800"/>
            <a:ext cx="81534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" pitchFamily="34" charset="0"/>
              </a:rPr>
              <a:t>Creating a platform for project consultations, coordination and collaboration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Univers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2400" y="5181600"/>
            <a:ext cx="1981200" cy="11430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  <a:t>World Bank</a:t>
            </a:r>
            <a:endParaRPr lang="en-US" sz="2000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416792" y="5181600"/>
            <a:ext cx="1981200" cy="11430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  <a:t>European commission </a:t>
            </a:r>
            <a:b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Univers" pitchFamily="34" charset="0"/>
              </a:rPr>
              <a:t>(DG Research, </a:t>
            </a:r>
            <a:br>
              <a:rPr lang="en-US" sz="1600" dirty="0" smtClean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Univers" pitchFamily="34" charset="0"/>
              </a:rPr>
              <a:t>DG Enlargement)</a:t>
            </a:r>
            <a:endParaRPr lang="en-US" sz="1600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24400" y="5181600"/>
            <a:ext cx="1981200" cy="11430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Univers" pitchFamily="34" charset="0"/>
              </a:rPr>
              <a:t>Regional Cooperation Council</a:t>
            </a:r>
            <a:endParaRPr lang="en-US" dirty="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010400" y="5181600"/>
            <a:ext cx="1981200" cy="11430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Univers" pitchFamily="34" charset="0"/>
              </a:rPr>
              <a:t>Beneficiary entities representatives</a:t>
            </a:r>
            <a:endParaRPr lang="en-US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010400" y="2933700"/>
            <a:ext cx="1984248" cy="11430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  <a:t>Strategy </a:t>
            </a:r>
            <a:b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  <a:t>Drafting Team</a:t>
            </a:r>
            <a:endParaRPr lang="en-US" sz="2000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2552700" y="2743200"/>
            <a:ext cx="4038600" cy="15240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Univers" pitchFamily="34" charset="0"/>
              </a:rPr>
              <a:t>STEERING COMMITTEE</a:t>
            </a:r>
          </a:p>
          <a:p>
            <a:pPr lvl="0" algn="ctr"/>
            <a:r>
              <a:rPr lang="en-US" sz="1600" dirty="0" smtClean="0">
                <a:solidFill>
                  <a:schemeClr val="bg1"/>
                </a:solidFill>
                <a:latin typeface="Univers" pitchFamily="34" charset="0"/>
              </a:rPr>
              <a:t>A decision making body, providing guidance on the use of available resources and supervising the implementation of the strategy. </a:t>
            </a:r>
          </a:p>
        </p:txBody>
      </p:sp>
      <p:cxnSp>
        <p:nvCxnSpPr>
          <p:cNvPr id="56" name="Straight Connector 55"/>
          <p:cNvCxnSpPr>
            <a:stCxn id="9" idx="2"/>
            <a:endCxn id="55" idx="0"/>
          </p:cNvCxnSpPr>
          <p:nvPr/>
        </p:nvCxnSpPr>
        <p:spPr>
          <a:xfrm>
            <a:off x="4572000" y="2286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5" idx="3"/>
            <a:endCxn id="54" idx="1"/>
          </p:cNvCxnSpPr>
          <p:nvPr/>
        </p:nvCxnSpPr>
        <p:spPr>
          <a:xfrm>
            <a:off x="6591300" y="3505200"/>
            <a:ext cx="41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5" idx="2"/>
            <a:endCxn id="13" idx="0"/>
          </p:cNvCxnSpPr>
          <p:nvPr/>
        </p:nvCxnSpPr>
        <p:spPr>
          <a:xfrm rot="16200000" flipH="1">
            <a:off x="5829300" y="3009900"/>
            <a:ext cx="914400" cy="3429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5" idx="2"/>
            <a:endCxn id="12" idx="0"/>
          </p:cNvCxnSpPr>
          <p:nvPr/>
        </p:nvCxnSpPr>
        <p:spPr>
          <a:xfrm rot="16200000" flipH="1">
            <a:off x="4686300" y="4152900"/>
            <a:ext cx="914400" cy="1143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5" idx="2"/>
            <a:endCxn id="11" idx="0"/>
          </p:cNvCxnSpPr>
          <p:nvPr/>
        </p:nvCxnSpPr>
        <p:spPr>
          <a:xfrm rot="5400000">
            <a:off x="3532496" y="4142096"/>
            <a:ext cx="914400" cy="11646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5" idx="2"/>
            <a:endCxn id="10" idx="0"/>
          </p:cNvCxnSpPr>
          <p:nvPr/>
        </p:nvCxnSpPr>
        <p:spPr>
          <a:xfrm rot="5400000">
            <a:off x="2400300" y="3009900"/>
            <a:ext cx="914400" cy="3429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17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A REGIONAL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STRATEGY FOR RESEARCH AND INNOVATION 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</a:br>
            <a:r>
              <a:rPr lang="en-US" sz="2600" b="1" dirty="0" smtClean="0">
                <a:solidFill>
                  <a:srgbClr val="800000"/>
                </a:solidFill>
                <a:latin typeface="Univers" pitchFamily="34" charset="0"/>
              </a:rPr>
              <a:t>THE CONCEPTION PROCESS (I)</a:t>
            </a:r>
            <a:endParaRPr lang="en-US" sz="2600" b="1" dirty="0">
              <a:solidFill>
                <a:srgbClr val="800000"/>
              </a:solidFill>
              <a:latin typeface="Univers" pitchFamily="34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4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152400" y="2933700"/>
            <a:ext cx="1984248" cy="1143000"/>
          </a:xfrm>
          <a:prstGeom prst="round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  <a:latin typeface="Univers" pitchFamily="34" charset="0"/>
              </a:rPr>
              <a:t>Advisory Body</a:t>
            </a:r>
            <a:endParaRPr lang="en-US" sz="2000" dirty="0">
              <a:solidFill>
                <a:schemeClr val="bg1"/>
              </a:solidFill>
              <a:latin typeface="Univers" pitchFamily="34" charset="0"/>
            </a:endParaRPr>
          </a:p>
        </p:txBody>
      </p:sp>
      <p:cxnSp>
        <p:nvCxnSpPr>
          <p:cNvPr id="119" name="Straight Connector 118"/>
          <p:cNvCxnSpPr>
            <a:stCxn id="55" idx="1"/>
            <a:endCxn id="118" idx="3"/>
          </p:cNvCxnSpPr>
          <p:nvPr/>
        </p:nvCxnSpPr>
        <p:spPr>
          <a:xfrm flipH="1">
            <a:off x="2136648" y="3505200"/>
            <a:ext cx="41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 bwMode="auto">
          <a:xfrm>
            <a:off x="3200400" y="1524000"/>
            <a:ext cx="685800" cy="1470790"/>
          </a:xfrm>
          <a:prstGeom prst="right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3200400" y="3227005"/>
            <a:ext cx="685800" cy="1470790"/>
          </a:xfrm>
          <a:prstGeom prst="right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200400" y="4930010"/>
            <a:ext cx="685800" cy="1470790"/>
          </a:xfrm>
          <a:prstGeom prst="right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28600" y="1524000"/>
            <a:ext cx="2819400" cy="4876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solidFill>
                <a:schemeClr val="bg1"/>
              </a:solidFill>
              <a:latin typeface="Univers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HIGH POTENTIAL IN WESTERN BALKANS TO GROW THROUGH INCREASED INNOVATION INVESTMENT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5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9" name="Source"/>
          <p:cNvSpPr>
            <a:spLocks noGrp="1"/>
          </p:cNvSpPr>
          <p:nvPr/>
        </p:nvSpPr>
        <p:spPr bwMode="gray">
          <a:xfrm>
            <a:off x="4011613" y="1596585"/>
            <a:ext cx="4751387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800" tIns="46800" rIns="46800" bIns="46800"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1190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1" dirty="0" smtClean="0">
                <a:latin typeface="Univers" pitchFamily="34" charset="0"/>
              </a:rPr>
              <a:t>Innovative firms grow faster: </a:t>
            </a:r>
            <a:r>
              <a:rPr lang="en-US" dirty="0" smtClean="0">
                <a:latin typeface="Univers" pitchFamily="34" charset="0"/>
              </a:rPr>
              <a:t>15 percent faster (in sales) and 8 percent faster in labor productivity than non-innovative firms.</a:t>
            </a:r>
          </a:p>
        </p:txBody>
      </p:sp>
      <p:sp>
        <p:nvSpPr>
          <p:cNvPr id="20" name="Source"/>
          <p:cNvSpPr>
            <a:spLocks noGrp="1"/>
          </p:cNvSpPr>
          <p:nvPr/>
        </p:nvSpPr>
        <p:spPr bwMode="gray">
          <a:xfrm>
            <a:off x="4011613" y="3299590"/>
            <a:ext cx="4751387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800" tIns="46800" rIns="46800" bIns="46800"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1190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1" dirty="0" smtClean="0">
                <a:latin typeface="Univers" pitchFamily="34" charset="0"/>
              </a:rPr>
              <a:t>Firm R&amp;D expenditures significantly contribute </a:t>
            </a:r>
            <a:r>
              <a:rPr lang="en-US" dirty="0" smtClean="0">
                <a:latin typeface="Univers" pitchFamily="34" charset="0"/>
              </a:rPr>
              <a:t>to performance</a:t>
            </a:r>
            <a:r>
              <a:rPr lang="en-US" b="1" dirty="0" smtClean="0">
                <a:latin typeface="Univers" pitchFamily="34" charset="0"/>
              </a:rPr>
              <a:t>: </a:t>
            </a:r>
            <a:r>
              <a:rPr lang="en-US" dirty="0" smtClean="0">
                <a:latin typeface="Univers" pitchFamily="34" charset="0"/>
              </a:rPr>
              <a:t>raises sales (by 14 percent) and labor productivity growth (by 7 percent).</a:t>
            </a:r>
          </a:p>
        </p:txBody>
      </p:sp>
      <p:sp>
        <p:nvSpPr>
          <p:cNvPr id="21" name="Source"/>
          <p:cNvSpPr>
            <a:spLocks noGrp="1"/>
          </p:cNvSpPr>
          <p:nvPr/>
        </p:nvSpPr>
        <p:spPr bwMode="gray">
          <a:xfrm>
            <a:off x="4011613" y="5029200"/>
            <a:ext cx="4751387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800" tIns="46800" rIns="46800" bIns="46800"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1190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8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8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>
                <a:latin typeface="Univers" pitchFamily="34" charset="0"/>
              </a:rPr>
              <a:t>When </a:t>
            </a:r>
            <a:r>
              <a:rPr lang="en-US" b="1" dirty="0" smtClean="0">
                <a:latin typeface="Univers" pitchFamily="34" charset="0"/>
              </a:rPr>
              <a:t>firm R&amp;D</a:t>
            </a:r>
            <a:r>
              <a:rPr lang="en-US" dirty="0" smtClean="0">
                <a:latin typeface="Univers" pitchFamily="34" charset="0"/>
              </a:rPr>
              <a:t>, training and infrastructure services sales are compared, R&amp;D is shown to have the </a:t>
            </a:r>
            <a:r>
              <a:rPr lang="en-US" b="1" dirty="0" smtClean="0">
                <a:latin typeface="Univers" pitchFamily="34" charset="0"/>
              </a:rPr>
              <a:t>highest correlation to sales growth.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762000" y="2781300"/>
            <a:ext cx="1752600" cy="23622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Univers" pitchFamily="34" charset="0"/>
              </a:rPr>
              <a:t>R&amp;D investments pay off in developing countries</a:t>
            </a:r>
            <a:endParaRPr lang="en-US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6413174"/>
            <a:ext cx="243840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Univers" pitchFamily="34" charset="0"/>
              </a:rPr>
              <a:t>Data for the Western Balkans</a:t>
            </a:r>
            <a:endParaRPr lang="en-US" sz="1400" i="1" dirty="0"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OUTLINE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Univers" pitchFamily="34" charset="0"/>
            </a:endParaRPr>
          </a:p>
        </p:txBody>
      </p:sp>
      <p:sp>
        <p:nvSpPr>
          <p:cNvPr id="6" name="Source"/>
          <p:cNvSpPr>
            <a:spLocks noGrp="1"/>
          </p:cNvSpPr>
          <p:nvPr/>
        </p:nvSpPr>
        <p:spPr bwMode="auto">
          <a:xfrm>
            <a:off x="865632" y="1687947"/>
            <a:ext cx="7744968" cy="293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271463" indent="-271463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30238" indent="-1746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97864" indent="-4297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Background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diagnosis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Strategy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Next steps</a:t>
            </a:r>
          </a:p>
          <a:p>
            <a:pPr lvl="0"/>
            <a:endParaRPr lang="en-US" dirty="0" smtClean="0">
              <a:latin typeface="Univer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6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65632" y="2286000"/>
            <a:ext cx="7467600" cy="609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DIAGNOSIS 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7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hr-HR" sz="1800" dirty="0" smtClean="0">
                <a:latin typeface="Univers" pitchFamily="34" charset="0"/>
              </a:rPr>
              <a:t>WB </a:t>
            </a:r>
            <a:r>
              <a:rPr lang="hr-HR" sz="1800" dirty="0" err="1" smtClean="0">
                <a:latin typeface="Univers" pitchFamily="34" charset="0"/>
              </a:rPr>
              <a:t>economic</a:t>
            </a:r>
            <a:r>
              <a:rPr lang="hr-HR" sz="1800" dirty="0" smtClean="0">
                <a:latin typeface="Univers" pitchFamily="34" charset="0"/>
              </a:rPr>
              <a:t> </a:t>
            </a:r>
            <a:r>
              <a:rPr lang="hr-HR" sz="1800" dirty="0" err="1" smtClean="0">
                <a:latin typeface="Univers" pitchFamily="34" charset="0"/>
              </a:rPr>
              <a:t>and</a:t>
            </a:r>
            <a:r>
              <a:rPr lang="hr-HR" sz="1800" dirty="0" smtClean="0">
                <a:latin typeface="Univers" pitchFamily="34" charset="0"/>
              </a:rPr>
              <a:t> </a:t>
            </a:r>
            <a:r>
              <a:rPr lang="en-US" sz="1800" dirty="0">
                <a:latin typeface="Univers" pitchFamily="34" charset="0"/>
              </a:rPr>
              <a:t>political transition in the 1990s had serious, often negative consequences for the region’s research and innovation </a:t>
            </a:r>
            <a:r>
              <a:rPr lang="en-US" sz="1800" dirty="0" smtClean="0">
                <a:latin typeface="Univers" pitchFamily="34" charset="0"/>
              </a:rPr>
              <a:t>sectors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economic reforms dominating the policy </a:t>
            </a:r>
            <a:r>
              <a:rPr lang="en-US" sz="1800" dirty="0" smtClean="0">
                <a:latin typeface="Univers" pitchFamily="34" charset="0"/>
              </a:rPr>
              <a:t>agenda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science, technology, and innovation policies became a secondary </a:t>
            </a:r>
            <a:r>
              <a:rPr lang="en-US" sz="1800" dirty="0" smtClean="0">
                <a:latin typeface="Univers" pitchFamily="34" charset="0"/>
              </a:rPr>
              <a:t>priority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 smtClean="0">
                <a:latin typeface="Univers" pitchFamily="34" charset="0"/>
              </a:rPr>
              <a:t>research </a:t>
            </a:r>
            <a:r>
              <a:rPr lang="en-US" sz="1800" dirty="0">
                <a:latin typeface="Univers" pitchFamily="34" charset="0"/>
              </a:rPr>
              <a:t>capacity deteriorated, and links with the productive sector </a:t>
            </a:r>
            <a:r>
              <a:rPr lang="en-US" sz="1800" dirty="0" smtClean="0">
                <a:latin typeface="Univers" pitchFamily="34" charset="0"/>
              </a:rPr>
              <a:t>disappeared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Gross expenditure on R&amp;D (GERD) in the Western Balkans has declined dramatically in the past two </a:t>
            </a:r>
            <a:r>
              <a:rPr lang="en-US" sz="1800" dirty="0" smtClean="0">
                <a:latin typeface="Univers" pitchFamily="34" charset="0"/>
              </a:rPr>
              <a:t>decades</a:t>
            </a:r>
            <a:endParaRPr lang="hr-HR" sz="1800" dirty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The region is investing approximately €495 million in R&amp;D per </a:t>
            </a:r>
            <a:r>
              <a:rPr lang="en-US" sz="1800" dirty="0" smtClean="0">
                <a:latin typeface="Univers" pitchFamily="34" charset="0"/>
              </a:rPr>
              <a:t>year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The region’s R&amp;D intensity, 0.33 percent of </a:t>
            </a:r>
            <a:r>
              <a:rPr lang="en-US" sz="1800" dirty="0" smtClean="0">
                <a:latin typeface="Univers" pitchFamily="34" charset="0"/>
              </a:rPr>
              <a:t>GDP</a:t>
            </a:r>
            <a:r>
              <a:rPr lang="hr-HR" sz="1800" dirty="0" smtClean="0">
                <a:latin typeface="Univers" pitchFamily="34" charset="0"/>
              </a:rPr>
              <a:t> (</a:t>
            </a:r>
            <a:r>
              <a:rPr lang="hr-HR" sz="1800" dirty="0" err="1" smtClean="0">
                <a:latin typeface="Univers" pitchFamily="34" charset="0"/>
              </a:rPr>
              <a:t>with</a:t>
            </a:r>
            <a:r>
              <a:rPr lang="hr-HR" sz="1800" dirty="0" smtClean="0">
                <a:latin typeface="Univers" pitchFamily="34" charset="0"/>
              </a:rPr>
              <a:t> </a:t>
            </a:r>
            <a:r>
              <a:rPr lang="hr-HR" sz="1800" dirty="0" err="1" smtClean="0">
                <a:latin typeface="Univers" pitchFamily="34" charset="0"/>
              </a:rPr>
              <a:t>big</a:t>
            </a:r>
            <a:r>
              <a:rPr lang="hr-HR" sz="1800" dirty="0" smtClean="0">
                <a:latin typeface="Univers" pitchFamily="34" charset="0"/>
              </a:rPr>
              <a:t> </a:t>
            </a:r>
            <a:r>
              <a:rPr lang="hr-HR" sz="1800" dirty="0" err="1" smtClean="0">
                <a:latin typeface="Univers" pitchFamily="34" charset="0"/>
              </a:rPr>
              <a:t>differences</a:t>
            </a:r>
            <a:r>
              <a:rPr lang="hr-HR" sz="1800" dirty="0" smtClean="0">
                <a:latin typeface="Univers" pitchFamily="34" charset="0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scientific performance is, for the most part, substantially below that of the average EU country in both quantity (where some recent improvement is noticeable) and quality 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Univers" pitchFamily="34" charset="0"/>
              </a:rPr>
              <a:t>Technology transfer </a:t>
            </a:r>
            <a:r>
              <a:rPr lang="en-US" sz="1800" dirty="0" smtClean="0">
                <a:latin typeface="Univers" pitchFamily="34" charset="0"/>
              </a:rPr>
              <a:t>activities</a:t>
            </a:r>
            <a:r>
              <a:rPr lang="hr-HR" sz="1800" dirty="0" smtClean="0">
                <a:latin typeface="Univers" pitchFamily="34" charset="0"/>
              </a:rPr>
              <a:t>; </a:t>
            </a:r>
            <a:r>
              <a:rPr lang="en-US" sz="1800" dirty="0" smtClean="0">
                <a:latin typeface="Univers" pitchFamily="34" charset="0"/>
              </a:rPr>
              <a:t>collaboration </a:t>
            </a:r>
            <a:r>
              <a:rPr lang="en-US" sz="1800" dirty="0">
                <a:latin typeface="Univers" pitchFamily="34" charset="0"/>
              </a:rPr>
              <a:t>with industry tends to be driven by occasional opportunities and short-term objectives </a:t>
            </a: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endParaRPr lang="en-US" sz="1800" dirty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endParaRPr lang="en-US" sz="1800" dirty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endParaRPr lang="hr-HR" sz="1800" dirty="0" smtClean="0">
              <a:latin typeface="Univers" pitchFamily="34" charset="0"/>
            </a:endParaRPr>
          </a:p>
          <a:p>
            <a:pPr>
              <a:spcAft>
                <a:spcPts val="300"/>
              </a:spcAft>
            </a:pPr>
            <a:endParaRPr lang="en-US" sz="1800" dirty="0" smtClean="0"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GROWING POLICY AWARENESS…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 lvl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Univers" pitchFamily="34" charset="0"/>
              </a:rPr>
              <a:t>During the last decade, WBCs have taken steps to improve RDI systems: </a:t>
            </a:r>
            <a:endParaRPr lang="en-US" sz="1900" b="1" dirty="0" smtClean="0">
              <a:latin typeface="Univers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US" sz="1800" b="1" dirty="0" smtClean="0">
                <a:latin typeface="Univers" pitchFamily="34" charset="0"/>
              </a:rPr>
              <a:t>Scientific Diaspora Programs</a:t>
            </a:r>
            <a:r>
              <a:rPr lang="en-US" sz="1800" dirty="0" smtClean="0">
                <a:latin typeface="Univers" pitchFamily="34" charset="0"/>
              </a:rPr>
              <a:t>: e.g. Albania’s Action Plan on Mobility of Researchers (2011-2012); Croatia’s ‘Unity through Knowledge Fund’ (UKF).</a:t>
            </a:r>
          </a:p>
          <a:p>
            <a:pPr lvl="0">
              <a:spcAft>
                <a:spcPts val="300"/>
              </a:spcAft>
            </a:pPr>
            <a:r>
              <a:rPr lang="en-US" sz="1800" dirty="0" smtClean="0">
                <a:latin typeface="Univers" pitchFamily="34" charset="0"/>
              </a:rPr>
              <a:t>In the face of deteriorating research infrastructure, countries in the region have tried to develop ‘</a:t>
            </a:r>
            <a:r>
              <a:rPr lang="en-US" sz="1800" b="1" dirty="0" smtClean="0">
                <a:latin typeface="Univers" pitchFamily="34" charset="0"/>
              </a:rPr>
              <a:t>centers of excellence</a:t>
            </a:r>
            <a:r>
              <a:rPr lang="en-US" sz="1800" dirty="0" smtClean="0">
                <a:latin typeface="Univers" pitchFamily="34" charset="0"/>
              </a:rPr>
              <a:t>’ (Albania, Croatia, FYR Macedonia and Montenegro are currently investing in these initiatives). </a:t>
            </a:r>
          </a:p>
          <a:p>
            <a:pPr lvl="0">
              <a:spcAft>
                <a:spcPts val="300"/>
              </a:spcAft>
            </a:pPr>
            <a:r>
              <a:rPr lang="en-US" sz="1800" b="1" dirty="0" smtClean="0">
                <a:latin typeface="Univers" pitchFamily="34" charset="0"/>
              </a:rPr>
              <a:t>Technology transfer programs </a:t>
            </a:r>
            <a:r>
              <a:rPr lang="en-US" sz="1800" dirty="0" smtClean="0">
                <a:latin typeface="Univers" pitchFamily="34" charset="0"/>
              </a:rPr>
              <a:t>have been launched including policy reforms (higher education laws; e.g. Serbia), the creation of supportive infrastructure (Croatia and Serbia), and support to collaboration and business creation (Kosovo*).</a:t>
            </a:r>
          </a:p>
          <a:p>
            <a:pPr lvl="0">
              <a:spcAft>
                <a:spcPts val="300"/>
              </a:spcAft>
            </a:pPr>
            <a:r>
              <a:rPr lang="en-US" sz="1800" dirty="0" smtClean="0">
                <a:latin typeface="Univers" pitchFamily="34" charset="0"/>
              </a:rPr>
              <a:t>Schemes to promote</a:t>
            </a:r>
            <a:r>
              <a:rPr lang="en-US" sz="1800" b="1" dirty="0" smtClean="0">
                <a:latin typeface="Univers" pitchFamily="34" charset="0"/>
              </a:rPr>
              <a:t> finance</a:t>
            </a:r>
            <a:r>
              <a:rPr lang="en-US" sz="1800" dirty="0" smtClean="0">
                <a:latin typeface="Univers" pitchFamily="34" charset="0"/>
              </a:rPr>
              <a:t> </a:t>
            </a:r>
            <a:r>
              <a:rPr lang="en-US" sz="1800" b="1" dirty="0" smtClean="0">
                <a:latin typeface="Univers" pitchFamily="34" charset="0"/>
              </a:rPr>
              <a:t>innovation</a:t>
            </a:r>
            <a:r>
              <a:rPr lang="en-US" sz="1800" dirty="0" smtClean="0">
                <a:latin typeface="Univers" pitchFamily="34" charset="0"/>
              </a:rPr>
              <a:t> have also been introduced in recent years, but are still scarce: the Innovation Investment Fund in Serbia and  BICRO’s </a:t>
            </a:r>
            <a:r>
              <a:rPr lang="hr-HR" sz="1800" dirty="0" smtClean="0">
                <a:latin typeface="Univers" pitchFamily="34" charset="0"/>
              </a:rPr>
              <a:t>(HAMAG- BICRO) </a:t>
            </a:r>
            <a:r>
              <a:rPr lang="en-US" sz="1800" dirty="0" smtClean="0">
                <a:latin typeface="Univers" pitchFamily="34" charset="0"/>
              </a:rPr>
              <a:t>in Croatia. Kosovo* has been providing training courses to entrepreneurs and using voucher schemes.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6120414"/>
            <a:ext cx="388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latin typeface="Univers" pitchFamily="34" charset="0"/>
              </a:rPr>
              <a:t>(*) This designation is without </a:t>
            </a:r>
            <a:r>
              <a:rPr lang="en-US" sz="1100" i="1" dirty="0" smtClean="0">
                <a:latin typeface="Univers" pitchFamily="34" charset="0"/>
              </a:rPr>
              <a:t>prejudice to </a:t>
            </a:r>
            <a:r>
              <a:rPr lang="en-US" sz="1100" i="1" dirty="0">
                <a:latin typeface="Univers" pitchFamily="34" charset="0"/>
              </a:rPr>
              <a:t>positions on status, and is in line </a:t>
            </a:r>
            <a:r>
              <a:rPr lang="en-US" sz="1100" i="1" dirty="0" smtClean="0">
                <a:latin typeface="Univers" pitchFamily="34" charset="0"/>
              </a:rPr>
              <a:t>with</a:t>
            </a:r>
            <a:r>
              <a:rPr lang="hr-HR" sz="1100" i="1" dirty="0" smtClean="0">
                <a:latin typeface="Univers" pitchFamily="34" charset="0"/>
              </a:rPr>
              <a:t> </a:t>
            </a:r>
            <a:r>
              <a:rPr lang="en-US" sz="1100" i="1" dirty="0" smtClean="0">
                <a:latin typeface="Univers" pitchFamily="34" charset="0"/>
              </a:rPr>
              <a:t>UNSC </a:t>
            </a:r>
            <a:r>
              <a:rPr lang="en-US" sz="1100" i="1" dirty="0">
                <a:latin typeface="Univers" pitchFamily="34" charset="0"/>
              </a:rPr>
              <a:t>1244 </a:t>
            </a:r>
            <a:endParaRPr lang="hr-HR" sz="1100" i="1" dirty="0" smtClean="0">
              <a:latin typeface="Univers" pitchFamily="34" charset="0"/>
            </a:endParaRPr>
          </a:p>
          <a:p>
            <a:r>
              <a:rPr lang="en-US" sz="1100" i="1" dirty="0" smtClean="0">
                <a:latin typeface="Univers" pitchFamily="34" charset="0"/>
              </a:rPr>
              <a:t>and </a:t>
            </a:r>
            <a:r>
              <a:rPr lang="en-US" sz="1100" i="1" dirty="0">
                <a:latin typeface="Univers" pitchFamily="34" charset="0"/>
              </a:rPr>
              <a:t>the ICJ Opinion on </a:t>
            </a:r>
            <a:r>
              <a:rPr lang="en-US" sz="1100" i="1" dirty="0" smtClean="0">
                <a:latin typeface="Univers" pitchFamily="34" charset="0"/>
              </a:rPr>
              <a:t>the Kosovo </a:t>
            </a:r>
            <a:r>
              <a:rPr lang="en-US" sz="1100" i="1" dirty="0">
                <a:latin typeface="Univers" pitchFamily="34" charset="0"/>
              </a:rPr>
              <a:t>Declaration of </a:t>
            </a:r>
            <a:r>
              <a:rPr lang="en-US" sz="1100" i="1" dirty="0" smtClean="0">
                <a:latin typeface="Univers" pitchFamily="34" charset="0"/>
              </a:rPr>
              <a:t>Independence.</a:t>
            </a:r>
            <a:endParaRPr lang="en-US" sz="1100" dirty="0">
              <a:latin typeface="Univers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8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Univers" pitchFamily="34" charset="0"/>
              </a:rPr>
              <a:t>OUTLINE</a:t>
            </a:r>
            <a:endParaRPr lang="en-US" b="1" dirty="0">
              <a:solidFill>
                <a:srgbClr val="1F497D">
                  <a:lumMod val="75000"/>
                </a:srgbClr>
              </a:solidFill>
              <a:latin typeface="Univers" pitchFamily="34" charset="0"/>
            </a:endParaRPr>
          </a:p>
        </p:txBody>
      </p:sp>
      <p:sp>
        <p:nvSpPr>
          <p:cNvPr id="6" name="Source"/>
          <p:cNvSpPr>
            <a:spLocks noGrp="1"/>
          </p:cNvSpPr>
          <p:nvPr/>
        </p:nvSpPr>
        <p:spPr bwMode="auto">
          <a:xfrm>
            <a:off x="865632" y="1687947"/>
            <a:ext cx="7744968" cy="233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271463" indent="-271463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30238" indent="-1746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97864" indent="-4297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2600">
                <a:solidFill>
                  <a:schemeClr val="tx1"/>
                </a:solidFill>
                <a:latin typeface="Verdana" pitchFamily="34" charset="0"/>
              </a:defRPr>
            </a:lvl3pPr>
            <a:lvl4pPr marL="14493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2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Background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diagnosis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The Strategy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Univers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99C424-E1B2-4B9B-AB68-D37C81AD72B8}" type="slidenum">
              <a:rPr lang="en-US" sz="1400" b="1" smtClean="0">
                <a:solidFill>
                  <a:schemeClr val="tx1"/>
                </a:solidFill>
                <a:latin typeface="Univers" pitchFamily="34" charset="0"/>
              </a:rPr>
              <a:pPr/>
              <a:t>9</a:t>
            </a:fld>
            <a:endParaRPr lang="en-US" sz="1400" b="1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2855510"/>
            <a:ext cx="7467600" cy="609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000" b="1" dirty="0">
              <a:latin typeface="Univer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20000"/>
            <a:lumOff val="80000"/>
          </a:schemeClr>
        </a:solidFill>
        <a:ln w="9525">
          <a:solidFill>
            <a:schemeClr val="tx1"/>
          </a:solidFill>
          <a:round/>
          <a:headEnd/>
          <a:tailEnd/>
        </a:ln>
        <a:effectLst/>
      </a:spPr>
      <a:bodyPr wrap="none" anchor="ctr"/>
      <a:lstStyle>
        <a:defPPr algn="ctr">
          <a:defRPr sz="1000" b="1" dirty="0"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973</Words>
  <Application>Microsoft Office PowerPoint</Application>
  <PresentationFormat>Diavetítés a képernyőre (4:3 oldalarány)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Marlett</vt:lpstr>
      <vt:lpstr>Univers</vt:lpstr>
      <vt:lpstr>Verdana</vt:lpstr>
      <vt:lpstr>Wingdings</vt:lpstr>
      <vt:lpstr>Office Theme</vt:lpstr>
      <vt:lpstr>PowerPoint bemutató</vt:lpstr>
      <vt:lpstr>OUTLINE</vt:lpstr>
      <vt:lpstr>PowerPoint bemutató</vt:lpstr>
      <vt:lpstr>A REGIONAL STRATEGY FOR RESEARCH AND INNOVATION  THE CONCEPTION PROCESS (I)</vt:lpstr>
      <vt:lpstr>HIGH POTENTIAL IN WESTERN BALKANS TO GROW THROUGH INCREASED INNOVATION INVESTMENT</vt:lpstr>
      <vt:lpstr>OUTLINE</vt:lpstr>
      <vt:lpstr>THE DIAGNOSIS </vt:lpstr>
      <vt:lpstr>GROWING POLICY AWARENESS…</vt:lpstr>
      <vt:lpstr>OUTLINE</vt:lpstr>
      <vt:lpstr>PowerPoint bemutató</vt:lpstr>
      <vt:lpstr>PowerPoint bemutató</vt:lpstr>
      <vt:lpstr>Summary of the Action Plan</vt:lpstr>
      <vt:lpstr>OUTLINE</vt:lpstr>
      <vt:lpstr>IMPORTANT STEPS TAKEN  NEXT STEPS</vt:lpstr>
      <vt:lpstr>THANK YOU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wb381149</dc:creator>
  <cp:lastModifiedBy>Dávid Ádám</cp:lastModifiedBy>
  <cp:revision>1255</cp:revision>
  <cp:lastPrinted>2015-06-07T12:58:52Z</cp:lastPrinted>
  <dcterms:created xsi:type="dcterms:W3CDTF">2012-11-09T23:52:53Z</dcterms:created>
  <dcterms:modified xsi:type="dcterms:W3CDTF">2015-06-15T11:03:09Z</dcterms:modified>
</cp:coreProperties>
</file>