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61" r:id="rId2"/>
    <p:sldId id="393" r:id="rId3"/>
    <p:sldId id="414" r:id="rId4"/>
    <p:sldId id="415" r:id="rId5"/>
    <p:sldId id="416" r:id="rId6"/>
    <p:sldId id="405" r:id="rId7"/>
    <p:sldId id="435" r:id="rId8"/>
    <p:sldId id="421" r:id="rId9"/>
    <p:sldId id="429" r:id="rId10"/>
    <p:sldId id="419" r:id="rId11"/>
    <p:sldId id="423" r:id="rId12"/>
    <p:sldId id="436" r:id="rId13"/>
    <p:sldId id="34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BC02"/>
    <a:srgbClr val="FF9900"/>
    <a:srgbClr val="FFCC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47" autoAdjust="0"/>
    <p:restoredTop sz="79928" autoAdjust="0"/>
  </p:normalViewPr>
  <p:slideViewPr>
    <p:cSldViewPr>
      <p:cViewPr>
        <p:scale>
          <a:sx n="75" d="100"/>
          <a:sy n="75" d="100"/>
        </p:scale>
        <p:origin x="-928" y="1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31108494615749E-2"/>
          <c:y val="5.0018684105164843E-2"/>
          <c:w val="0.88487995142704579"/>
          <c:h val="0.68875170791956242"/>
        </c:manualLayout>
      </c:layout>
      <c:barChart>
        <c:barDir val="col"/>
        <c:grouping val="clustered"/>
        <c:varyColors val="0"/>
        <c:ser>
          <c:idx val="0"/>
          <c:order val="0"/>
          <c:tx>
            <c:strRef>
              <c:f>Sheet1!$B$11</c:f>
              <c:strCache>
                <c:ptCount val="1"/>
                <c:pt idx="0">
                  <c:v>BPSI</c:v>
                </c:pt>
              </c:strCache>
            </c:strRef>
          </c:tx>
          <c:spPr>
            <a:solidFill>
              <a:schemeClr val="accent1"/>
            </a:solidFill>
          </c:spPr>
          <c:invertIfNegative val="0"/>
          <c:dLbls>
            <c:txPr>
              <a:bodyPr/>
              <a:lstStyle/>
              <a:p>
                <a:pPr>
                  <a:defRPr sz="1100"/>
                </a:pPr>
                <a:endParaRPr lang="en-US"/>
              </a:p>
            </c:txPr>
            <c:showLegendKey val="0"/>
            <c:showVal val="1"/>
            <c:showCatName val="0"/>
            <c:showSerName val="0"/>
            <c:showPercent val="0"/>
            <c:showBubbleSize val="0"/>
            <c:showLeaderLines val="0"/>
          </c:dLbls>
          <c:cat>
            <c:strRef>
              <c:f>Sheet1!$A$12:$A$19</c:f>
              <c:strCache>
                <c:ptCount val="8"/>
                <c:pt idx="0">
                  <c:v>Kosovo*</c:v>
                </c:pt>
                <c:pt idx="1">
                  <c:v>Montenegro</c:v>
                </c:pt>
                <c:pt idx="2">
                  <c:v>The Former Yugoslav Republic of Macedonia</c:v>
                </c:pt>
                <c:pt idx="3">
                  <c:v>Albania</c:v>
                </c:pt>
                <c:pt idx="4">
                  <c:v>Serbia</c:v>
                </c:pt>
                <c:pt idx="5">
                  <c:v>Bosnia and Herzegovina</c:v>
                </c:pt>
                <c:pt idx="6">
                  <c:v>Croatia</c:v>
                </c:pt>
                <c:pt idx="7">
                  <c:v>SEE</c:v>
                </c:pt>
              </c:strCache>
            </c:strRef>
          </c:cat>
          <c:val>
            <c:numRef>
              <c:f>Sheet1!$B$12:$B$19</c:f>
              <c:numCache>
                <c:formatCode>###0.00</c:formatCode>
                <c:ptCount val="8"/>
                <c:pt idx="0">
                  <c:v>45.367879757801141</c:v>
                </c:pt>
                <c:pt idx="1">
                  <c:v>43.61074332635441</c:v>
                </c:pt>
                <c:pt idx="2">
                  <c:v>43.545307323810981</c:v>
                </c:pt>
                <c:pt idx="3">
                  <c:v>43.108228342661747</c:v>
                </c:pt>
                <c:pt idx="4">
                  <c:v>29.984510128245947</c:v>
                </c:pt>
                <c:pt idx="5">
                  <c:v>29.702797923297037</c:v>
                </c:pt>
                <c:pt idx="6">
                  <c:v>29.037502028999494</c:v>
                </c:pt>
                <c:pt idx="7">
                  <c:v>33.786364816181212</c:v>
                </c:pt>
              </c:numCache>
            </c:numRef>
          </c:val>
        </c:ser>
        <c:ser>
          <c:idx val="1"/>
          <c:order val="1"/>
          <c:tx>
            <c:strRef>
              <c:f>Sheet1!$C$11</c:f>
              <c:strCache>
                <c:ptCount val="1"/>
                <c:pt idx="0">
                  <c:v>BPSI - Present Situation indeks</c:v>
                </c:pt>
              </c:strCache>
            </c:strRef>
          </c:tx>
          <c:spPr>
            <a:ln>
              <a:noFill/>
            </a:ln>
          </c:spPr>
          <c:invertIfNegative val="0"/>
          <c:dLbls>
            <c:dLbl>
              <c:idx val="2"/>
              <c:layout>
                <c:manualLayout>
                  <c:x val="-3.5009010273652459E-17"/>
                  <c:y val="-2.5350571455775558E-2"/>
                </c:manualLayout>
              </c:layout>
              <c:showLegendKey val="0"/>
              <c:showVal val="1"/>
              <c:showCatName val="0"/>
              <c:showSerName val="0"/>
              <c:showPercent val="0"/>
              <c:showBubbleSize val="0"/>
            </c:dLbl>
            <c:dLbl>
              <c:idx val="3"/>
              <c:layout>
                <c:manualLayout>
                  <c:x val="0"/>
                  <c:y val="-3.8025857183663359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strRef>
              <c:f>Sheet1!$A$12:$A$19</c:f>
              <c:strCache>
                <c:ptCount val="8"/>
                <c:pt idx="0">
                  <c:v>Kosovo*</c:v>
                </c:pt>
                <c:pt idx="1">
                  <c:v>Montenegro</c:v>
                </c:pt>
                <c:pt idx="2">
                  <c:v>The Former Yugoslav Republic of Macedonia</c:v>
                </c:pt>
                <c:pt idx="3">
                  <c:v>Albania</c:v>
                </c:pt>
                <c:pt idx="4">
                  <c:v>Serbia</c:v>
                </c:pt>
                <c:pt idx="5">
                  <c:v>Bosnia and Herzegovina</c:v>
                </c:pt>
                <c:pt idx="6">
                  <c:v>Croatia</c:v>
                </c:pt>
                <c:pt idx="7">
                  <c:v>SEE</c:v>
                </c:pt>
              </c:strCache>
            </c:strRef>
          </c:cat>
          <c:val>
            <c:numRef>
              <c:f>Sheet1!$C$12:$C$19</c:f>
              <c:numCache>
                <c:formatCode>###0.00</c:formatCode>
                <c:ptCount val="8"/>
                <c:pt idx="0">
                  <c:v>28.708421943440161</c:v>
                </c:pt>
                <c:pt idx="1">
                  <c:v>39.414998651355702</c:v>
                </c:pt>
                <c:pt idx="2">
                  <c:v>43.611180742781102</c:v>
                </c:pt>
                <c:pt idx="3">
                  <c:v>34.792505029121386</c:v>
                </c:pt>
                <c:pt idx="4">
                  <c:v>27.529238843331353</c:v>
                </c:pt>
                <c:pt idx="5">
                  <c:v>25.8187228177066</c:v>
                </c:pt>
                <c:pt idx="6">
                  <c:v>27.70732663188716</c:v>
                </c:pt>
                <c:pt idx="7">
                  <c:v>29.865298107805756</c:v>
                </c:pt>
              </c:numCache>
            </c:numRef>
          </c:val>
        </c:ser>
        <c:ser>
          <c:idx val="2"/>
          <c:order val="2"/>
          <c:tx>
            <c:strRef>
              <c:f>Sheet1!$D$11</c:f>
              <c:strCache>
                <c:ptCount val="1"/>
                <c:pt idx="0">
                  <c:v>BPSI - Expectation indeks</c:v>
                </c:pt>
              </c:strCache>
            </c:strRef>
          </c:tx>
          <c:spPr>
            <a:ln>
              <a:noFill/>
            </a:ln>
          </c:spPr>
          <c:invertIfNegative val="0"/>
          <c:dLbls>
            <c:txPr>
              <a:bodyPr/>
              <a:lstStyle/>
              <a:p>
                <a:pPr>
                  <a:defRPr sz="1100"/>
                </a:pPr>
                <a:endParaRPr lang="en-US"/>
              </a:p>
            </c:txPr>
            <c:showLegendKey val="0"/>
            <c:showVal val="1"/>
            <c:showCatName val="0"/>
            <c:showSerName val="0"/>
            <c:showPercent val="0"/>
            <c:showBubbleSize val="0"/>
            <c:showLeaderLines val="0"/>
          </c:dLbls>
          <c:cat>
            <c:strRef>
              <c:f>Sheet1!$A$12:$A$19</c:f>
              <c:strCache>
                <c:ptCount val="8"/>
                <c:pt idx="0">
                  <c:v>Kosovo*</c:v>
                </c:pt>
                <c:pt idx="1">
                  <c:v>Montenegro</c:v>
                </c:pt>
                <c:pt idx="2">
                  <c:v>The Former Yugoslav Republic of Macedonia</c:v>
                </c:pt>
                <c:pt idx="3">
                  <c:v>Albania</c:v>
                </c:pt>
                <c:pt idx="4">
                  <c:v>Serbia</c:v>
                </c:pt>
                <c:pt idx="5">
                  <c:v>Bosnia and Herzegovina</c:v>
                </c:pt>
                <c:pt idx="6">
                  <c:v>Croatia</c:v>
                </c:pt>
                <c:pt idx="7">
                  <c:v>SEE</c:v>
                </c:pt>
              </c:strCache>
            </c:strRef>
          </c:cat>
          <c:val>
            <c:numRef>
              <c:f>Sheet1!$D$12:$D$19</c:f>
              <c:numCache>
                <c:formatCode>###0.00</c:formatCode>
                <c:ptCount val="8"/>
                <c:pt idx="0">
                  <c:v>70.756199850404755</c:v>
                </c:pt>
                <c:pt idx="1">
                  <c:v>50.05624867953275</c:v>
                </c:pt>
                <c:pt idx="2">
                  <c:v>43.236425509812484</c:v>
                </c:pt>
                <c:pt idx="3">
                  <c:v>55.581814658066463</c:v>
                </c:pt>
                <c:pt idx="4">
                  <c:v>33.675037545912424</c:v>
                </c:pt>
                <c:pt idx="5">
                  <c:v>35.726827993686946</c:v>
                </c:pt>
                <c:pt idx="6">
                  <c:v>31.205637672861862</c:v>
                </c:pt>
                <c:pt idx="7">
                  <c:v>39.804186869073625</c:v>
                </c:pt>
              </c:numCache>
            </c:numRef>
          </c:val>
        </c:ser>
        <c:dLbls>
          <c:showLegendKey val="0"/>
          <c:showVal val="0"/>
          <c:showCatName val="0"/>
          <c:showSerName val="0"/>
          <c:showPercent val="0"/>
          <c:showBubbleSize val="0"/>
        </c:dLbls>
        <c:gapWidth val="150"/>
        <c:axId val="34025856"/>
        <c:axId val="34027392"/>
      </c:barChart>
      <c:catAx>
        <c:axId val="34025856"/>
        <c:scaling>
          <c:orientation val="minMax"/>
        </c:scaling>
        <c:delete val="0"/>
        <c:axPos val="b"/>
        <c:majorTickMark val="out"/>
        <c:minorTickMark val="none"/>
        <c:tickLblPos val="nextTo"/>
        <c:txPr>
          <a:bodyPr rot="0" vert="horz"/>
          <a:lstStyle/>
          <a:p>
            <a:pPr>
              <a:defRPr/>
            </a:pPr>
            <a:endParaRPr lang="en-US"/>
          </a:p>
        </c:txPr>
        <c:crossAx val="34027392"/>
        <c:crosses val="autoZero"/>
        <c:auto val="1"/>
        <c:lblAlgn val="ctr"/>
        <c:lblOffset val="100"/>
        <c:noMultiLvlLbl val="0"/>
      </c:catAx>
      <c:valAx>
        <c:axId val="34027392"/>
        <c:scaling>
          <c:orientation val="minMax"/>
          <c:max val="75"/>
          <c:min val="0"/>
        </c:scaling>
        <c:delete val="0"/>
        <c:axPos val="l"/>
        <c:majorGridlines>
          <c:spPr>
            <a:ln>
              <a:solidFill>
                <a:schemeClr val="bg1">
                  <a:lumMod val="95000"/>
                </a:schemeClr>
              </a:solidFill>
            </a:ln>
          </c:spPr>
        </c:majorGridlines>
        <c:numFmt formatCode="###0.00" sourceLinked="1"/>
        <c:majorTickMark val="out"/>
        <c:minorTickMark val="none"/>
        <c:tickLblPos val="nextTo"/>
        <c:crossAx val="34025856"/>
        <c:crosses val="autoZero"/>
        <c:crossBetween val="between"/>
      </c:valAx>
    </c:plotArea>
    <c:legend>
      <c:legendPos val="r"/>
      <c:layout>
        <c:manualLayout>
          <c:xMode val="edge"/>
          <c:yMode val="edge"/>
          <c:x val="9.512963916893569E-3"/>
          <c:y val="0.93214844966413124"/>
          <c:w val="0.90383556138163956"/>
          <c:h val="6.0975110729100397E-2"/>
        </c:manualLayout>
      </c:layout>
      <c:overlay val="0"/>
    </c:legend>
    <c:plotVisOnly val="1"/>
    <c:dispBlanksAs val="gap"/>
    <c:showDLblsOverMax val="0"/>
  </c:chart>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57972440944913E-2"/>
          <c:y val="3.437500000000001E-2"/>
          <c:w val="0.92925381424477993"/>
          <c:h val="0.67867354648850786"/>
        </c:manualLayout>
      </c:layout>
      <c:barChart>
        <c:barDir val="col"/>
        <c:grouping val="clustered"/>
        <c:varyColors val="0"/>
        <c:ser>
          <c:idx val="0"/>
          <c:order val="0"/>
          <c:tx>
            <c:strRef>
              <c:f>Sheet1!$B$1</c:f>
              <c:strCache>
                <c:ptCount val="1"/>
                <c:pt idx="0">
                  <c:v>Unemployment</c:v>
                </c:pt>
              </c:strCache>
            </c:strRef>
          </c:tx>
          <c:spPr>
            <a:solidFill>
              <a:schemeClr val="accent5"/>
            </a:solidFill>
          </c:spPr>
          <c:invertIfNegative val="0"/>
          <c:dLbls>
            <c:showLegendKey val="0"/>
            <c:showVal val="1"/>
            <c:showCatName val="0"/>
            <c:showSerName val="0"/>
            <c:showPercent val="0"/>
            <c:showBubbleSize val="0"/>
            <c:showLeaderLines val="0"/>
          </c:dLbls>
          <c:cat>
            <c:strRef>
              <c:f>Sheet1!$A$2:$A$9</c:f>
              <c:strCache>
                <c:ptCount val="8"/>
                <c:pt idx="0">
                  <c:v>Croatia</c:v>
                </c:pt>
                <c:pt idx="1">
                  <c:v>Serbia</c:v>
                </c:pt>
                <c:pt idx="2">
                  <c:v>Bosnia and Herzegovina</c:v>
                </c:pt>
                <c:pt idx="3">
                  <c:v>The Former Yugoslav Republic of Macedonia</c:v>
                </c:pt>
                <c:pt idx="4">
                  <c:v>Kosovo*</c:v>
                </c:pt>
                <c:pt idx="5">
                  <c:v>Albania</c:v>
                </c:pt>
                <c:pt idx="6">
                  <c:v>Montenegro</c:v>
                </c:pt>
                <c:pt idx="7">
                  <c:v>SEE</c:v>
                </c:pt>
              </c:strCache>
            </c:strRef>
          </c:cat>
          <c:val>
            <c:numRef>
              <c:f>Sheet1!$B$2:$B$9</c:f>
              <c:numCache>
                <c:formatCode>#,##0</c:formatCode>
                <c:ptCount val="8"/>
                <c:pt idx="0">
                  <c:v>64.851658316734813</c:v>
                </c:pt>
                <c:pt idx="1">
                  <c:v>64.044551484384016</c:v>
                </c:pt>
                <c:pt idx="2">
                  <c:v>62.907285152909886</c:v>
                </c:pt>
                <c:pt idx="3">
                  <c:v>56.153872069773186</c:v>
                </c:pt>
                <c:pt idx="4">
                  <c:v>65.709780661197485</c:v>
                </c:pt>
                <c:pt idx="5">
                  <c:v>65.074299557849244</c:v>
                </c:pt>
                <c:pt idx="6">
                  <c:v>67.211390771046666</c:v>
                </c:pt>
                <c:pt idx="7">
                  <c:v>63.635360944111255</c:v>
                </c:pt>
              </c:numCache>
            </c:numRef>
          </c:val>
        </c:ser>
        <c:ser>
          <c:idx val="1"/>
          <c:order val="1"/>
          <c:tx>
            <c:strRef>
              <c:f>Sheet1!$C$1</c:f>
              <c:strCache>
                <c:ptCount val="1"/>
                <c:pt idx="0">
                  <c:v>Economic situation</c:v>
                </c:pt>
              </c:strCache>
            </c:strRef>
          </c:tx>
          <c:spPr>
            <a:solidFill>
              <a:schemeClr val="accent6">
                <a:lumMod val="60000"/>
                <a:lumOff val="40000"/>
              </a:schemeClr>
            </a:solidFill>
          </c:spPr>
          <c:invertIfNegative val="0"/>
          <c:dLbls>
            <c:showLegendKey val="0"/>
            <c:showVal val="1"/>
            <c:showCatName val="0"/>
            <c:showSerName val="0"/>
            <c:showPercent val="0"/>
            <c:showBubbleSize val="0"/>
            <c:showLeaderLines val="0"/>
          </c:dLbls>
          <c:cat>
            <c:strRef>
              <c:f>Sheet1!$A$2:$A$9</c:f>
              <c:strCache>
                <c:ptCount val="8"/>
                <c:pt idx="0">
                  <c:v>Croatia</c:v>
                </c:pt>
                <c:pt idx="1">
                  <c:v>Serbia</c:v>
                </c:pt>
                <c:pt idx="2">
                  <c:v>Bosnia and Herzegovina</c:v>
                </c:pt>
                <c:pt idx="3">
                  <c:v>The Former Yugoslav Republic of Macedonia</c:v>
                </c:pt>
                <c:pt idx="4">
                  <c:v>Kosovo*</c:v>
                </c:pt>
                <c:pt idx="5">
                  <c:v>Albania</c:v>
                </c:pt>
                <c:pt idx="6">
                  <c:v>Montenegro</c:v>
                </c:pt>
                <c:pt idx="7">
                  <c:v>SEE</c:v>
                </c:pt>
              </c:strCache>
            </c:strRef>
          </c:cat>
          <c:val>
            <c:numRef>
              <c:f>Sheet1!$C$2:$C$9</c:f>
              <c:numCache>
                <c:formatCode>#,##0</c:formatCode>
                <c:ptCount val="8"/>
                <c:pt idx="0">
                  <c:v>58.061427898121238</c:v>
                </c:pt>
                <c:pt idx="1">
                  <c:v>62.615428626475605</c:v>
                </c:pt>
                <c:pt idx="2">
                  <c:v>55.408376231833898</c:v>
                </c:pt>
                <c:pt idx="3">
                  <c:v>44.598752906360367</c:v>
                </c:pt>
                <c:pt idx="4">
                  <c:v>57.709804714925298</c:v>
                </c:pt>
                <c:pt idx="5">
                  <c:v>58.911197718682239</c:v>
                </c:pt>
                <c:pt idx="6">
                  <c:v>48.219261776519296</c:v>
                </c:pt>
                <c:pt idx="7">
                  <c:v>57.815072401521995</c:v>
                </c:pt>
              </c:numCache>
            </c:numRef>
          </c:val>
        </c:ser>
        <c:ser>
          <c:idx val="2"/>
          <c:order val="2"/>
          <c:tx>
            <c:strRef>
              <c:f>Sheet1!$D$1</c:f>
              <c:strCache>
                <c:ptCount val="1"/>
                <c:pt idx="0">
                  <c:v>Crime</c:v>
                </c:pt>
              </c:strCache>
            </c:strRef>
          </c:tx>
          <c:spPr>
            <a:solidFill>
              <a:schemeClr val="bg2">
                <a:lumMod val="40000"/>
                <a:lumOff val="60000"/>
              </a:schemeClr>
            </a:solidFill>
          </c:spPr>
          <c:invertIfNegative val="0"/>
          <c:dLbls>
            <c:showLegendKey val="0"/>
            <c:showVal val="1"/>
            <c:showCatName val="0"/>
            <c:showSerName val="0"/>
            <c:showPercent val="0"/>
            <c:showBubbleSize val="0"/>
            <c:showLeaderLines val="0"/>
          </c:dLbls>
          <c:cat>
            <c:strRef>
              <c:f>Sheet1!$A$2:$A$9</c:f>
              <c:strCache>
                <c:ptCount val="8"/>
                <c:pt idx="0">
                  <c:v>Croatia</c:v>
                </c:pt>
                <c:pt idx="1">
                  <c:v>Serbia</c:v>
                </c:pt>
                <c:pt idx="2">
                  <c:v>Bosnia and Herzegovina</c:v>
                </c:pt>
                <c:pt idx="3">
                  <c:v>The Former Yugoslav Republic of Macedonia</c:v>
                </c:pt>
                <c:pt idx="4">
                  <c:v>Kosovo*</c:v>
                </c:pt>
                <c:pt idx="5">
                  <c:v>Albania</c:v>
                </c:pt>
                <c:pt idx="6">
                  <c:v>Montenegro</c:v>
                </c:pt>
                <c:pt idx="7">
                  <c:v>SEE</c:v>
                </c:pt>
              </c:strCache>
            </c:strRef>
          </c:cat>
          <c:val>
            <c:numRef>
              <c:f>Sheet1!$D$2:$D$9</c:f>
              <c:numCache>
                <c:formatCode>#,##0</c:formatCode>
                <c:ptCount val="8"/>
                <c:pt idx="0">
                  <c:v>14.89136370646259</c:v>
                </c:pt>
                <c:pt idx="1">
                  <c:v>19.166468692034556</c:v>
                </c:pt>
                <c:pt idx="2">
                  <c:v>24.284995829722593</c:v>
                </c:pt>
                <c:pt idx="3">
                  <c:v>15.593383035655416</c:v>
                </c:pt>
                <c:pt idx="4">
                  <c:v>12.77587985470352</c:v>
                </c:pt>
                <c:pt idx="5">
                  <c:v>19.234626564659919</c:v>
                </c:pt>
                <c:pt idx="6">
                  <c:v>22.551411692486386</c:v>
                </c:pt>
                <c:pt idx="7">
                  <c:v>18.61243241598309</c:v>
                </c:pt>
              </c:numCache>
            </c:numRef>
          </c:val>
        </c:ser>
        <c:ser>
          <c:idx val="3"/>
          <c:order val="3"/>
          <c:tx>
            <c:strRef>
              <c:f>Sheet1!$E$1</c:f>
              <c:strCache>
                <c:ptCount val="1"/>
                <c:pt idx="0">
                  <c:v>Rising prices</c:v>
                </c:pt>
              </c:strCache>
            </c:strRef>
          </c:tx>
          <c:spPr>
            <a:solidFill>
              <a:schemeClr val="accent3"/>
            </a:solidFill>
          </c:spPr>
          <c:invertIfNegative val="0"/>
          <c:dLbls>
            <c:dLbl>
              <c:idx val="0"/>
              <c:layout>
                <c:manualLayout>
                  <c:x val="1.0729817051187987E-2"/>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Sheet1!$A$2:$A$9</c:f>
              <c:strCache>
                <c:ptCount val="8"/>
                <c:pt idx="0">
                  <c:v>Croatia</c:v>
                </c:pt>
                <c:pt idx="1">
                  <c:v>Serbia</c:v>
                </c:pt>
                <c:pt idx="2">
                  <c:v>Bosnia and Herzegovina</c:v>
                </c:pt>
                <c:pt idx="3">
                  <c:v>The Former Yugoslav Republic of Macedonia</c:v>
                </c:pt>
                <c:pt idx="4">
                  <c:v>Kosovo*</c:v>
                </c:pt>
                <c:pt idx="5">
                  <c:v>Albania</c:v>
                </c:pt>
                <c:pt idx="6">
                  <c:v>Montenegro</c:v>
                </c:pt>
                <c:pt idx="7">
                  <c:v>SEE</c:v>
                </c:pt>
              </c:strCache>
            </c:strRef>
          </c:cat>
          <c:val>
            <c:numRef>
              <c:f>Sheet1!$E$2:$E$9</c:f>
              <c:numCache>
                <c:formatCode>#,##0</c:formatCode>
                <c:ptCount val="8"/>
                <c:pt idx="0">
                  <c:v>15.821767381055269</c:v>
                </c:pt>
                <c:pt idx="1">
                  <c:v>21.642169478454871</c:v>
                </c:pt>
                <c:pt idx="2">
                  <c:v>4.6049165928085332</c:v>
                </c:pt>
                <c:pt idx="3">
                  <c:v>27.29194159017597</c:v>
                </c:pt>
                <c:pt idx="4">
                  <c:v>9.8534085018602582</c:v>
                </c:pt>
                <c:pt idx="5">
                  <c:v>20.539961837442696</c:v>
                </c:pt>
                <c:pt idx="6">
                  <c:v>12.400308103821491</c:v>
                </c:pt>
                <c:pt idx="7">
                  <c:v>16.847530511663951</c:v>
                </c:pt>
              </c:numCache>
            </c:numRef>
          </c:val>
        </c:ser>
        <c:ser>
          <c:idx val="4"/>
          <c:order val="4"/>
          <c:tx>
            <c:strRef>
              <c:f>Sheet1!$F$1</c:f>
              <c:strCache>
                <c:ptCount val="1"/>
                <c:pt idx="0">
                  <c:v>corruption</c:v>
                </c:pt>
              </c:strCache>
            </c:strRef>
          </c:tx>
          <c:spPr>
            <a:solidFill>
              <a:schemeClr val="accent4">
                <a:lumMod val="50000"/>
              </a:schemeClr>
            </a:solidFill>
          </c:spPr>
          <c:invertIfNegative val="0"/>
          <c:dLbls>
            <c:dLbl>
              <c:idx val="1"/>
              <c:layout>
                <c:manualLayout>
                  <c:x val="0"/>
                  <c:y val="1.072815447866660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Sheet1!$A$2:$A$9</c:f>
              <c:strCache>
                <c:ptCount val="8"/>
                <c:pt idx="0">
                  <c:v>Croatia</c:v>
                </c:pt>
                <c:pt idx="1">
                  <c:v>Serbia</c:v>
                </c:pt>
                <c:pt idx="2">
                  <c:v>Bosnia and Herzegovina</c:v>
                </c:pt>
                <c:pt idx="3">
                  <c:v>The Former Yugoslav Republic of Macedonia</c:v>
                </c:pt>
                <c:pt idx="4">
                  <c:v>Kosovo*</c:v>
                </c:pt>
                <c:pt idx="5">
                  <c:v>Albania</c:v>
                </c:pt>
                <c:pt idx="6">
                  <c:v>Montenegro</c:v>
                </c:pt>
                <c:pt idx="7">
                  <c:v>SEE</c:v>
                </c:pt>
              </c:strCache>
            </c:strRef>
          </c:cat>
          <c:val>
            <c:numRef>
              <c:f>Sheet1!$F$2:$F$9</c:f>
              <c:numCache>
                <c:formatCode>#,##0</c:formatCode>
                <c:ptCount val="8"/>
                <c:pt idx="0">
                  <c:v>12.271562986056923</c:v>
                </c:pt>
                <c:pt idx="1">
                  <c:v>14.413571940943989</c:v>
                </c:pt>
                <c:pt idx="2">
                  <c:v>21.517880808972141</c:v>
                </c:pt>
                <c:pt idx="3">
                  <c:v>5.6940707388621847</c:v>
                </c:pt>
                <c:pt idx="4">
                  <c:v>21.511524116009412</c:v>
                </c:pt>
                <c:pt idx="5">
                  <c:v>14.737342039399051</c:v>
                </c:pt>
                <c:pt idx="6">
                  <c:v>15.258388997541831</c:v>
                </c:pt>
                <c:pt idx="7">
                  <c:v>14.990023702920999</c:v>
                </c:pt>
              </c:numCache>
            </c:numRef>
          </c:val>
        </c:ser>
        <c:ser>
          <c:idx val="5"/>
          <c:order val="5"/>
          <c:tx>
            <c:strRef>
              <c:f>Sheet1!$G$1</c:f>
              <c:strCache>
                <c:ptCount val="1"/>
                <c:pt idx="0">
                  <c:v>Political instability</c:v>
                </c:pt>
              </c:strCache>
            </c:strRef>
          </c:tx>
          <c:spPr>
            <a:solidFill>
              <a:srgbClr val="D60093"/>
            </a:solidFill>
          </c:spPr>
          <c:invertIfNegative val="0"/>
          <c:dLbls>
            <c:showLegendKey val="0"/>
            <c:showVal val="1"/>
            <c:showCatName val="0"/>
            <c:showSerName val="0"/>
            <c:showPercent val="0"/>
            <c:showBubbleSize val="0"/>
            <c:showLeaderLines val="0"/>
          </c:dLbls>
          <c:cat>
            <c:strRef>
              <c:f>Sheet1!$A$2:$A$9</c:f>
              <c:strCache>
                <c:ptCount val="8"/>
                <c:pt idx="0">
                  <c:v>Croatia</c:v>
                </c:pt>
                <c:pt idx="1">
                  <c:v>Serbia</c:v>
                </c:pt>
                <c:pt idx="2">
                  <c:v>Bosnia and Herzegovina</c:v>
                </c:pt>
                <c:pt idx="3">
                  <c:v>The Former Yugoslav Republic of Macedonia</c:v>
                </c:pt>
                <c:pt idx="4">
                  <c:v>Kosovo*</c:v>
                </c:pt>
                <c:pt idx="5">
                  <c:v>Albania</c:v>
                </c:pt>
                <c:pt idx="6">
                  <c:v>Montenegro</c:v>
                </c:pt>
                <c:pt idx="7">
                  <c:v>SEE</c:v>
                </c:pt>
              </c:strCache>
            </c:strRef>
          </c:cat>
          <c:val>
            <c:numRef>
              <c:f>Sheet1!$G$2:$G$9</c:f>
              <c:numCache>
                <c:formatCode>#,##0</c:formatCode>
                <c:ptCount val="8"/>
                <c:pt idx="0">
                  <c:v>14.587709637404739</c:v>
                </c:pt>
                <c:pt idx="1">
                  <c:v>9.4528996186082743</c:v>
                </c:pt>
                <c:pt idx="2">
                  <c:v>15.534907728918506</c:v>
                </c:pt>
                <c:pt idx="3">
                  <c:v>21.079584605096244</c:v>
                </c:pt>
                <c:pt idx="4">
                  <c:v>12.565873397960939</c:v>
                </c:pt>
                <c:pt idx="5">
                  <c:v>5.7950200270809384</c:v>
                </c:pt>
                <c:pt idx="6">
                  <c:v>6.9987048856896719</c:v>
                </c:pt>
                <c:pt idx="7">
                  <c:v>12.230714064019718</c:v>
                </c:pt>
              </c:numCache>
            </c:numRef>
          </c:val>
        </c:ser>
        <c:ser>
          <c:idx val="6"/>
          <c:order val="6"/>
          <c:tx>
            <c:strRef>
              <c:f>Sheet1!$H$1</c:f>
              <c:strCache>
                <c:ptCount val="1"/>
                <c:pt idx="0">
                  <c:v>Protection of human rights</c:v>
                </c:pt>
              </c:strCache>
            </c:strRef>
          </c:tx>
          <c:invertIfNegative val="0"/>
          <c:dLbls>
            <c:showLegendKey val="0"/>
            <c:showVal val="1"/>
            <c:showCatName val="0"/>
            <c:showSerName val="0"/>
            <c:showPercent val="0"/>
            <c:showBubbleSize val="0"/>
            <c:showLeaderLines val="0"/>
          </c:dLbls>
          <c:cat>
            <c:strRef>
              <c:f>Sheet1!$A$2:$A$9</c:f>
              <c:strCache>
                <c:ptCount val="8"/>
                <c:pt idx="0">
                  <c:v>Croatia</c:v>
                </c:pt>
                <c:pt idx="1">
                  <c:v>Serbia</c:v>
                </c:pt>
                <c:pt idx="2">
                  <c:v>Bosnia and Herzegovina</c:v>
                </c:pt>
                <c:pt idx="3">
                  <c:v>The Former Yugoslav Republic of Macedonia</c:v>
                </c:pt>
                <c:pt idx="4">
                  <c:v>Kosovo*</c:v>
                </c:pt>
                <c:pt idx="5">
                  <c:v>Albania</c:v>
                </c:pt>
                <c:pt idx="6">
                  <c:v>Montenegro</c:v>
                </c:pt>
                <c:pt idx="7">
                  <c:v>SEE</c:v>
                </c:pt>
              </c:strCache>
            </c:strRef>
          </c:cat>
          <c:val>
            <c:numRef>
              <c:f>Sheet1!$H$2:$H$9</c:f>
              <c:numCache>
                <c:formatCode>#,##0</c:formatCode>
                <c:ptCount val="8"/>
                <c:pt idx="0">
                  <c:v>3.8237698656343473</c:v>
                </c:pt>
                <c:pt idx="1">
                  <c:v>1.8256431810937159</c:v>
                </c:pt>
                <c:pt idx="2">
                  <c:v>4.0582535491695753</c:v>
                </c:pt>
                <c:pt idx="3">
                  <c:v>7.4102535761392465</c:v>
                </c:pt>
                <c:pt idx="4">
                  <c:v>3.5650433236350323</c:v>
                </c:pt>
                <c:pt idx="5">
                  <c:v>2.5580597737753306</c:v>
                </c:pt>
                <c:pt idx="6">
                  <c:v>7.6441254102611218</c:v>
                </c:pt>
                <c:pt idx="7">
                  <c:v>3.4391271268510808</c:v>
                </c:pt>
              </c:numCache>
            </c:numRef>
          </c:val>
        </c:ser>
        <c:ser>
          <c:idx val="7"/>
          <c:order val="7"/>
          <c:tx>
            <c:strRef>
              <c:f>Sheet1!$I$1</c:f>
              <c:strCache>
                <c:ptCount val="1"/>
                <c:pt idx="0">
                  <c:v>State of public finances</c:v>
                </c:pt>
              </c:strCache>
            </c:strRef>
          </c:tx>
          <c:invertIfNegative val="0"/>
          <c:cat>
            <c:strRef>
              <c:f>Sheet1!$A$2:$A$9</c:f>
              <c:strCache>
                <c:ptCount val="8"/>
                <c:pt idx="0">
                  <c:v>Croatia</c:v>
                </c:pt>
                <c:pt idx="1">
                  <c:v>Serbia</c:v>
                </c:pt>
                <c:pt idx="2">
                  <c:v>Bosnia and Herzegovina</c:v>
                </c:pt>
                <c:pt idx="3">
                  <c:v>The Former Yugoslav Republic of Macedonia</c:v>
                </c:pt>
                <c:pt idx="4">
                  <c:v>Kosovo*</c:v>
                </c:pt>
                <c:pt idx="5">
                  <c:v>Albania</c:v>
                </c:pt>
                <c:pt idx="6">
                  <c:v>Montenegro</c:v>
                </c:pt>
                <c:pt idx="7">
                  <c:v>SEE</c:v>
                </c:pt>
              </c:strCache>
            </c:strRef>
          </c:cat>
          <c:val>
            <c:numRef>
              <c:f>Sheet1!$I$2:$I$9</c:f>
              <c:numCache>
                <c:formatCode>#,##0</c:formatCode>
                <c:ptCount val="8"/>
                <c:pt idx="0">
                  <c:v>6.9146252909907435</c:v>
                </c:pt>
                <c:pt idx="1">
                  <c:v>1.9221278973423679</c:v>
                </c:pt>
                <c:pt idx="2">
                  <c:v>1.4615719524263857</c:v>
                </c:pt>
                <c:pt idx="3">
                  <c:v>4.0350765780171445</c:v>
                </c:pt>
                <c:pt idx="4">
                  <c:v>1.4400712806574578</c:v>
                </c:pt>
                <c:pt idx="5">
                  <c:v>3.9882805000429578</c:v>
                </c:pt>
                <c:pt idx="6">
                  <c:v>2.4155074097693565</c:v>
                </c:pt>
                <c:pt idx="7">
                  <c:v>3.22716174692862</c:v>
                </c:pt>
              </c:numCache>
            </c:numRef>
          </c:val>
        </c:ser>
        <c:ser>
          <c:idx val="8"/>
          <c:order val="8"/>
          <c:tx>
            <c:strRef>
              <c:f>Sheet1!$J$1</c:f>
              <c:strCache>
                <c:ptCount val="1"/>
                <c:pt idx="0">
                  <c:v>Climate change</c:v>
                </c:pt>
              </c:strCache>
            </c:strRef>
          </c:tx>
          <c:invertIfNegative val="0"/>
          <c:cat>
            <c:strRef>
              <c:f>Sheet1!$A$2:$A$9</c:f>
              <c:strCache>
                <c:ptCount val="8"/>
                <c:pt idx="0">
                  <c:v>Croatia</c:v>
                </c:pt>
                <c:pt idx="1">
                  <c:v>Serbia</c:v>
                </c:pt>
                <c:pt idx="2">
                  <c:v>Bosnia and Herzegovina</c:v>
                </c:pt>
                <c:pt idx="3">
                  <c:v>The Former Yugoslav Republic of Macedonia</c:v>
                </c:pt>
                <c:pt idx="4">
                  <c:v>Kosovo*</c:v>
                </c:pt>
                <c:pt idx="5">
                  <c:v>Albania</c:v>
                </c:pt>
                <c:pt idx="6">
                  <c:v>Montenegro</c:v>
                </c:pt>
                <c:pt idx="7">
                  <c:v>SEE</c:v>
                </c:pt>
              </c:strCache>
            </c:strRef>
          </c:cat>
          <c:val>
            <c:numRef>
              <c:f>Sheet1!$J$2:$J$9</c:f>
              <c:numCache>
                <c:formatCode>#,##0</c:formatCode>
                <c:ptCount val="8"/>
                <c:pt idx="0">
                  <c:v>2.211389361571376</c:v>
                </c:pt>
                <c:pt idx="1">
                  <c:v>1.3879226856735578</c:v>
                </c:pt>
                <c:pt idx="2">
                  <c:v>1.8566083415653667</c:v>
                </c:pt>
                <c:pt idx="3">
                  <c:v>4.1960541310597463</c:v>
                </c:pt>
                <c:pt idx="4">
                  <c:v>0.79275661794318553</c:v>
                </c:pt>
                <c:pt idx="6">
                  <c:v>3.6757484699416194</c:v>
                </c:pt>
                <c:pt idx="7">
                  <c:v>1.7546127086666763</c:v>
                </c:pt>
              </c:numCache>
            </c:numRef>
          </c:val>
        </c:ser>
        <c:ser>
          <c:idx val="9"/>
          <c:order val="9"/>
          <c:tx>
            <c:strRef>
              <c:f>Sheet1!$K$1</c:f>
              <c:strCache>
                <c:ptCount val="1"/>
                <c:pt idx="0">
                  <c:v>Security issues/terrorism</c:v>
                </c:pt>
              </c:strCache>
            </c:strRef>
          </c:tx>
          <c:invertIfNegative val="0"/>
          <c:cat>
            <c:strRef>
              <c:f>Sheet1!$A$2:$A$9</c:f>
              <c:strCache>
                <c:ptCount val="8"/>
                <c:pt idx="0">
                  <c:v>Croatia</c:v>
                </c:pt>
                <c:pt idx="1">
                  <c:v>Serbia</c:v>
                </c:pt>
                <c:pt idx="2">
                  <c:v>Bosnia and Herzegovina</c:v>
                </c:pt>
                <c:pt idx="3">
                  <c:v>The Former Yugoslav Republic of Macedonia</c:v>
                </c:pt>
                <c:pt idx="4">
                  <c:v>Kosovo*</c:v>
                </c:pt>
                <c:pt idx="5">
                  <c:v>Albania</c:v>
                </c:pt>
                <c:pt idx="6">
                  <c:v>Montenegro</c:v>
                </c:pt>
                <c:pt idx="7">
                  <c:v>SEE</c:v>
                </c:pt>
              </c:strCache>
            </c:strRef>
          </c:cat>
          <c:val>
            <c:numRef>
              <c:f>Sheet1!$K$2:$K$9</c:f>
              <c:numCache>
                <c:formatCode>#,##0</c:formatCode>
                <c:ptCount val="8"/>
                <c:pt idx="0">
                  <c:v>1.1602083544580921</c:v>
                </c:pt>
                <c:pt idx="1">
                  <c:v>1.0034064608626159</c:v>
                </c:pt>
                <c:pt idx="2">
                  <c:v>1.2176400180982239</c:v>
                </c:pt>
                <c:pt idx="3">
                  <c:v>6.2938579533273895</c:v>
                </c:pt>
                <c:pt idx="4">
                  <c:v>4.3826977474472564</c:v>
                </c:pt>
                <c:pt idx="5">
                  <c:v>3.604049698119308</c:v>
                </c:pt>
                <c:pt idx="6">
                  <c:v>3.3239021453554831</c:v>
                </c:pt>
                <c:pt idx="7">
                  <c:v>2.1043469991718471</c:v>
                </c:pt>
              </c:numCache>
            </c:numRef>
          </c:val>
        </c:ser>
        <c:dLbls>
          <c:showLegendKey val="0"/>
          <c:showVal val="0"/>
          <c:showCatName val="0"/>
          <c:showSerName val="0"/>
          <c:showPercent val="0"/>
          <c:showBubbleSize val="0"/>
        </c:dLbls>
        <c:gapWidth val="150"/>
        <c:axId val="36357248"/>
        <c:axId val="36358784"/>
      </c:barChart>
      <c:catAx>
        <c:axId val="36357248"/>
        <c:scaling>
          <c:orientation val="minMax"/>
        </c:scaling>
        <c:delete val="0"/>
        <c:axPos val="b"/>
        <c:majorTickMark val="out"/>
        <c:minorTickMark val="none"/>
        <c:tickLblPos val="nextTo"/>
        <c:crossAx val="36358784"/>
        <c:crosses val="autoZero"/>
        <c:auto val="1"/>
        <c:lblAlgn val="ctr"/>
        <c:lblOffset val="100"/>
        <c:noMultiLvlLbl val="0"/>
      </c:catAx>
      <c:valAx>
        <c:axId val="36358784"/>
        <c:scaling>
          <c:orientation val="minMax"/>
        </c:scaling>
        <c:delete val="0"/>
        <c:axPos val="l"/>
        <c:numFmt formatCode="#,##0" sourceLinked="1"/>
        <c:majorTickMark val="out"/>
        <c:minorTickMark val="none"/>
        <c:tickLblPos val="nextTo"/>
        <c:crossAx val="36357248"/>
        <c:crosses val="autoZero"/>
        <c:crossBetween val="between"/>
      </c:valAx>
    </c:plotArea>
    <c:legend>
      <c:legendPos val="r"/>
      <c:layout>
        <c:manualLayout>
          <c:xMode val="edge"/>
          <c:yMode val="edge"/>
          <c:x val="2.0183642810304495E-2"/>
          <c:y val="0.89512109721144029"/>
          <c:w val="0.97808510301891671"/>
          <c:h val="0.10487890278855994"/>
        </c:manualLayout>
      </c:layout>
      <c:overlay val="0"/>
    </c:legend>
    <c:plotVisOnly val="1"/>
    <c:dispBlanksAs val="gap"/>
    <c:showDLblsOverMax val="0"/>
  </c:chart>
  <c:txPr>
    <a:bodyPr/>
    <a:lstStyle/>
    <a:p>
      <a:pPr>
        <a:defRPr sz="12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915797244094489"/>
          <c:y val="3.437500000000001E-2"/>
          <c:w val="0.6450437992125988"/>
          <c:h val="0.7563124999999995"/>
        </c:manualLayout>
      </c:layout>
      <c:barChart>
        <c:barDir val="bar"/>
        <c:grouping val="percentStacked"/>
        <c:varyColors val="0"/>
        <c:ser>
          <c:idx val="0"/>
          <c:order val="0"/>
          <c:tx>
            <c:strRef>
              <c:f>Sheet1!$B$1</c:f>
              <c:strCache>
                <c:ptCount val="1"/>
                <c:pt idx="0">
                  <c:v>good thing</c:v>
                </c:pt>
              </c:strCache>
            </c:strRef>
          </c:tx>
          <c:spPr>
            <a:solidFill>
              <a:schemeClr val="accent3">
                <a:lumMod val="75000"/>
              </a:schemeClr>
            </a:solidFill>
          </c:spPr>
          <c:invertIfNegative val="0"/>
          <c:dLbls>
            <c:showLegendKey val="0"/>
            <c:showVal val="1"/>
            <c:showCatName val="0"/>
            <c:showSerName val="0"/>
            <c:showPercent val="0"/>
            <c:showBubbleSize val="0"/>
            <c:showLeaderLines val="0"/>
          </c:dLbls>
          <c:cat>
            <c:strRef>
              <c:f>Sheet1!$A$2:$A$9</c:f>
              <c:strCache>
                <c:ptCount val="8"/>
                <c:pt idx="0">
                  <c:v>Serbia</c:v>
                </c:pt>
                <c:pt idx="1">
                  <c:v>Bosnia and Herzegovina</c:v>
                </c:pt>
                <c:pt idx="2">
                  <c:v>Croatia</c:v>
                </c:pt>
                <c:pt idx="3">
                  <c:v>Montenegro</c:v>
                </c:pt>
                <c:pt idx="4">
                  <c:v>The Former Yugoslav Republic of Macedonia</c:v>
                </c:pt>
                <c:pt idx="5">
                  <c:v>Albania</c:v>
                </c:pt>
                <c:pt idx="6">
                  <c:v>Kosovo*</c:v>
                </c:pt>
                <c:pt idx="7">
                  <c:v>SEE</c:v>
                </c:pt>
              </c:strCache>
            </c:strRef>
          </c:cat>
          <c:val>
            <c:numRef>
              <c:f>Sheet1!$B$2:$B$9</c:f>
              <c:numCache>
                <c:formatCode>#,##0</c:formatCode>
                <c:ptCount val="8"/>
                <c:pt idx="0">
                  <c:v>24.269039433357438</c:v>
                </c:pt>
                <c:pt idx="1">
                  <c:v>29.890595670799073</c:v>
                </c:pt>
                <c:pt idx="2">
                  <c:v>32.172144524767646</c:v>
                </c:pt>
                <c:pt idx="3">
                  <c:v>35.091417237792946</c:v>
                </c:pt>
                <c:pt idx="4">
                  <c:v>40.945772285138915</c:v>
                </c:pt>
                <c:pt idx="5">
                  <c:v>84.084452560194109</c:v>
                </c:pt>
                <c:pt idx="6">
                  <c:v>89.196553481522116</c:v>
                </c:pt>
                <c:pt idx="7">
                  <c:v>39.664497936044121</c:v>
                </c:pt>
              </c:numCache>
            </c:numRef>
          </c:val>
        </c:ser>
        <c:ser>
          <c:idx val="1"/>
          <c:order val="1"/>
          <c:tx>
            <c:strRef>
              <c:f>Sheet1!$C$1</c:f>
              <c:strCache>
                <c:ptCount val="1"/>
                <c:pt idx="0">
                  <c:v>Neither good nor bad</c:v>
                </c:pt>
              </c:strCache>
            </c:strRef>
          </c:tx>
          <c:spPr>
            <a:solidFill>
              <a:schemeClr val="bg1">
                <a:lumMod val="75000"/>
              </a:schemeClr>
            </a:solidFill>
          </c:spPr>
          <c:invertIfNegative val="0"/>
          <c:dLbls>
            <c:showLegendKey val="0"/>
            <c:showVal val="1"/>
            <c:showCatName val="0"/>
            <c:showSerName val="0"/>
            <c:showPercent val="0"/>
            <c:showBubbleSize val="0"/>
            <c:showLeaderLines val="0"/>
          </c:dLbls>
          <c:cat>
            <c:strRef>
              <c:f>Sheet1!$A$2:$A$9</c:f>
              <c:strCache>
                <c:ptCount val="8"/>
                <c:pt idx="0">
                  <c:v>Serbia</c:v>
                </c:pt>
                <c:pt idx="1">
                  <c:v>Bosnia and Herzegovina</c:v>
                </c:pt>
                <c:pt idx="2">
                  <c:v>Croatia</c:v>
                </c:pt>
                <c:pt idx="3">
                  <c:v>Montenegro</c:v>
                </c:pt>
                <c:pt idx="4">
                  <c:v>The Former Yugoslav Republic of Macedonia</c:v>
                </c:pt>
                <c:pt idx="5">
                  <c:v>Albania</c:v>
                </c:pt>
                <c:pt idx="6">
                  <c:v>Kosovo*</c:v>
                </c:pt>
                <c:pt idx="7">
                  <c:v>SEE</c:v>
                </c:pt>
              </c:strCache>
            </c:strRef>
          </c:cat>
          <c:val>
            <c:numRef>
              <c:f>Sheet1!$C$2:$C$9</c:f>
              <c:numCache>
                <c:formatCode>#,##0</c:formatCode>
                <c:ptCount val="8"/>
                <c:pt idx="0">
                  <c:v>43.776728405730836</c:v>
                </c:pt>
                <c:pt idx="1">
                  <c:v>41.089063118621851</c:v>
                </c:pt>
                <c:pt idx="2">
                  <c:v>46.512943644386496</c:v>
                </c:pt>
                <c:pt idx="3">
                  <c:v>36.747625074622754</c:v>
                </c:pt>
                <c:pt idx="4">
                  <c:v>42.330725517459605</c:v>
                </c:pt>
                <c:pt idx="5">
                  <c:v>11.433716301249621</c:v>
                </c:pt>
                <c:pt idx="6">
                  <c:v>7.6966825495413902</c:v>
                </c:pt>
                <c:pt idx="7">
                  <c:v>37.442398082877936</c:v>
                </c:pt>
              </c:numCache>
            </c:numRef>
          </c:val>
        </c:ser>
        <c:ser>
          <c:idx val="2"/>
          <c:order val="2"/>
          <c:tx>
            <c:strRef>
              <c:f>Sheet1!$D$1</c:f>
              <c:strCache>
                <c:ptCount val="1"/>
                <c:pt idx="0">
                  <c:v>Bad thing</c:v>
                </c:pt>
              </c:strCache>
            </c:strRef>
          </c:tx>
          <c:spPr>
            <a:solidFill>
              <a:schemeClr val="accent5"/>
            </a:solidFill>
          </c:spPr>
          <c:invertIfNegative val="0"/>
          <c:dLbls>
            <c:showLegendKey val="0"/>
            <c:showVal val="1"/>
            <c:showCatName val="0"/>
            <c:showSerName val="0"/>
            <c:showPercent val="0"/>
            <c:showBubbleSize val="0"/>
            <c:showLeaderLines val="0"/>
          </c:dLbls>
          <c:cat>
            <c:strRef>
              <c:f>Sheet1!$A$2:$A$9</c:f>
              <c:strCache>
                <c:ptCount val="8"/>
                <c:pt idx="0">
                  <c:v>Serbia</c:v>
                </c:pt>
                <c:pt idx="1">
                  <c:v>Bosnia and Herzegovina</c:v>
                </c:pt>
                <c:pt idx="2">
                  <c:v>Croatia</c:v>
                </c:pt>
                <c:pt idx="3">
                  <c:v>Montenegro</c:v>
                </c:pt>
                <c:pt idx="4">
                  <c:v>The Former Yugoslav Republic of Macedonia</c:v>
                </c:pt>
                <c:pt idx="5">
                  <c:v>Albania</c:v>
                </c:pt>
                <c:pt idx="6">
                  <c:v>Kosovo*</c:v>
                </c:pt>
                <c:pt idx="7">
                  <c:v>SEE</c:v>
                </c:pt>
              </c:strCache>
            </c:strRef>
          </c:cat>
          <c:val>
            <c:numRef>
              <c:f>Sheet1!$D$2:$D$9</c:f>
              <c:numCache>
                <c:formatCode>#,##0</c:formatCode>
                <c:ptCount val="8"/>
                <c:pt idx="0">
                  <c:v>27.436916800612828</c:v>
                </c:pt>
                <c:pt idx="1">
                  <c:v>25.98975596120632</c:v>
                </c:pt>
                <c:pt idx="2">
                  <c:v>20.075616636028961</c:v>
                </c:pt>
                <c:pt idx="3">
                  <c:v>22.51192605614175</c:v>
                </c:pt>
                <c:pt idx="4">
                  <c:v>14.500080104687154</c:v>
                </c:pt>
                <c:pt idx="5">
                  <c:v>4.4818311385562586</c:v>
                </c:pt>
                <c:pt idx="6">
                  <c:v>2.1060372701163259</c:v>
                </c:pt>
                <c:pt idx="7">
                  <c:v>20.199164792981467</c:v>
                </c:pt>
              </c:numCache>
            </c:numRef>
          </c:val>
        </c:ser>
        <c:ser>
          <c:idx val="3"/>
          <c:order val="3"/>
          <c:tx>
            <c:strRef>
              <c:f>Sheet1!$E$1</c:f>
              <c:strCache>
                <c:ptCount val="1"/>
                <c:pt idx="0">
                  <c:v>DK/refuse</c:v>
                </c:pt>
              </c:strCache>
            </c:strRef>
          </c:tx>
          <c:spPr>
            <a:solidFill>
              <a:schemeClr val="accent4">
                <a:lumMod val="20000"/>
                <a:lumOff val="80000"/>
              </a:schemeClr>
            </a:solidFill>
          </c:spPr>
          <c:invertIfNegative val="0"/>
          <c:dLbls>
            <c:showLegendKey val="0"/>
            <c:showVal val="1"/>
            <c:showCatName val="0"/>
            <c:showSerName val="0"/>
            <c:showPercent val="0"/>
            <c:showBubbleSize val="0"/>
            <c:showLeaderLines val="0"/>
          </c:dLbls>
          <c:cat>
            <c:strRef>
              <c:f>Sheet1!$A$2:$A$9</c:f>
              <c:strCache>
                <c:ptCount val="8"/>
                <c:pt idx="0">
                  <c:v>Serbia</c:v>
                </c:pt>
                <c:pt idx="1">
                  <c:v>Bosnia and Herzegovina</c:v>
                </c:pt>
                <c:pt idx="2">
                  <c:v>Croatia</c:v>
                </c:pt>
                <c:pt idx="3">
                  <c:v>Montenegro</c:v>
                </c:pt>
                <c:pt idx="4">
                  <c:v>The Former Yugoslav Republic of Macedonia</c:v>
                </c:pt>
                <c:pt idx="5">
                  <c:v>Albania</c:v>
                </c:pt>
                <c:pt idx="6">
                  <c:v>Kosovo*</c:v>
                </c:pt>
                <c:pt idx="7">
                  <c:v>SEE</c:v>
                </c:pt>
              </c:strCache>
            </c:strRef>
          </c:cat>
          <c:val>
            <c:numRef>
              <c:f>Sheet1!$E$2:$E$9</c:f>
              <c:numCache>
                <c:formatCode>#,##0</c:formatCode>
                <c:ptCount val="8"/>
                <c:pt idx="0">
                  <c:v>4.5173153602984994</c:v>
                </c:pt>
                <c:pt idx="1">
                  <c:v>3.0305852493726109</c:v>
                </c:pt>
                <c:pt idx="2">
                  <c:v>1.2392951948167721</c:v>
                </c:pt>
                <c:pt idx="3">
                  <c:v>5.6490316314423881</c:v>
                </c:pt>
                <c:pt idx="4">
                  <c:v>2.2234220927141752</c:v>
                </c:pt>
                <c:pt idx="6">
                  <c:v>1.0007266988202337</c:v>
                </c:pt>
                <c:pt idx="7">
                  <c:v>2.6939391880967123</c:v>
                </c:pt>
              </c:numCache>
            </c:numRef>
          </c:val>
        </c:ser>
        <c:dLbls>
          <c:showLegendKey val="0"/>
          <c:showVal val="0"/>
          <c:showCatName val="0"/>
          <c:showSerName val="0"/>
          <c:showPercent val="0"/>
          <c:showBubbleSize val="0"/>
        </c:dLbls>
        <c:gapWidth val="150"/>
        <c:overlap val="100"/>
        <c:axId val="36423936"/>
        <c:axId val="36446208"/>
      </c:barChart>
      <c:catAx>
        <c:axId val="36423936"/>
        <c:scaling>
          <c:orientation val="minMax"/>
        </c:scaling>
        <c:delete val="0"/>
        <c:axPos val="l"/>
        <c:majorTickMark val="out"/>
        <c:minorTickMark val="none"/>
        <c:tickLblPos val="nextTo"/>
        <c:crossAx val="36446208"/>
        <c:crosses val="autoZero"/>
        <c:auto val="1"/>
        <c:lblAlgn val="ctr"/>
        <c:lblOffset val="100"/>
        <c:noMultiLvlLbl val="0"/>
      </c:catAx>
      <c:valAx>
        <c:axId val="36446208"/>
        <c:scaling>
          <c:orientation val="minMax"/>
        </c:scaling>
        <c:delete val="0"/>
        <c:axPos val="b"/>
        <c:numFmt formatCode="0%" sourceLinked="1"/>
        <c:majorTickMark val="out"/>
        <c:minorTickMark val="none"/>
        <c:tickLblPos val="nextTo"/>
        <c:crossAx val="36423936"/>
        <c:crosses val="autoZero"/>
        <c:crossBetween val="between"/>
      </c:valAx>
    </c:plotArea>
    <c:legend>
      <c:legendPos val="r"/>
      <c:layout>
        <c:manualLayout>
          <c:xMode val="edge"/>
          <c:yMode val="edge"/>
          <c:x val="2.0675688976378004E-2"/>
          <c:y val="0.86297317913385863"/>
          <c:w val="0.96682431102362265"/>
          <c:h val="0.10217864173228371"/>
        </c:manualLayout>
      </c:layout>
      <c:overlay val="0"/>
    </c:legend>
    <c:plotVisOnly val="1"/>
    <c:dispBlanksAs val="gap"/>
    <c:showDLblsOverMax val="0"/>
  </c:chart>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485125483337671"/>
          <c:y val="3.437500000000001E-2"/>
          <c:w val="0.67631963650250471"/>
          <c:h val="0.7563124999999995"/>
        </c:manualLayout>
      </c:layout>
      <c:barChart>
        <c:barDir val="bar"/>
        <c:grouping val="percentStacked"/>
        <c:varyColors val="0"/>
        <c:ser>
          <c:idx val="0"/>
          <c:order val="0"/>
          <c:tx>
            <c:strRef>
              <c:f>Sheet1!$B$1</c:f>
              <c:strCache>
                <c:ptCount val="1"/>
                <c:pt idx="0">
                  <c:v>Working hard </c:v>
                </c:pt>
              </c:strCache>
            </c:strRef>
          </c:tx>
          <c:spPr>
            <a:solidFill>
              <a:schemeClr val="accent3">
                <a:lumMod val="75000"/>
              </a:schemeClr>
            </a:solidFill>
          </c:spPr>
          <c:invertIfNegative val="0"/>
          <c:dLbls>
            <c:showLegendKey val="0"/>
            <c:showVal val="1"/>
            <c:showCatName val="0"/>
            <c:showSerName val="0"/>
            <c:showPercent val="0"/>
            <c:showBubbleSize val="0"/>
            <c:showLeaderLines val="0"/>
          </c:dLbls>
          <c:cat>
            <c:strRef>
              <c:f>Sheet1!$A$2:$A$9</c:f>
              <c:strCache>
                <c:ptCount val="8"/>
                <c:pt idx="0">
                  <c:v>Kosovo*</c:v>
                </c:pt>
                <c:pt idx="1">
                  <c:v>Serbia</c:v>
                </c:pt>
                <c:pt idx="2">
                  <c:v>Croatia</c:v>
                </c:pt>
                <c:pt idx="3">
                  <c:v>The Former Yugoslav Republic of Macedonia</c:v>
                </c:pt>
                <c:pt idx="4">
                  <c:v>Montenegro</c:v>
                </c:pt>
                <c:pt idx="5">
                  <c:v>Bosnia and Herzegovina</c:v>
                </c:pt>
                <c:pt idx="6">
                  <c:v>Albania</c:v>
                </c:pt>
                <c:pt idx="7">
                  <c:v>SEE</c:v>
                </c:pt>
              </c:strCache>
            </c:strRef>
          </c:cat>
          <c:val>
            <c:numRef>
              <c:f>Sheet1!$B$2:$B$9</c:f>
              <c:numCache>
                <c:formatCode>#,##0</c:formatCode>
                <c:ptCount val="8"/>
                <c:pt idx="0">
                  <c:v>20.760640229847713</c:v>
                </c:pt>
                <c:pt idx="1">
                  <c:v>23.455755975219034</c:v>
                </c:pt>
                <c:pt idx="2">
                  <c:v>23.538794793152277</c:v>
                </c:pt>
                <c:pt idx="3">
                  <c:v>24.711572940202633</c:v>
                </c:pt>
                <c:pt idx="4">
                  <c:v>26.927419130428309</c:v>
                </c:pt>
                <c:pt idx="5">
                  <c:v>28.273839666735874</c:v>
                </c:pt>
                <c:pt idx="6">
                  <c:v>29.673296985608392</c:v>
                </c:pt>
                <c:pt idx="7">
                  <c:v>25.038391144624704</c:v>
                </c:pt>
              </c:numCache>
            </c:numRef>
          </c:val>
        </c:ser>
        <c:ser>
          <c:idx val="1"/>
          <c:order val="1"/>
          <c:tx>
            <c:strRef>
              <c:f>Sheet1!$C$1</c:f>
              <c:strCache>
                <c:ptCount val="1"/>
                <c:pt idx="0">
                  <c:v>Having a good education</c:v>
                </c:pt>
              </c:strCache>
            </c:strRef>
          </c:tx>
          <c:spPr>
            <a:solidFill>
              <a:schemeClr val="accent3"/>
            </a:solidFill>
          </c:spPr>
          <c:invertIfNegative val="0"/>
          <c:dLbls>
            <c:showLegendKey val="0"/>
            <c:showVal val="1"/>
            <c:showCatName val="0"/>
            <c:showSerName val="0"/>
            <c:showPercent val="0"/>
            <c:showBubbleSize val="0"/>
            <c:showLeaderLines val="0"/>
          </c:dLbls>
          <c:cat>
            <c:strRef>
              <c:f>Sheet1!$A$2:$A$9</c:f>
              <c:strCache>
                <c:ptCount val="8"/>
                <c:pt idx="0">
                  <c:v>Kosovo*</c:v>
                </c:pt>
                <c:pt idx="1">
                  <c:v>Serbia</c:v>
                </c:pt>
                <c:pt idx="2">
                  <c:v>Croatia</c:v>
                </c:pt>
                <c:pt idx="3">
                  <c:v>The Former Yugoslav Republic of Macedonia</c:v>
                </c:pt>
                <c:pt idx="4">
                  <c:v>Montenegro</c:v>
                </c:pt>
                <c:pt idx="5">
                  <c:v>Bosnia and Herzegovina</c:v>
                </c:pt>
                <c:pt idx="6">
                  <c:v>Albania</c:v>
                </c:pt>
                <c:pt idx="7">
                  <c:v>SEE</c:v>
                </c:pt>
              </c:strCache>
            </c:strRef>
          </c:cat>
          <c:val>
            <c:numRef>
              <c:f>Sheet1!$C$2:$C$9</c:f>
              <c:numCache>
                <c:formatCode>#,##0</c:formatCode>
                <c:ptCount val="8"/>
                <c:pt idx="0">
                  <c:v>61.099728097598152</c:v>
                </c:pt>
                <c:pt idx="1">
                  <c:v>13.663493911745766</c:v>
                </c:pt>
                <c:pt idx="2">
                  <c:v>18.411644816384811</c:v>
                </c:pt>
                <c:pt idx="3">
                  <c:v>13.254703962009868</c:v>
                </c:pt>
                <c:pt idx="4">
                  <c:v>21.521088588850983</c:v>
                </c:pt>
                <c:pt idx="5">
                  <c:v>21.789026213841883</c:v>
                </c:pt>
                <c:pt idx="6">
                  <c:v>45.526671641933696</c:v>
                </c:pt>
                <c:pt idx="7">
                  <c:v>22.995580952685646</c:v>
                </c:pt>
              </c:numCache>
            </c:numRef>
          </c:val>
        </c:ser>
        <c:ser>
          <c:idx val="2"/>
          <c:order val="2"/>
          <c:tx>
            <c:strRef>
              <c:f>Sheet1!$D$1</c:f>
              <c:strCache>
                <c:ptCount val="1"/>
                <c:pt idx="0">
                  <c:v>Knowing the right people</c:v>
                </c:pt>
              </c:strCache>
            </c:strRef>
          </c:tx>
          <c:spPr>
            <a:solidFill>
              <a:schemeClr val="accent4"/>
            </a:solidFill>
          </c:spPr>
          <c:invertIfNegative val="0"/>
          <c:dLbls>
            <c:showLegendKey val="0"/>
            <c:showVal val="1"/>
            <c:showCatName val="0"/>
            <c:showSerName val="0"/>
            <c:showPercent val="0"/>
            <c:showBubbleSize val="0"/>
            <c:showLeaderLines val="0"/>
          </c:dLbls>
          <c:cat>
            <c:strRef>
              <c:f>Sheet1!$A$2:$A$9</c:f>
              <c:strCache>
                <c:ptCount val="8"/>
                <c:pt idx="0">
                  <c:v>Kosovo*</c:v>
                </c:pt>
                <c:pt idx="1">
                  <c:v>Serbia</c:v>
                </c:pt>
                <c:pt idx="2">
                  <c:v>Croatia</c:v>
                </c:pt>
                <c:pt idx="3">
                  <c:v>The Former Yugoslav Republic of Macedonia</c:v>
                </c:pt>
                <c:pt idx="4">
                  <c:v>Montenegro</c:v>
                </c:pt>
                <c:pt idx="5">
                  <c:v>Bosnia and Herzegovina</c:v>
                </c:pt>
                <c:pt idx="6">
                  <c:v>Albania</c:v>
                </c:pt>
                <c:pt idx="7">
                  <c:v>SEE</c:v>
                </c:pt>
              </c:strCache>
            </c:strRef>
          </c:cat>
          <c:val>
            <c:numRef>
              <c:f>Sheet1!$D$2:$D$9</c:f>
              <c:numCache>
                <c:formatCode>#,##0</c:formatCode>
                <c:ptCount val="8"/>
                <c:pt idx="0">
                  <c:v>9.1392655643704881</c:v>
                </c:pt>
                <c:pt idx="1">
                  <c:v>26.100702313038926</c:v>
                </c:pt>
                <c:pt idx="2">
                  <c:v>25.107892822636138</c:v>
                </c:pt>
                <c:pt idx="3">
                  <c:v>28.351948252005048</c:v>
                </c:pt>
                <c:pt idx="4">
                  <c:v>20.49511922118786</c:v>
                </c:pt>
                <c:pt idx="5">
                  <c:v>20.36931380049414</c:v>
                </c:pt>
                <c:pt idx="6">
                  <c:v>15.937137110495042</c:v>
                </c:pt>
                <c:pt idx="7">
                  <c:v>22.664377884735586</c:v>
                </c:pt>
              </c:numCache>
            </c:numRef>
          </c:val>
        </c:ser>
        <c:ser>
          <c:idx val="3"/>
          <c:order val="3"/>
          <c:tx>
            <c:strRef>
              <c:f>Sheet1!$E$1</c:f>
              <c:strCache>
                <c:ptCount val="1"/>
                <c:pt idx="0">
                  <c:v>Being lucky</c:v>
                </c:pt>
              </c:strCache>
            </c:strRef>
          </c:tx>
          <c:spPr>
            <a:solidFill>
              <a:schemeClr val="accent1">
                <a:lumMod val="75000"/>
              </a:schemeClr>
            </a:solidFill>
          </c:spPr>
          <c:invertIfNegative val="0"/>
          <c:dLbls>
            <c:showLegendKey val="0"/>
            <c:showVal val="1"/>
            <c:showCatName val="0"/>
            <c:showSerName val="0"/>
            <c:showPercent val="0"/>
            <c:showBubbleSize val="0"/>
            <c:showLeaderLines val="0"/>
          </c:dLbls>
          <c:cat>
            <c:strRef>
              <c:f>Sheet1!$A$2:$A$9</c:f>
              <c:strCache>
                <c:ptCount val="8"/>
                <c:pt idx="0">
                  <c:v>Kosovo*</c:v>
                </c:pt>
                <c:pt idx="1">
                  <c:v>Serbia</c:v>
                </c:pt>
                <c:pt idx="2">
                  <c:v>Croatia</c:v>
                </c:pt>
                <c:pt idx="3">
                  <c:v>The Former Yugoslav Republic of Macedonia</c:v>
                </c:pt>
                <c:pt idx="4">
                  <c:v>Montenegro</c:v>
                </c:pt>
                <c:pt idx="5">
                  <c:v>Bosnia and Herzegovina</c:v>
                </c:pt>
                <c:pt idx="6">
                  <c:v>Albania</c:v>
                </c:pt>
                <c:pt idx="7">
                  <c:v>SEE</c:v>
                </c:pt>
              </c:strCache>
            </c:strRef>
          </c:cat>
          <c:val>
            <c:numRef>
              <c:f>Sheet1!$E$2:$E$9</c:f>
              <c:numCache>
                <c:formatCode>#,##0</c:formatCode>
                <c:ptCount val="8"/>
                <c:pt idx="0">
                  <c:v>4.7242063424010947</c:v>
                </c:pt>
                <c:pt idx="1">
                  <c:v>24.047942651313772</c:v>
                </c:pt>
                <c:pt idx="2">
                  <c:v>22.188787526142971</c:v>
                </c:pt>
                <c:pt idx="3">
                  <c:v>15.756625282220394</c:v>
                </c:pt>
                <c:pt idx="4">
                  <c:v>20.511351973662588</c:v>
                </c:pt>
                <c:pt idx="5">
                  <c:v>18.090890868369087</c:v>
                </c:pt>
                <c:pt idx="6">
                  <c:v>4.4235448350742885</c:v>
                </c:pt>
                <c:pt idx="7">
                  <c:v>18.308733491298906</c:v>
                </c:pt>
              </c:numCache>
            </c:numRef>
          </c:val>
        </c:ser>
        <c:ser>
          <c:idx val="4"/>
          <c:order val="4"/>
          <c:tx>
            <c:strRef>
              <c:f>Sheet1!$F$1</c:f>
              <c:strCache>
                <c:ptCount val="1"/>
                <c:pt idx="0">
                  <c:v>Belonging to a wealthy family</c:v>
                </c:pt>
              </c:strCache>
            </c:strRef>
          </c:tx>
          <c:spPr>
            <a:solidFill>
              <a:schemeClr val="accent1">
                <a:lumMod val="60000"/>
                <a:lumOff val="40000"/>
              </a:schemeClr>
            </a:solidFill>
          </c:spPr>
          <c:invertIfNegative val="0"/>
          <c:dLbls>
            <c:showLegendKey val="0"/>
            <c:showVal val="1"/>
            <c:showCatName val="0"/>
            <c:showSerName val="0"/>
            <c:showPercent val="0"/>
            <c:showBubbleSize val="0"/>
            <c:showLeaderLines val="0"/>
          </c:dLbls>
          <c:cat>
            <c:strRef>
              <c:f>Sheet1!$A$2:$A$9</c:f>
              <c:strCache>
                <c:ptCount val="8"/>
                <c:pt idx="0">
                  <c:v>Kosovo*</c:v>
                </c:pt>
                <c:pt idx="1">
                  <c:v>Serbia</c:v>
                </c:pt>
                <c:pt idx="2">
                  <c:v>Croatia</c:v>
                </c:pt>
                <c:pt idx="3">
                  <c:v>The Former Yugoslav Republic of Macedonia</c:v>
                </c:pt>
                <c:pt idx="4">
                  <c:v>Montenegro</c:v>
                </c:pt>
                <c:pt idx="5">
                  <c:v>Bosnia and Herzegovina</c:v>
                </c:pt>
                <c:pt idx="6">
                  <c:v>Albania</c:v>
                </c:pt>
                <c:pt idx="7">
                  <c:v>SEE</c:v>
                </c:pt>
              </c:strCache>
            </c:strRef>
          </c:cat>
          <c:val>
            <c:numRef>
              <c:f>Sheet1!$F$2:$F$9</c:f>
              <c:numCache>
                <c:formatCode>#,##0</c:formatCode>
                <c:ptCount val="8"/>
                <c:pt idx="0">
                  <c:v>2.375997982354622</c:v>
                </c:pt>
                <c:pt idx="1">
                  <c:v>7.252027685456663</c:v>
                </c:pt>
                <c:pt idx="2">
                  <c:v>7.1783624052620194</c:v>
                </c:pt>
                <c:pt idx="3">
                  <c:v>13.320269462876922</c:v>
                </c:pt>
                <c:pt idx="4">
                  <c:v>7.3818740512332957</c:v>
                </c:pt>
                <c:pt idx="5">
                  <c:v>8.0895972489128347</c:v>
                </c:pt>
                <c:pt idx="6">
                  <c:v>4.4393494268883718</c:v>
                </c:pt>
                <c:pt idx="7">
                  <c:v>7.260581298974385</c:v>
                </c:pt>
              </c:numCache>
            </c:numRef>
          </c:val>
        </c:ser>
        <c:ser>
          <c:idx val="5"/>
          <c:order val="5"/>
          <c:tx>
            <c:strRef>
              <c:f>Sheet1!$G$1</c:f>
              <c:strCache>
                <c:ptCount val="1"/>
                <c:pt idx="0">
                  <c:v>other</c:v>
                </c:pt>
              </c:strCache>
            </c:strRef>
          </c:tx>
          <c:spPr>
            <a:solidFill>
              <a:schemeClr val="accent2">
                <a:lumMod val="20000"/>
                <a:lumOff val="80000"/>
              </a:schemeClr>
            </a:solidFill>
          </c:spPr>
          <c:invertIfNegative val="0"/>
          <c:dLbls>
            <c:showLegendKey val="0"/>
            <c:showVal val="1"/>
            <c:showCatName val="0"/>
            <c:showSerName val="0"/>
            <c:showPercent val="0"/>
            <c:showBubbleSize val="0"/>
            <c:showLeaderLines val="0"/>
          </c:dLbls>
          <c:cat>
            <c:strRef>
              <c:f>Sheet1!$A$2:$A$9</c:f>
              <c:strCache>
                <c:ptCount val="8"/>
                <c:pt idx="0">
                  <c:v>Kosovo*</c:v>
                </c:pt>
                <c:pt idx="1">
                  <c:v>Serbia</c:v>
                </c:pt>
                <c:pt idx="2">
                  <c:v>Croatia</c:v>
                </c:pt>
                <c:pt idx="3">
                  <c:v>The Former Yugoslav Republic of Macedonia</c:v>
                </c:pt>
                <c:pt idx="4">
                  <c:v>Montenegro</c:v>
                </c:pt>
                <c:pt idx="5">
                  <c:v>Bosnia and Herzegovina</c:v>
                </c:pt>
                <c:pt idx="6">
                  <c:v>Albania</c:v>
                </c:pt>
                <c:pt idx="7">
                  <c:v>SEE</c:v>
                </c:pt>
              </c:strCache>
            </c:strRef>
          </c:cat>
          <c:val>
            <c:numRef>
              <c:f>Sheet1!$G$2:$G$9</c:f>
              <c:numCache>
                <c:formatCode>#,##0</c:formatCode>
                <c:ptCount val="8"/>
                <c:pt idx="0">
                  <c:v>1.5985452586222177</c:v>
                </c:pt>
                <c:pt idx="1">
                  <c:v>4.6877030025171234</c:v>
                </c:pt>
                <c:pt idx="2">
                  <c:v>3.3787464921721693</c:v>
                </c:pt>
                <c:pt idx="3">
                  <c:v>3.1305961543705214</c:v>
                </c:pt>
                <c:pt idx="4">
                  <c:v>2.6076086784632539</c:v>
                </c:pt>
                <c:pt idx="5">
                  <c:v>2.648390384393787</c:v>
                </c:pt>
                <c:pt idx="7">
                  <c:v>3.1393744278615774</c:v>
                </c:pt>
              </c:numCache>
            </c:numRef>
          </c:val>
        </c:ser>
        <c:ser>
          <c:idx val="6"/>
          <c:order val="6"/>
          <c:tx>
            <c:strRef>
              <c:f>Sheet1!$H$1</c:f>
              <c:strCache>
                <c:ptCount val="1"/>
                <c:pt idx="0">
                  <c:v>DK/refuse</c:v>
                </c:pt>
              </c:strCache>
            </c:strRef>
          </c:tx>
          <c:spPr>
            <a:solidFill>
              <a:schemeClr val="bg2">
                <a:lumMod val="40000"/>
                <a:lumOff val="60000"/>
              </a:schemeClr>
            </a:solidFill>
          </c:spPr>
          <c:invertIfNegative val="0"/>
          <c:dLbls>
            <c:showLegendKey val="0"/>
            <c:showVal val="1"/>
            <c:showCatName val="0"/>
            <c:showSerName val="0"/>
            <c:showPercent val="0"/>
            <c:showBubbleSize val="0"/>
            <c:showLeaderLines val="0"/>
          </c:dLbls>
          <c:cat>
            <c:strRef>
              <c:f>Sheet1!$A$2:$A$9</c:f>
              <c:strCache>
                <c:ptCount val="8"/>
                <c:pt idx="0">
                  <c:v>Kosovo*</c:v>
                </c:pt>
                <c:pt idx="1">
                  <c:v>Serbia</c:v>
                </c:pt>
                <c:pt idx="2">
                  <c:v>Croatia</c:v>
                </c:pt>
                <c:pt idx="3">
                  <c:v>The Former Yugoslav Republic of Macedonia</c:v>
                </c:pt>
                <c:pt idx="4">
                  <c:v>Montenegro</c:v>
                </c:pt>
                <c:pt idx="5">
                  <c:v>Bosnia and Herzegovina</c:v>
                </c:pt>
                <c:pt idx="6">
                  <c:v>Albania</c:v>
                </c:pt>
                <c:pt idx="7">
                  <c:v>SEE</c:v>
                </c:pt>
              </c:strCache>
            </c:strRef>
          </c:cat>
          <c:val>
            <c:numRef>
              <c:f>Sheet1!$H$2:$H$9</c:f>
              <c:numCache>
                <c:formatCode>#,##0</c:formatCode>
                <c:ptCount val="8"/>
                <c:pt idx="1">
                  <c:v>0.79237446070841588</c:v>
                </c:pt>
                <c:pt idx="3">
                  <c:v>1.4742839463144959</c:v>
                </c:pt>
                <c:pt idx="4">
                  <c:v>0.55553835617350966</c:v>
                </c:pt>
                <c:pt idx="5">
                  <c:v>0.73894181725213504</c:v>
                </c:pt>
                <c:pt idx="7">
                  <c:v>0.59296079981913463</c:v>
                </c:pt>
              </c:numCache>
            </c:numRef>
          </c:val>
        </c:ser>
        <c:dLbls>
          <c:showLegendKey val="0"/>
          <c:showVal val="0"/>
          <c:showCatName val="0"/>
          <c:showSerName val="0"/>
          <c:showPercent val="0"/>
          <c:showBubbleSize val="0"/>
        </c:dLbls>
        <c:gapWidth val="150"/>
        <c:overlap val="100"/>
        <c:axId val="36646912"/>
        <c:axId val="36648448"/>
      </c:barChart>
      <c:catAx>
        <c:axId val="36646912"/>
        <c:scaling>
          <c:orientation val="minMax"/>
        </c:scaling>
        <c:delete val="0"/>
        <c:axPos val="l"/>
        <c:majorTickMark val="out"/>
        <c:minorTickMark val="none"/>
        <c:tickLblPos val="nextTo"/>
        <c:crossAx val="36648448"/>
        <c:crosses val="autoZero"/>
        <c:auto val="1"/>
        <c:lblAlgn val="ctr"/>
        <c:lblOffset val="100"/>
        <c:noMultiLvlLbl val="0"/>
      </c:catAx>
      <c:valAx>
        <c:axId val="36648448"/>
        <c:scaling>
          <c:orientation val="minMax"/>
        </c:scaling>
        <c:delete val="0"/>
        <c:axPos val="b"/>
        <c:numFmt formatCode="0%" sourceLinked="1"/>
        <c:majorTickMark val="out"/>
        <c:minorTickMark val="none"/>
        <c:tickLblPos val="nextTo"/>
        <c:crossAx val="36646912"/>
        <c:crosses val="autoZero"/>
        <c:crossBetween val="between"/>
      </c:valAx>
    </c:plotArea>
    <c:legend>
      <c:legendPos val="r"/>
      <c:layout>
        <c:manualLayout>
          <c:xMode val="edge"/>
          <c:yMode val="edge"/>
          <c:x val="8.589093183259805E-2"/>
          <c:y val="0.86297317913385863"/>
          <c:w val="0.78019031078744006"/>
          <c:h val="0.13702682086614174"/>
        </c:manualLayout>
      </c:layout>
      <c:overlay val="0"/>
    </c:legend>
    <c:plotVisOnly val="1"/>
    <c:dispBlanksAs val="gap"/>
    <c:showDLblsOverMax val="0"/>
  </c:chart>
  <c:txPr>
    <a:bodyPr/>
    <a:lstStyle/>
    <a:p>
      <a:pPr>
        <a:defRPr sz="12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283791340286208"/>
          <c:y val="3.437500000000001E-2"/>
          <c:w val="0.67803582813543484"/>
          <c:h val="0.7563124999999995"/>
        </c:manualLayout>
      </c:layout>
      <c:barChart>
        <c:barDir val="bar"/>
        <c:grouping val="percentStacked"/>
        <c:varyColors val="0"/>
        <c:ser>
          <c:idx val="0"/>
          <c:order val="0"/>
          <c:tx>
            <c:strRef>
              <c:f>Sheet1!$B$1</c:f>
              <c:strCache>
                <c:ptCount val="1"/>
                <c:pt idx="0">
                  <c:v>Employed</c:v>
                </c:pt>
              </c:strCache>
            </c:strRef>
          </c:tx>
          <c:spPr>
            <a:solidFill>
              <a:schemeClr val="accent3">
                <a:lumMod val="75000"/>
              </a:schemeClr>
            </a:solidFill>
          </c:spPr>
          <c:invertIfNegative val="0"/>
          <c:dLbls>
            <c:showLegendKey val="0"/>
            <c:showVal val="1"/>
            <c:showCatName val="0"/>
            <c:showSerName val="0"/>
            <c:showPercent val="0"/>
            <c:showBubbleSize val="0"/>
            <c:showLeaderLines val="0"/>
          </c:dLbls>
          <c:cat>
            <c:strRef>
              <c:f>Sheet1!$A$2:$A$9</c:f>
              <c:strCache>
                <c:ptCount val="8"/>
                <c:pt idx="0">
                  <c:v>Albania</c:v>
                </c:pt>
                <c:pt idx="1">
                  <c:v>Kosovo*</c:v>
                </c:pt>
                <c:pt idx="2">
                  <c:v>Bosnia and Herzegovina</c:v>
                </c:pt>
                <c:pt idx="3">
                  <c:v>Montenegro</c:v>
                </c:pt>
                <c:pt idx="4">
                  <c:v>Croatia</c:v>
                </c:pt>
                <c:pt idx="5">
                  <c:v>Serbia</c:v>
                </c:pt>
                <c:pt idx="6">
                  <c:v>The Former Yugoslav Republic of Macedonia</c:v>
                </c:pt>
                <c:pt idx="7">
                  <c:v>SEE</c:v>
                </c:pt>
              </c:strCache>
            </c:strRef>
          </c:cat>
          <c:val>
            <c:numRef>
              <c:f>Sheet1!$B$2:$B$9</c:f>
              <c:numCache>
                <c:formatCode>#,##0</c:formatCode>
                <c:ptCount val="8"/>
                <c:pt idx="0">
                  <c:v>26.460702804502503</c:v>
                </c:pt>
                <c:pt idx="1">
                  <c:v>26.483106570502787</c:v>
                </c:pt>
                <c:pt idx="2">
                  <c:v>31.197583598079067</c:v>
                </c:pt>
                <c:pt idx="3">
                  <c:v>31.6700644117435</c:v>
                </c:pt>
                <c:pt idx="4">
                  <c:v>39.471069131581082</c:v>
                </c:pt>
                <c:pt idx="5">
                  <c:v>40.635120840460047</c:v>
                </c:pt>
                <c:pt idx="6">
                  <c:v>44.722054699953077</c:v>
                </c:pt>
                <c:pt idx="7">
                  <c:v>36.299728185146868</c:v>
                </c:pt>
              </c:numCache>
            </c:numRef>
          </c:val>
        </c:ser>
        <c:ser>
          <c:idx val="1"/>
          <c:order val="1"/>
          <c:tx>
            <c:strRef>
              <c:f>Sheet1!$C$1</c:f>
              <c:strCache>
                <c:ptCount val="1"/>
                <c:pt idx="0">
                  <c:v>Self-employed</c:v>
                </c:pt>
              </c:strCache>
            </c:strRef>
          </c:tx>
          <c:spPr>
            <a:solidFill>
              <a:schemeClr val="accent3"/>
            </a:solidFill>
          </c:spPr>
          <c:invertIfNegative val="0"/>
          <c:dLbls>
            <c:showLegendKey val="0"/>
            <c:showVal val="1"/>
            <c:showCatName val="0"/>
            <c:showSerName val="0"/>
            <c:showPercent val="0"/>
            <c:showBubbleSize val="0"/>
            <c:showLeaderLines val="0"/>
          </c:dLbls>
          <c:cat>
            <c:strRef>
              <c:f>Sheet1!$A$2:$A$9</c:f>
              <c:strCache>
                <c:ptCount val="8"/>
                <c:pt idx="0">
                  <c:v>Albania</c:v>
                </c:pt>
                <c:pt idx="1">
                  <c:v>Kosovo*</c:v>
                </c:pt>
                <c:pt idx="2">
                  <c:v>Bosnia and Herzegovina</c:v>
                </c:pt>
                <c:pt idx="3">
                  <c:v>Montenegro</c:v>
                </c:pt>
                <c:pt idx="4">
                  <c:v>Croatia</c:v>
                </c:pt>
                <c:pt idx="5">
                  <c:v>Serbia</c:v>
                </c:pt>
                <c:pt idx="6">
                  <c:v>The Former Yugoslav Republic of Macedonia</c:v>
                </c:pt>
                <c:pt idx="7">
                  <c:v>SEE</c:v>
                </c:pt>
              </c:strCache>
            </c:strRef>
          </c:cat>
          <c:val>
            <c:numRef>
              <c:f>Sheet1!$C$2:$C$9</c:f>
              <c:numCache>
                <c:formatCode>#,##0</c:formatCode>
                <c:ptCount val="8"/>
                <c:pt idx="0">
                  <c:v>16.927080885535883</c:v>
                </c:pt>
                <c:pt idx="1">
                  <c:v>9.3419541384086369</c:v>
                </c:pt>
                <c:pt idx="2">
                  <c:v>2.8153981265698627</c:v>
                </c:pt>
                <c:pt idx="3">
                  <c:v>6.0748994588123022</c:v>
                </c:pt>
                <c:pt idx="4">
                  <c:v>2.3388201110968208</c:v>
                </c:pt>
                <c:pt idx="5">
                  <c:v>4.4599149055881284</c:v>
                </c:pt>
                <c:pt idx="6">
                  <c:v>6.0186842230396271</c:v>
                </c:pt>
                <c:pt idx="7">
                  <c:v>5.698626826896934</c:v>
                </c:pt>
              </c:numCache>
            </c:numRef>
          </c:val>
        </c:ser>
        <c:ser>
          <c:idx val="2"/>
          <c:order val="2"/>
          <c:tx>
            <c:strRef>
              <c:f>Sheet1!$D$1</c:f>
              <c:strCache>
                <c:ptCount val="1"/>
                <c:pt idx="0">
                  <c:v>Moonlighting</c:v>
                </c:pt>
              </c:strCache>
            </c:strRef>
          </c:tx>
          <c:spPr>
            <a:solidFill>
              <a:schemeClr val="accent4"/>
            </a:solidFill>
          </c:spPr>
          <c:invertIfNegative val="0"/>
          <c:dLbls>
            <c:showLegendKey val="0"/>
            <c:showVal val="1"/>
            <c:showCatName val="0"/>
            <c:showSerName val="0"/>
            <c:showPercent val="0"/>
            <c:showBubbleSize val="0"/>
            <c:showLeaderLines val="0"/>
          </c:dLbls>
          <c:cat>
            <c:strRef>
              <c:f>Sheet1!$A$2:$A$9</c:f>
              <c:strCache>
                <c:ptCount val="8"/>
                <c:pt idx="0">
                  <c:v>Albania</c:v>
                </c:pt>
                <c:pt idx="1">
                  <c:v>Kosovo*</c:v>
                </c:pt>
                <c:pt idx="2">
                  <c:v>Bosnia and Herzegovina</c:v>
                </c:pt>
                <c:pt idx="3">
                  <c:v>Montenegro</c:v>
                </c:pt>
                <c:pt idx="4">
                  <c:v>Croatia</c:v>
                </c:pt>
                <c:pt idx="5">
                  <c:v>Serbia</c:v>
                </c:pt>
                <c:pt idx="6">
                  <c:v>The Former Yugoslav Republic of Macedonia</c:v>
                </c:pt>
                <c:pt idx="7">
                  <c:v>SEE</c:v>
                </c:pt>
              </c:strCache>
            </c:strRef>
          </c:cat>
          <c:val>
            <c:numRef>
              <c:f>Sheet1!$D$2:$D$9</c:f>
              <c:numCache>
                <c:formatCode>#,##0</c:formatCode>
                <c:ptCount val="8"/>
                <c:pt idx="0">
                  <c:v>3.4023593532579546</c:v>
                </c:pt>
                <c:pt idx="1">
                  <c:v>2.0688189057662503</c:v>
                </c:pt>
                <c:pt idx="2">
                  <c:v>2.9705435372448905</c:v>
                </c:pt>
                <c:pt idx="3">
                  <c:v>2.4254629995160415</c:v>
                </c:pt>
                <c:pt idx="4">
                  <c:v>0.75347068232043257</c:v>
                </c:pt>
                <c:pt idx="5">
                  <c:v>3.4002901014161622</c:v>
                </c:pt>
                <c:pt idx="6">
                  <c:v>1.7912791928056457</c:v>
                </c:pt>
                <c:pt idx="7">
                  <c:v>2.5560804576217477</c:v>
                </c:pt>
              </c:numCache>
            </c:numRef>
          </c:val>
        </c:ser>
        <c:ser>
          <c:idx val="3"/>
          <c:order val="3"/>
          <c:tx>
            <c:strRef>
              <c:f>Sheet1!$E$1</c:f>
              <c:strCache>
                <c:ptCount val="1"/>
                <c:pt idx="0">
                  <c:v>Unemployed</c:v>
                </c:pt>
              </c:strCache>
            </c:strRef>
          </c:tx>
          <c:spPr>
            <a:solidFill>
              <a:schemeClr val="accent1">
                <a:lumMod val="75000"/>
              </a:schemeClr>
            </a:solidFill>
          </c:spPr>
          <c:invertIfNegative val="0"/>
          <c:dLbls>
            <c:showLegendKey val="0"/>
            <c:showVal val="1"/>
            <c:showCatName val="0"/>
            <c:showSerName val="0"/>
            <c:showPercent val="0"/>
            <c:showBubbleSize val="0"/>
            <c:showLeaderLines val="0"/>
          </c:dLbls>
          <c:cat>
            <c:strRef>
              <c:f>Sheet1!$A$2:$A$9</c:f>
              <c:strCache>
                <c:ptCount val="8"/>
                <c:pt idx="0">
                  <c:v>Albania</c:v>
                </c:pt>
                <c:pt idx="1">
                  <c:v>Kosovo*</c:v>
                </c:pt>
                <c:pt idx="2">
                  <c:v>Bosnia and Herzegovina</c:v>
                </c:pt>
                <c:pt idx="3">
                  <c:v>Montenegro</c:v>
                </c:pt>
                <c:pt idx="4">
                  <c:v>Croatia</c:v>
                </c:pt>
                <c:pt idx="5">
                  <c:v>Serbia</c:v>
                </c:pt>
                <c:pt idx="6">
                  <c:v>The Former Yugoslav Republic of Macedonia</c:v>
                </c:pt>
                <c:pt idx="7">
                  <c:v>SEE</c:v>
                </c:pt>
              </c:strCache>
            </c:strRef>
          </c:cat>
          <c:val>
            <c:numRef>
              <c:f>Sheet1!$E$2:$E$9</c:f>
              <c:numCache>
                <c:formatCode>#,##0</c:formatCode>
                <c:ptCount val="8"/>
                <c:pt idx="0">
                  <c:v>26.177182315751558</c:v>
                </c:pt>
                <c:pt idx="1">
                  <c:v>29.639174721752301</c:v>
                </c:pt>
                <c:pt idx="2">
                  <c:v>21.300694399084492</c:v>
                </c:pt>
                <c:pt idx="3">
                  <c:v>24.312602060171752</c:v>
                </c:pt>
                <c:pt idx="4">
                  <c:v>16.333725627971184</c:v>
                </c:pt>
                <c:pt idx="5">
                  <c:v>14.551722077506037</c:v>
                </c:pt>
                <c:pt idx="6">
                  <c:v>17.105329423036267</c:v>
                </c:pt>
                <c:pt idx="7">
                  <c:v>18.904532851086451</c:v>
                </c:pt>
              </c:numCache>
            </c:numRef>
          </c:val>
        </c:ser>
        <c:ser>
          <c:idx val="4"/>
          <c:order val="4"/>
          <c:tx>
            <c:strRef>
              <c:f>Sheet1!$F$1</c:f>
              <c:strCache>
                <c:ptCount val="1"/>
                <c:pt idx="0">
                  <c:v>Housewife</c:v>
                </c:pt>
              </c:strCache>
            </c:strRef>
          </c:tx>
          <c:spPr>
            <a:solidFill>
              <a:schemeClr val="accent1">
                <a:lumMod val="60000"/>
                <a:lumOff val="40000"/>
              </a:schemeClr>
            </a:solidFill>
          </c:spPr>
          <c:invertIfNegative val="0"/>
          <c:dLbls>
            <c:showLegendKey val="0"/>
            <c:showVal val="1"/>
            <c:showCatName val="0"/>
            <c:showSerName val="0"/>
            <c:showPercent val="0"/>
            <c:showBubbleSize val="0"/>
            <c:showLeaderLines val="0"/>
          </c:dLbls>
          <c:cat>
            <c:strRef>
              <c:f>Sheet1!$A$2:$A$9</c:f>
              <c:strCache>
                <c:ptCount val="8"/>
                <c:pt idx="0">
                  <c:v>Albania</c:v>
                </c:pt>
                <c:pt idx="1">
                  <c:v>Kosovo*</c:v>
                </c:pt>
                <c:pt idx="2">
                  <c:v>Bosnia and Herzegovina</c:v>
                </c:pt>
                <c:pt idx="3">
                  <c:v>Montenegro</c:v>
                </c:pt>
                <c:pt idx="4">
                  <c:v>Croatia</c:v>
                </c:pt>
                <c:pt idx="5">
                  <c:v>Serbia</c:v>
                </c:pt>
                <c:pt idx="6">
                  <c:v>The Former Yugoslav Republic of Macedonia</c:v>
                </c:pt>
                <c:pt idx="7">
                  <c:v>SEE</c:v>
                </c:pt>
              </c:strCache>
            </c:strRef>
          </c:cat>
          <c:val>
            <c:numRef>
              <c:f>Sheet1!$F$2:$F$9</c:f>
              <c:numCache>
                <c:formatCode>#,##0</c:formatCode>
                <c:ptCount val="8"/>
                <c:pt idx="0">
                  <c:v>4.0100929091592095</c:v>
                </c:pt>
                <c:pt idx="1">
                  <c:v>10.441365309574481</c:v>
                </c:pt>
                <c:pt idx="2">
                  <c:v>7.5823136601139502</c:v>
                </c:pt>
                <c:pt idx="3">
                  <c:v>8.0847013268810866</c:v>
                </c:pt>
                <c:pt idx="4">
                  <c:v>2.1739165195209678</c:v>
                </c:pt>
                <c:pt idx="5">
                  <c:v>3.1772680429435205</c:v>
                </c:pt>
                <c:pt idx="6">
                  <c:v>6.9588311906603888</c:v>
                </c:pt>
                <c:pt idx="7">
                  <c:v>4.7744329381776387</c:v>
                </c:pt>
              </c:numCache>
            </c:numRef>
          </c:val>
        </c:ser>
        <c:ser>
          <c:idx val="5"/>
          <c:order val="5"/>
          <c:tx>
            <c:strRef>
              <c:f>Sheet1!$G$1</c:f>
              <c:strCache>
                <c:ptCount val="1"/>
                <c:pt idx="0">
                  <c:v>Retired</c:v>
                </c:pt>
              </c:strCache>
            </c:strRef>
          </c:tx>
          <c:spPr>
            <a:solidFill>
              <a:schemeClr val="accent2">
                <a:lumMod val="20000"/>
                <a:lumOff val="80000"/>
              </a:schemeClr>
            </a:solidFill>
          </c:spPr>
          <c:invertIfNegative val="0"/>
          <c:dLbls>
            <c:showLegendKey val="0"/>
            <c:showVal val="1"/>
            <c:showCatName val="0"/>
            <c:showSerName val="0"/>
            <c:showPercent val="0"/>
            <c:showBubbleSize val="0"/>
            <c:showLeaderLines val="0"/>
          </c:dLbls>
          <c:cat>
            <c:strRef>
              <c:f>Sheet1!$A$2:$A$9</c:f>
              <c:strCache>
                <c:ptCount val="8"/>
                <c:pt idx="0">
                  <c:v>Albania</c:v>
                </c:pt>
                <c:pt idx="1">
                  <c:v>Kosovo*</c:v>
                </c:pt>
                <c:pt idx="2">
                  <c:v>Bosnia and Herzegovina</c:v>
                </c:pt>
                <c:pt idx="3">
                  <c:v>Montenegro</c:v>
                </c:pt>
                <c:pt idx="4">
                  <c:v>Croatia</c:v>
                </c:pt>
                <c:pt idx="5">
                  <c:v>Serbia</c:v>
                </c:pt>
                <c:pt idx="6">
                  <c:v>The Former Yugoslav Republic of Macedonia</c:v>
                </c:pt>
                <c:pt idx="7">
                  <c:v>SEE</c:v>
                </c:pt>
              </c:strCache>
            </c:strRef>
          </c:cat>
          <c:val>
            <c:numRef>
              <c:f>Sheet1!$G$2:$G$9</c:f>
              <c:numCache>
                <c:formatCode>#,##0</c:formatCode>
                <c:ptCount val="8"/>
                <c:pt idx="0">
                  <c:v>15.655576548599116</c:v>
                </c:pt>
                <c:pt idx="1">
                  <c:v>7.9534092200335937</c:v>
                </c:pt>
                <c:pt idx="2">
                  <c:v>27.675868076025274</c:v>
                </c:pt>
                <c:pt idx="3">
                  <c:v>21.788725723812281</c:v>
                </c:pt>
                <c:pt idx="4">
                  <c:v>34.000884882438719</c:v>
                </c:pt>
                <c:pt idx="5">
                  <c:v>26.425768278345849</c:v>
                </c:pt>
                <c:pt idx="6">
                  <c:v>15.76319926026772</c:v>
                </c:pt>
                <c:pt idx="7">
                  <c:v>24.631110844083885</c:v>
                </c:pt>
              </c:numCache>
            </c:numRef>
          </c:val>
        </c:ser>
        <c:ser>
          <c:idx val="6"/>
          <c:order val="6"/>
          <c:tx>
            <c:strRef>
              <c:f>Sheet1!$H$1</c:f>
              <c:strCache>
                <c:ptCount val="1"/>
                <c:pt idx="0">
                  <c:v>Student/pupil</c:v>
                </c:pt>
              </c:strCache>
            </c:strRef>
          </c:tx>
          <c:spPr>
            <a:solidFill>
              <a:schemeClr val="bg2">
                <a:lumMod val="40000"/>
                <a:lumOff val="60000"/>
              </a:schemeClr>
            </a:solidFill>
          </c:spPr>
          <c:invertIfNegative val="0"/>
          <c:dLbls>
            <c:showLegendKey val="0"/>
            <c:showVal val="1"/>
            <c:showCatName val="0"/>
            <c:showSerName val="0"/>
            <c:showPercent val="0"/>
            <c:showBubbleSize val="0"/>
            <c:showLeaderLines val="0"/>
          </c:dLbls>
          <c:cat>
            <c:strRef>
              <c:f>Sheet1!$A$2:$A$9</c:f>
              <c:strCache>
                <c:ptCount val="8"/>
                <c:pt idx="0">
                  <c:v>Albania</c:v>
                </c:pt>
                <c:pt idx="1">
                  <c:v>Kosovo*</c:v>
                </c:pt>
                <c:pt idx="2">
                  <c:v>Bosnia and Herzegovina</c:v>
                </c:pt>
                <c:pt idx="3">
                  <c:v>Montenegro</c:v>
                </c:pt>
                <c:pt idx="4">
                  <c:v>Croatia</c:v>
                </c:pt>
                <c:pt idx="5">
                  <c:v>Serbia</c:v>
                </c:pt>
                <c:pt idx="6">
                  <c:v>The Former Yugoslav Republic of Macedonia</c:v>
                </c:pt>
                <c:pt idx="7">
                  <c:v>SEE</c:v>
                </c:pt>
              </c:strCache>
            </c:strRef>
          </c:cat>
          <c:val>
            <c:numRef>
              <c:f>Sheet1!$H$2:$H$9</c:f>
              <c:numCache>
                <c:formatCode>#,##0</c:formatCode>
                <c:ptCount val="8"/>
                <c:pt idx="0">
                  <c:v>7.3670051831935606</c:v>
                </c:pt>
                <c:pt idx="1">
                  <c:v>14.072171133962149</c:v>
                </c:pt>
                <c:pt idx="2">
                  <c:v>6.4575986028822516</c:v>
                </c:pt>
                <c:pt idx="3">
                  <c:v>5.6435440190628583</c:v>
                </c:pt>
                <c:pt idx="4">
                  <c:v>4.9281130450707495</c:v>
                </c:pt>
                <c:pt idx="5">
                  <c:v>7.3499157537399658</c:v>
                </c:pt>
                <c:pt idx="6">
                  <c:v>7.6406220102371067</c:v>
                </c:pt>
                <c:pt idx="7">
                  <c:v>7.1354878969865343</c:v>
                </c:pt>
              </c:numCache>
            </c:numRef>
          </c:val>
        </c:ser>
        <c:dLbls>
          <c:showLegendKey val="0"/>
          <c:showVal val="0"/>
          <c:showCatName val="0"/>
          <c:showSerName val="0"/>
          <c:showPercent val="0"/>
          <c:showBubbleSize val="0"/>
        </c:dLbls>
        <c:gapWidth val="150"/>
        <c:overlap val="100"/>
        <c:axId val="50306048"/>
        <c:axId val="50316032"/>
      </c:barChart>
      <c:catAx>
        <c:axId val="50306048"/>
        <c:scaling>
          <c:orientation val="minMax"/>
        </c:scaling>
        <c:delete val="0"/>
        <c:axPos val="l"/>
        <c:majorTickMark val="out"/>
        <c:minorTickMark val="none"/>
        <c:tickLblPos val="nextTo"/>
        <c:crossAx val="50316032"/>
        <c:crosses val="autoZero"/>
        <c:auto val="1"/>
        <c:lblAlgn val="ctr"/>
        <c:lblOffset val="100"/>
        <c:noMultiLvlLbl val="0"/>
      </c:catAx>
      <c:valAx>
        <c:axId val="50316032"/>
        <c:scaling>
          <c:orientation val="minMax"/>
        </c:scaling>
        <c:delete val="0"/>
        <c:axPos val="b"/>
        <c:numFmt formatCode="0%" sourceLinked="1"/>
        <c:majorTickMark val="out"/>
        <c:minorTickMark val="none"/>
        <c:tickLblPos val="nextTo"/>
        <c:crossAx val="50306048"/>
        <c:crosses val="autoZero"/>
        <c:crossBetween val="between"/>
      </c:valAx>
    </c:plotArea>
    <c:legend>
      <c:legendPos val="r"/>
      <c:layout>
        <c:manualLayout>
          <c:xMode val="edge"/>
          <c:yMode val="edge"/>
          <c:x val="2.0675688976377993E-2"/>
          <c:y val="0.86297317913385863"/>
          <c:w val="0.94837749621424361"/>
          <c:h val="0.13702682086614174"/>
        </c:manualLayout>
      </c:layout>
      <c:overlay val="0"/>
    </c:legend>
    <c:plotVisOnly val="1"/>
    <c:dispBlanksAs val="gap"/>
    <c:showDLblsOverMax val="0"/>
  </c:chart>
  <c:txPr>
    <a:bodyPr/>
    <a:lstStyle/>
    <a:p>
      <a:pPr>
        <a:defRPr sz="12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3B6189-6803-42EC-A78D-B930F7773922}" type="datetimeFigureOut">
              <a:rPr lang="en-US" smtClean="0"/>
              <a:pPr/>
              <a:t>6/8/2015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59B9EF-FC3F-4711-911F-302A5145B76C}" type="slidenum">
              <a:rPr lang="en-US" smtClean="0"/>
              <a:pPr/>
              <a:t>‹#›</a:t>
            </a:fld>
            <a:endParaRPr lang="en-US" dirty="0"/>
          </a:p>
        </p:txBody>
      </p:sp>
    </p:spTree>
    <p:extLst>
      <p:ext uri="{BB962C8B-B14F-4D97-AF65-F5344CB8AC3E}">
        <p14:creationId xmlns:p14="http://schemas.microsoft.com/office/powerpoint/2010/main" val="868987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E8C92E-EEB8-42D5-8222-212DF5A72E36}" type="datetimeFigureOut">
              <a:rPr lang="en-US" smtClean="0"/>
              <a:pPr/>
              <a:t>6/8/2015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6E62F3-DEA7-4797-AA89-9B636FEACB66}" type="slidenum">
              <a:rPr lang="en-US" smtClean="0"/>
              <a:pPr/>
              <a:t>‹#›</a:t>
            </a:fld>
            <a:endParaRPr lang="en-US" dirty="0"/>
          </a:p>
        </p:txBody>
      </p:sp>
    </p:spTree>
    <p:extLst>
      <p:ext uri="{BB962C8B-B14F-4D97-AF65-F5344CB8AC3E}">
        <p14:creationId xmlns:p14="http://schemas.microsoft.com/office/powerpoint/2010/main" val="217738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smtClean="0">
                <a:solidFill>
                  <a:schemeClr val="tx1"/>
                </a:solidFill>
                <a:latin typeface="+mn-lt"/>
                <a:ea typeface="+mn-ea"/>
                <a:cs typeface="+mn-cs"/>
              </a:rPr>
              <a:t>Allow me to thank you for the opportunity to discuss some of the main priorities for regional cooperation and the RCC in the medium term. After the first five years of operation, RCC has accumulated precious experience and a profound understanding of what works and what doesn’t.</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F5125A4-1AD2-4CA0-9B97-F2537457E49D}"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SEE 2020 Vision outlined here is firmly anchored into the Europe 2020 strategy and similarly to EU 2020, the smart, sustainable and inclusive growth pillars deal with adding value, effective and sustainable use of resources and sharing the benefits of growth respectively. However, the objectives and targets of these pillars are being adjusted to region’s needs. The smart, sustainable and inclusive growth dimensions were enriched with two other, region-specific dimensions: integrated growth (aiming for greater integration of regional markets) and governance for growth (providing a framework for building administrative and institutional capacities and fighting corruption).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86E62F3-DEA7-4797-AA89-9B636FEACB66}"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2916F4-0468-4D6A-95FF-9B1EF29E646A}" type="slidenum">
              <a:rPr/>
              <a:pPr/>
              <a:t>10</a:t>
            </a:fld>
            <a:endParaRPr lang="en-US" dirty="0"/>
          </a:p>
        </p:txBody>
      </p:sp>
      <p:sp>
        <p:nvSpPr>
          <p:cNvPr id="394242" name="Rectangle 2"/>
          <p:cNvSpPr>
            <a:spLocks noGrp="1" noRot="1" noChangeAspect="1" noChangeArrowheads="1" noTextEdit="1"/>
          </p:cNvSpPr>
          <p:nvPr>
            <p:ph type="sldImg"/>
          </p:nvPr>
        </p:nvSpPr>
        <p:spPr>
          <a:ln/>
        </p:spPr>
      </p:sp>
      <p:sp>
        <p:nvSpPr>
          <p:cNvPr id="394243" name="Rectangle 3"/>
          <p:cNvSpPr>
            <a:spLocks noGrp="1" noChangeArrowheads="1"/>
          </p:cNvSpPr>
          <p:nvPr>
            <p:ph type="body" idx="1"/>
          </p:nvPr>
        </p:nvSpPr>
        <p:spPr/>
        <p:txBody>
          <a:bodyPr/>
          <a:lstStyle/>
          <a:p>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6E62F3-DEA7-4797-AA89-9B636FEACB66}"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1.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oecd.org/dataoecd/45/57/44863843.pdf" TargetMode="External"/><Relationship Id="rId2" Type="http://schemas.openxmlformats.org/officeDocument/2006/relationships/image" Target="../media/image6.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4.png"/><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transparent-logo.gif"/>
          <p:cNvPicPr>
            <a:picLocks noChangeAspect="1"/>
          </p:cNvPicPr>
          <p:nvPr/>
        </p:nvPicPr>
        <p:blipFill>
          <a:blip r:embed="rId2" cstate="print"/>
          <a:srcRect/>
          <a:stretch>
            <a:fillRect/>
          </a:stretch>
        </p:blipFill>
        <p:spPr bwMode="auto">
          <a:xfrm>
            <a:off x="4795838" y="304800"/>
            <a:ext cx="3854450" cy="9144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normAutofit/>
          </a:bodyPr>
          <a:lstStyle>
            <a:lvl1pPr>
              <a:defRPr sz="4000" b="1">
                <a:solidFill>
                  <a:srgbClr val="FFC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40127147-70B2-4178-8DD6-30627629448C}" type="datetimeFigureOut">
              <a:rPr lang="en-US" smtClean="0"/>
              <a:pPr/>
              <a:t>6/8/2015</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dirty="0"/>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347696FF-6062-425B-8153-9A8ACC4BC48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40127147-70B2-4178-8DD6-30627629448C}" type="datetimeFigureOut">
              <a:rPr lang="en-US" smtClean="0"/>
              <a:pPr/>
              <a:t>6/8/2015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347696FF-6062-425B-8153-9A8ACC4BC48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51525"/>
          </a:xfrm>
        </p:spPr>
        <p:txBody>
          <a:bodyPr vert="eaVert"/>
          <a:lstStyle>
            <a:lvl1pPr>
              <a:defRPr>
                <a:solidFill>
                  <a:schemeClr val="tx1">
                    <a:lumMod val="50000"/>
                    <a:lumOff val="50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40127147-70B2-4178-8DD6-30627629448C}" type="datetimeFigureOut">
              <a:rPr lang="en-US" smtClean="0"/>
              <a:pPr/>
              <a:t>6/8/2015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347696FF-6062-425B-8153-9A8ACC4BC48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10" descr="http://www.oecd.org/vgn/images/portal/cit_731/46/50/44865034iri2010brochure.jpg"/>
          <p:cNvPicPr>
            <a:picLocks noChangeAspect="1" noChangeArrowheads="1"/>
          </p:cNvPicPr>
          <p:nvPr/>
        </p:nvPicPr>
        <p:blipFill>
          <a:blip r:embed="rId2" cstate="print">
            <a:duotone>
              <a:prstClr val="black"/>
              <a:schemeClr val="tx2">
                <a:tint val="45000"/>
                <a:satMod val="400000"/>
              </a:schemeClr>
            </a:duotone>
            <a:lum bright="40000" contrast="-40000"/>
          </a:blip>
          <a:srcRect t="42176" r="2017" b="36151"/>
          <a:stretch>
            <a:fillRect/>
          </a:stretch>
        </p:blipFill>
        <p:spPr bwMode="auto">
          <a:xfrm>
            <a:off x="0" y="6324600"/>
            <a:ext cx="3200400" cy="533400"/>
          </a:xfrm>
          <a:prstGeom prst="rect">
            <a:avLst/>
          </a:prstGeom>
          <a:ln>
            <a:noFill/>
          </a:ln>
          <a:effectLst>
            <a:outerShdw blurRad="50800" dist="50800" dir="5400000" algn="ctr" rotWithShape="0">
              <a:srgbClr val="000000">
                <a:alpha val="33000"/>
              </a:srgbClr>
            </a:outerShdw>
          </a:effectLst>
        </p:spPr>
      </p:pic>
      <p:pic>
        <p:nvPicPr>
          <p:cNvPr id="10" name="Picture 2" descr="C:\SWTOOLS\APPS\ALRN\exe\images\large\Configure-Background.gif"/>
          <p:cNvPicPr>
            <a:picLocks noChangeAspect="1" noChangeArrowheads="1"/>
          </p:cNvPicPr>
          <p:nvPr/>
        </p:nvPicPr>
        <p:blipFill>
          <a:blip r:embed="rId3" cstate="print">
            <a:duotone>
              <a:prstClr val="black"/>
              <a:schemeClr val="tx2">
                <a:tint val="45000"/>
                <a:satMod val="400000"/>
              </a:schemeClr>
            </a:duotone>
            <a:lum bright="10000" contrast="-30000"/>
          </a:blip>
          <a:srcRect t="38788" b="34909"/>
          <a:stretch>
            <a:fillRect/>
          </a:stretch>
        </p:blipFill>
        <p:spPr bwMode="auto">
          <a:xfrm>
            <a:off x="6019800" y="6324600"/>
            <a:ext cx="3124200" cy="533400"/>
          </a:xfrm>
          <a:prstGeom prst="rect">
            <a:avLst/>
          </a:prstGeom>
          <a:solidFill>
            <a:schemeClr val="bg1"/>
          </a:solidFill>
          <a:ln>
            <a:noFill/>
          </a:ln>
          <a:effectLst/>
        </p:spPr>
      </p:pic>
      <p:pic>
        <p:nvPicPr>
          <p:cNvPr id="11" name="Picture 3" descr="C:\SWTOOLS\DRIVERS\WLANINT2\XP\Apps\x32\rProInst.bmp"/>
          <p:cNvPicPr>
            <a:picLocks noChangeAspect="1" noChangeArrowheads="1"/>
          </p:cNvPicPr>
          <p:nvPr/>
        </p:nvPicPr>
        <p:blipFill>
          <a:blip r:embed="rId4" cstate="print">
            <a:duotone>
              <a:prstClr val="black"/>
              <a:schemeClr val="tx2">
                <a:tint val="45000"/>
                <a:satMod val="400000"/>
              </a:schemeClr>
            </a:duotone>
            <a:lum bright="20000" contrast="-40000"/>
          </a:blip>
          <a:srcRect t="52100" r="18011" b="19847"/>
          <a:stretch>
            <a:fillRect/>
          </a:stretch>
        </p:blipFill>
        <p:spPr bwMode="auto">
          <a:xfrm>
            <a:off x="3200400" y="6324600"/>
            <a:ext cx="2895600" cy="533400"/>
          </a:xfrm>
          <a:prstGeom prst="rect">
            <a:avLst/>
          </a:prstGeom>
          <a:ln>
            <a:noFill/>
          </a:ln>
          <a:effectLst/>
        </p:spPr>
      </p:pic>
      <p:pic>
        <p:nvPicPr>
          <p:cNvPr id="12" name="Picture 8" descr="transparent-logo.gif"/>
          <p:cNvPicPr>
            <a:picLocks noChangeAspect="1"/>
          </p:cNvPicPr>
          <p:nvPr/>
        </p:nvPicPr>
        <p:blipFill>
          <a:blip r:embed="rId5" cstate="print">
            <a:grayscl/>
            <a:lum bright="-40000" contrast="-40000"/>
          </a:blip>
          <a:srcRect/>
          <a:stretch>
            <a:fillRect/>
          </a:stretch>
        </p:blipFill>
        <p:spPr bwMode="auto">
          <a:xfrm>
            <a:off x="6096000" y="6315618"/>
            <a:ext cx="2286000" cy="542382"/>
          </a:xfrm>
          <a:prstGeom prst="rect">
            <a:avLst/>
          </a:prstGeom>
          <a:noFill/>
          <a:ln w="9525">
            <a:noFill/>
            <a:miter lim="800000"/>
            <a:headEnd/>
            <a:tailEnd/>
          </a:ln>
        </p:spPr>
      </p:pic>
      <p:sp>
        <p:nvSpPr>
          <p:cNvPr id="2" name="Title 1"/>
          <p:cNvSpPr>
            <a:spLocks noGrp="1"/>
          </p:cNvSpPr>
          <p:nvPr>
            <p:ph type="title"/>
          </p:nvPr>
        </p:nvSpPr>
        <p:spPr/>
        <p:txBody>
          <a:bodyPr>
            <a:noAutofit/>
          </a:bodyPr>
          <a:lstStyle>
            <a:lvl1pPr algn="l">
              <a:defRPr sz="4000" b="1">
                <a:solidFill>
                  <a:schemeClr val="tx1">
                    <a:lumMod val="50000"/>
                    <a:lumOff val="50000"/>
                  </a:schemeClr>
                </a:solidFill>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457200" y="6400800"/>
            <a:ext cx="21336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40127147-70B2-4178-8DD6-30627629448C}" type="datetimeFigureOut">
              <a:rPr lang="en-US" smtClean="0"/>
              <a:pPr/>
              <a:t>6/8/2015</a:t>
            </a:fld>
            <a:endParaRPr lang="en-US" dirty="0"/>
          </a:p>
        </p:txBody>
      </p:sp>
      <p:sp>
        <p:nvSpPr>
          <p:cNvPr id="7" name="Slide Number Placeholder 5"/>
          <p:cNvSpPr>
            <a:spLocks noGrp="1"/>
          </p:cNvSpPr>
          <p:nvPr>
            <p:ph type="sldNum" sz="quarter" idx="12"/>
          </p:nvPr>
        </p:nvSpPr>
        <p:spPr>
          <a:xfrm>
            <a:off x="3352800" y="6416675"/>
            <a:ext cx="2133600" cy="365125"/>
          </a:xfrm>
          <a:prstGeom prst="rect">
            <a:avLst/>
          </a:prstGeom>
        </p:spPr>
        <p:txBody>
          <a:bodyPr/>
          <a:lstStyle>
            <a:lvl1pPr algn="ctr">
              <a:defRPr>
                <a:solidFill>
                  <a:schemeClr val="bg1"/>
                </a:solidFill>
                <a:effectLst>
                  <a:outerShdw blurRad="38100" dist="38100" dir="2700000" algn="tl">
                    <a:srgbClr val="000000">
                      <a:alpha val="43137"/>
                    </a:srgbClr>
                  </a:outerShdw>
                </a:effectLst>
              </a:defRPr>
            </a:lvl1pPr>
          </a:lstStyle>
          <a:p>
            <a:fld id="{347696FF-6062-425B-8153-9A8ACC4BC48D}" type="slidenum">
              <a:rPr lang="en-US" smtClean="0"/>
              <a:pPr/>
              <a:t>‹#›</a:t>
            </a:fld>
            <a:endParaRPr lang="en-US" dirty="0"/>
          </a:p>
        </p:txBody>
      </p:sp>
      <p:cxnSp>
        <p:nvCxnSpPr>
          <p:cNvPr id="14" name="Straight Connector 13"/>
          <p:cNvCxnSpPr/>
          <p:nvPr/>
        </p:nvCxnSpPr>
        <p:spPr>
          <a:xfrm>
            <a:off x="457200" y="1371600"/>
            <a:ext cx="8229600"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rotWithShape="1">
          <a:blip r:embed="rId6" cstate="print">
            <a:extLst>
              <a:ext uri="{28A0092B-C50C-407E-A947-70E740481C1C}">
                <a14:useLocalDpi xmlns:a14="http://schemas.microsoft.com/office/drawing/2010/main" val="0"/>
              </a:ext>
            </a:extLst>
          </a:blip>
          <a:srcRect l="61898" t="33954" r="12543" b="40465"/>
          <a:stretch/>
        </p:blipFill>
        <p:spPr>
          <a:xfrm>
            <a:off x="8462630" y="6324600"/>
            <a:ext cx="681370" cy="54557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33" name="Picture 2" descr="C:\Users\arifagic\AppData\Local\Microsoft\Windows\Temporary Internet Files\Content.IE5\VGSMMXH4\RCC 2013-3.jpg"/>
          <p:cNvPicPr>
            <a:picLocks noChangeAspect="1" noChangeArrowheads="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24406" y="3819525"/>
            <a:ext cx="3238787" cy="2209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http://www.oecd.org/vgn/images/portal/cit_731/46/50/44865034iri2010brochure.jpg">
            <a:hlinkClick r:id="rId3"/>
          </p:cNvPr>
          <p:cNvPicPr>
            <a:picLocks noChangeAspect="1" noChangeArrowheads="1"/>
          </p:cNvPicPr>
          <p:nvPr/>
        </p:nvPicPr>
        <p:blipFill>
          <a:blip r:embed="rId4" cstate="print">
            <a:duotone>
              <a:schemeClr val="accent1">
                <a:shade val="45000"/>
                <a:satMod val="135000"/>
              </a:schemeClr>
              <a:prstClr val="white"/>
            </a:duotone>
          </a:blip>
          <a:srcRect t="40167" r="2017" b="18075"/>
          <a:stretch>
            <a:fillRect/>
          </a:stretch>
        </p:blipFill>
        <p:spPr bwMode="auto">
          <a:xfrm>
            <a:off x="0" y="3810000"/>
            <a:ext cx="3200400" cy="2209800"/>
          </a:xfrm>
          <a:prstGeom prst="rect">
            <a:avLst/>
          </a:prstGeom>
          <a:ln>
            <a:noFill/>
          </a:ln>
          <a:effectLst/>
        </p:spPr>
      </p:pic>
      <p:pic>
        <p:nvPicPr>
          <p:cNvPr id="11" name="Picture 3" descr="C:\SWTOOLS\DRIVERS\WLANINT2\XP\Apps\x32\rProInst.bmp"/>
          <p:cNvPicPr>
            <a:picLocks noChangeAspect="1" noChangeArrowheads="1"/>
          </p:cNvPicPr>
          <p:nvPr/>
        </p:nvPicPr>
        <p:blipFill>
          <a:blip r:embed="rId5" cstate="print">
            <a:duotone>
              <a:schemeClr val="accent1">
                <a:shade val="45000"/>
                <a:satMod val="135000"/>
              </a:schemeClr>
              <a:prstClr val="white"/>
            </a:duotone>
          </a:blip>
          <a:srcRect t="27290" r="18011" b="12405"/>
          <a:stretch>
            <a:fillRect/>
          </a:stretch>
        </p:blipFill>
        <p:spPr bwMode="auto">
          <a:xfrm>
            <a:off x="3200400" y="3810000"/>
            <a:ext cx="2895600" cy="2209800"/>
          </a:xfrm>
          <a:prstGeom prst="rect">
            <a:avLst/>
          </a:prstGeom>
          <a:ln>
            <a:noFill/>
          </a:ln>
          <a:effectLst/>
        </p:spPr>
      </p:pic>
      <p:sp>
        <p:nvSpPr>
          <p:cNvPr id="2" name="Title 1"/>
          <p:cNvSpPr>
            <a:spLocks noGrp="1"/>
          </p:cNvSpPr>
          <p:nvPr>
            <p:ph type="title"/>
          </p:nvPr>
        </p:nvSpPr>
        <p:spPr>
          <a:xfrm>
            <a:off x="722313" y="4406900"/>
            <a:ext cx="7772400" cy="1362075"/>
          </a:xfrm>
        </p:spPr>
        <p:txBody>
          <a:bodyPr anchor="t">
            <a:normAutofit/>
          </a:bodyPr>
          <a:lstStyle>
            <a:lvl1pPr algn="l">
              <a:defRPr lang="en-US" dirty="0">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40127147-70B2-4178-8DD6-30627629448C}" type="datetimeFigureOut">
              <a:rPr lang="en-US" smtClean="0"/>
              <a:pPr/>
              <a:t>6/8/2015</a:t>
            </a:fld>
            <a:endParaRPr lang="en-US" dirty="0"/>
          </a:p>
        </p:txBody>
      </p:sp>
      <p:sp>
        <p:nvSpPr>
          <p:cNvPr id="7"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dirty="0"/>
          </a:p>
        </p:txBody>
      </p:sp>
      <p:sp>
        <p:nvSpPr>
          <p:cNvPr id="8"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347696FF-6062-425B-8153-9A8ACC4BC48D}" type="slidenum">
              <a:rPr lang="en-US" smtClean="0"/>
              <a:pPr/>
              <a:t>‹#›</a:t>
            </a:fld>
            <a:endParaRPr lang="en-US" dirty="0"/>
          </a:p>
        </p:txBody>
      </p:sp>
      <p:cxnSp>
        <p:nvCxnSpPr>
          <p:cNvPr id="137" name="Straight Connector 136"/>
          <p:cNvCxnSpPr/>
          <p:nvPr/>
        </p:nvCxnSpPr>
        <p:spPr>
          <a:xfrm rot="5400000" flipH="1" flipV="1">
            <a:off x="381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5400000" flipH="1" flipV="1">
            <a:off x="762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rot="5400000" flipH="1" flipV="1">
            <a:off x="1143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rot="5400000" flipH="1" flipV="1">
            <a:off x="2286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rot="5400000" flipH="1" flipV="1">
            <a:off x="3429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5400000" flipH="1" flipV="1">
            <a:off x="3810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5400000" flipH="1" flipV="1">
            <a:off x="4191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rot="5400000" flipH="1" flipV="1">
            <a:off x="4572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5400000" flipH="1" flipV="1">
            <a:off x="495300" y="5829300"/>
            <a:ext cx="3810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flipH="1" flipV="1">
            <a:off x="7239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flipH="1" flipV="1">
            <a:off x="7620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5400000" flipH="1" flipV="1">
            <a:off x="8001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flipH="1" flipV="1">
            <a:off x="9144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flipH="1" flipV="1">
            <a:off x="10287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flipH="1" flipV="1">
            <a:off x="11049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5400000" flipH="1" flipV="1">
            <a:off x="11430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flipH="1" flipV="1">
            <a:off x="11811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flipH="1" flipV="1">
            <a:off x="12192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flipH="1" flipV="1">
            <a:off x="1257300" y="5829300"/>
            <a:ext cx="3810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5400000" flipH="1" flipV="1">
            <a:off x="1295400" y="5791200"/>
            <a:ext cx="457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flipH="1" flipV="1">
            <a:off x="1409700" y="5829300"/>
            <a:ext cx="3810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flipH="1" flipV="1">
            <a:off x="1333500" y="5676900"/>
            <a:ext cx="685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flipH="1" flipV="1">
            <a:off x="16383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flipH="1" flipV="1">
            <a:off x="18288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5400000" flipH="1" flipV="1">
            <a:off x="1562100" y="5753100"/>
            <a:ext cx="533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flipH="1" flipV="1">
            <a:off x="19050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flipH="1" flipV="1">
            <a:off x="20193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flipH="1" flipV="1">
            <a:off x="20574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5400000" flipH="1" flipV="1">
            <a:off x="20955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5400000" flipH="1" flipV="1">
            <a:off x="22098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5400000" flipH="1" flipV="1">
            <a:off x="23241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5400000" flipH="1" flipV="1">
            <a:off x="23622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5400000" flipH="1" flipV="1">
            <a:off x="2209800" y="5715000"/>
            <a:ext cx="609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rot="5400000" flipH="1" flipV="1">
            <a:off x="24384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flipH="1" flipV="1">
            <a:off x="2400300" y="5753100"/>
            <a:ext cx="533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flipH="1" flipV="1">
            <a:off x="27051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rot="5400000" flipH="1" flipV="1">
            <a:off x="2628900" y="5829300"/>
            <a:ext cx="3810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rot="5400000" flipH="1" flipV="1">
            <a:off x="27813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rot="5400000" flipH="1" flipV="1">
            <a:off x="28956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rot="5400000" flipH="1" flipV="1">
            <a:off x="30099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rot="5400000" flipH="1" flipV="1">
            <a:off x="30861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flipH="1" flipV="1">
            <a:off x="31242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rot="5400000" flipH="1" flipV="1">
            <a:off x="31623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rot="5400000" flipH="1" flipV="1">
            <a:off x="32004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rot="5400000" flipH="1" flipV="1">
            <a:off x="3238500" y="5829300"/>
            <a:ext cx="3810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rot="5400000" flipH="1" flipV="1">
            <a:off x="3086100" y="5600700"/>
            <a:ext cx="838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rot="5400000" flipH="1" flipV="1">
            <a:off x="3390900" y="5829300"/>
            <a:ext cx="3810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rot="5400000" flipH="1" flipV="1">
            <a:off x="35052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5400000" flipH="1" flipV="1">
            <a:off x="3467100" y="5753100"/>
            <a:ext cx="533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5400000" flipH="1" flipV="1">
            <a:off x="38100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5400000" flipH="1" flipV="1">
            <a:off x="36576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flipH="1" flipV="1">
            <a:off x="38100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flipH="1" flipV="1">
            <a:off x="40005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5400000" flipH="1" flipV="1">
            <a:off x="40386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flipH="1" flipV="1">
            <a:off x="40767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5400000" flipH="1" flipV="1">
            <a:off x="41910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flipH="1" flipV="1">
            <a:off x="43053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5400000" flipH="1" flipV="1">
            <a:off x="43434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5400000" flipH="1" flipV="1">
            <a:off x="43815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5400000" flipH="1" flipV="1">
            <a:off x="44196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5400000" flipH="1" flipV="1">
            <a:off x="4457700" y="5829300"/>
            <a:ext cx="3810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flipH="1" flipV="1">
            <a:off x="46863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flipH="1" flipV="1">
            <a:off x="47244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flipH="1" flipV="1">
            <a:off x="47625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flipH="1" flipV="1">
            <a:off x="48768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flipH="1" flipV="1">
            <a:off x="49911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flipH="1" flipV="1">
            <a:off x="50673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5400000" flipH="1" flipV="1">
            <a:off x="51054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5400000" flipH="1" flipV="1">
            <a:off x="51435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flipH="1" flipV="1">
            <a:off x="51816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rot="5400000" flipH="1" flipV="1">
            <a:off x="5219700" y="5829300"/>
            <a:ext cx="3810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5400000" flipH="1" flipV="1">
            <a:off x="5257800" y="5791200"/>
            <a:ext cx="457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rot="5400000" flipH="1" flipV="1">
            <a:off x="5372100" y="5829300"/>
            <a:ext cx="3810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rot="5400000" flipH="1" flipV="1">
            <a:off x="54864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rot="5400000" flipH="1" flipV="1">
            <a:off x="56007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rot="5400000" flipH="1" flipV="1">
            <a:off x="57912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5400000" flipH="1" flipV="1">
            <a:off x="5448300" y="5676900"/>
            <a:ext cx="685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5400000" flipH="1" flipV="1">
            <a:off x="5715000" y="5791200"/>
            <a:ext cx="457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flipH="1" flipV="1">
            <a:off x="59817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flipH="1" flipV="1">
            <a:off x="60198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5400000" flipH="1" flipV="1">
            <a:off x="60579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5400000" flipH="1" flipV="1">
            <a:off x="61722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flipH="1" flipV="1">
            <a:off x="62865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flipH="1" flipV="1">
            <a:off x="63246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flipH="1" flipV="1">
            <a:off x="63627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flipH="1" flipV="1">
            <a:off x="64008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5400000" flipH="1" flipV="1">
            <a:off x="6248400" y="5638800"/>
            <a:ext cx="7620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5400000" flipH="1" flipV="1">
            <a:off x="66675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5400000" flipH="1" flipV="1">
            <a:off x="6477000" y="5715000"/>
            <a:ext cx="609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flipH="1" flipV="1">
            <a:off x="67437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5400000" flipH="1" flipV="1">
            <a:off x="68580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flipH="1" flipV="1">
            <a:off x="6781800" y="5791200"/>
            <a:ext cx="457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5400000" flipH="1" flipV="1">
            <a:off x="70485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flipH="1" flipV="1">
            <a:off x="70866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5400000" flipH="1" flipV="1">
            <a:off x="71247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rot="5400000" flipH="1" flipV="1">
            <a:off x="71628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5400000" flipH="1" flipV="1">
            <a:off x="7200900" y="5829300"/>
            <a:ext cx="3810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flipH="1" flipV="1">
            <a:off x="73533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5400000" flipH="1" flipV="1">
            <a:off x="7353300" y="5829300"/>
            <a:ext cx="3810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5400000" flipH="1" flipV="1">
            <a:off x="74676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5400000" flipH="1" flipV="1">
            <a:off x="7315200" y="5638800"/>
            <a:ext cx="7620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5400000" flipH="1" flipV="1">
            <a:off x="77724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rot="5400000" flipH="1" flipV="1">
            <a:off x="76200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5400000" flipH="1" flipV="1">
            <a:off x="7696200" y="5791200"/>
            <a:ext cx="457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5400000" flipH="1" flipV="1">
            <a:off x="7962900" y="5981700"/>
            <a:ext cx="76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flipH="1" flipV="1">
            <a:off x="8001000" y="5943600"/>
            <a:ext cx="152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5400000" flipH="1" flipV="1">
            <a:off x="8039100" y="5905500"/>
            <a:ext cx="228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flipH="1" flipV="1">
            <a:off x="80772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rot="5400000" flipH="1" flipV="1">
            <a:off x="8115300" y="5829300"/>
            <a:ext cx="3810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flipH="1" flipV="1">
            <a:off x="8153400" y="5791200"/>
            <a:ext cx="457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5400000" flipH="1" flipV="1">
            <a:off x="83058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rot="5400000" flipH="1" flipV="1">
            <a:off x="8077200" y="5562600"/>
            <a:ext cx="9144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rot="5400000" flipH="1" flipV="1">
            <a:off x="7886700" y="5295900"/>
            <a:ext cx="1447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rot="5400000" flipH="1" flipV="1">
            <a:off x="8572500" y="5829300"/>
            <a:ext cx="3810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rot="5400000" flipH="1" flipV="1">
            <a:off x="8534400" y="5867400"/>
            <a:ext cx="3048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rot="5400000" flipH="1" flipV="1">
            <a:off x="8610600" y="5791200"/>
            <a:ext cx="457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rot="5400000" flipH="1" flipV="1">
            <a:off x="8610600" y="5715000"/>
            <a:ext cx="609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flipH="1" flipV="1">
            <a:off x="8572500" y="5524500"/>
            <a:ext cx="9906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nvCxnSpPr>
        <p:spPr>
          <a:xfrm rot="5400000" flipH="1" flipV="1">
            <a:off x="8572500" y="5600700"/>
            <a:ext cx="838200" cy="0"/>
          </a:xfrm>
          <a:prstGeom prst="line">
            <a:avLst/>
          </a:prstGeom>
          <a:ln w="19050">
            <a:solidFill>
              <a:schemeClr val="bg1">
                <a:alpha val="50196"/>
              </a:schemeClr>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nvCxnSpPr>
        <p:spPr>
          <a:xfrm rot="5400000" flipH="1" flipV="1">
            <a:off x="8820151" y="2419350"/>
            <a:ext cx="1104900" cy="0"/>
          </a:xfrm>
          <a:prstGeom prst="line">
            <a:avLst/>
          </a:prstGeom>
          <a:ln w="19050">
            <a:solidFill>
              <a:srgbClr val="D9D9D9">
                <a:alpha val="50196"/>
              </a:srgbClr>
            </a:solidFill>
          </a:ln>
        </p:spPr>
        <p:style>
          <a:lnRef idx="1">
            <a:schemeClr val="accent1"/>
          </a:lnRef>
          <a:fillRef idx="0">
            <a:schemeClr val="accent1"/>
          </a:fillRef>
          <a:effectRef idx="0">
            <a:schemeClr val="accent1"/>
          </a:effectRef>
          <a:fontRef idx="minor">
            <a:schemeClr val="tx1"/>
          </a:fontRef>
        </p:style>
      </p:cxnSp>
      <p:pic>
        <p:nvPicPr>
          <p:cNvPr id="132" name="Picture 131"/>
          <p:cNvPicPr>
            <a:picLocks noChangeAspect="1"/>
          </p:cNvPicPr>
          <p:nvPr userDrawn="1"/>
        </p:nvPicPr>
        <p:blipFill rotWithShape="1">
          <a:blip r:embed="rId6" cstate="print">
            <a:extLst>
              <a:ext uri="{28A0092B-C50C-407E-A947-70E740481C1C}">
                <a14:useLocalDpi xmlns:a14="http://schemas.microsoft.com/office/drawing/2010/main" val="0"/>
              </a:ext>
            </a:extLst>
          </a:blip>
          <a:srcRect l="20108" t="42481" r="17504" b="37984"/>
          <a:stretch/>
        </p:blipFill>
        <p:spPr>
          <a:xfrm>
            <a:off x="609600" y="381000"/>
            <a:ext cx="5348177" cy="133970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TextBox 4"/>
          <p:cNvSpPr txBox="1"/>
          <p:nvPr/>
        </p:nvSpPr>
        <p:spPr>
          <a:xfrm rot="5400000">
            <a:off x="6686500" y="4400500"/>
            <a:ext cx="2914712" cy="2000288"/>
          </a:xfrm>
          <a:prstGeom prst="rect">
            <a:avLst/>
          </a:prstGeom>
          <a:blipFill>
            <a:blip r:embed="rId2" cstate="print"/>
            <a:stretch>
              <a:fillRect l="35000" b="10000"/>
            </a:stretch>
          </a:blipFill>
          <a:ln>
            <a:noFill/>
          </a:ln>
        </p:spPr>
        <p:txBody>
          <a:bodyPr>
            <a:normAutofit/>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p:txBody>
          <a:bodyPr>
            <a:normAutofit/>
          </a:bodyPr>
          <a:lstStyle>
            <a:lvl1pPr algn="l">
              <a:defRPr sz="3600" b="1">
                <a:solidFill>
                  <a:schemeClr val="tx1">
                    <a:lumMod val="50000"/>
                    <a:lumOff val="50000"/>
                  </a:schemeClr>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457200" y="6356350"/>
            <a:ext cx="2133600" cy="365125"/>
          </a:xfrm>
          <a:prstGeom prst="rect">
            <a:avLst/>
          </a:prstGeom>
        </p:spPr>
        <p:txBody>
          <a:bodyPr/>
          <a:lstStyle>
            <a:lvl1pPr>
              <a:defRPr/>
            </a:lvl1pPr>
          </a:lstStyle>
          <a:p>
            <a:fld id="{40127147-70B2-4178-8DD6-30627629448C}" type="datetimeFigureOut">
              <a:rPr lang="en-US" smtClean="0"/>
              <a:pPr/>
              <a:t>6/8/2015</a:t>
            </a:fld>
            <a:endParaRPr lang="en-US" dirty="0"/>
          </a:p>
        </p:txBody>
      </p:sp>
      <p:sp>
        <p:nvSpPr>
          <p:cNvPr id="7" name="Footer Placeholder 5"/>
          <p:cNvSpPr>
            <a:spLocks noGrp="1"/>
          </p:cNvSpPr>
          <p:nvPr>
            <p:ph type="ftr" sz="quarter" idx="11"/>
          </p:nvPr>
        </p:nvSpPr>
        <p:spPr>
          <a:xfrm>
            <a:off x="3124200" y="6356350"/>
            <a:ext cx="2895600" cy="365125"/>
          </a:xfrm>
          <a:prstGeom prst="rect">
            <a:avLst/>
          </a:prstGeom>
        </p:spPr>
        <p:txBody>
          <a:bodyPr/>
          <a:lstStyle>
            <a:lvl1pPr>
              <a:defRPr/>
            </a:lvl1pPr>
          </a:lstStyle>
          <a:p>
            <a:endParaRPr lang="en-US" dirty="0"/>
          </a:p>
        </p:txBody>
      </p:sp>
      <p:sp>
        <p:nvSpPr>
          <p:cNvPr id="8" name="Slide Number Placeholder 6"/>
          <p:cNvSpPr>
            <a:spLocks noGrp="1"/>
          </p:cNvSpPr>
          <p:nvPr>
            <p:ph type="sldNum" sz="quarter" idx="12"/>
          </p:nvPr>
        </p:nvSpPr>
        <p:spPr>
          <a:xfrm>
            <a:off x="6553200" y="6356350"/>
            <a:ext cx="2133600" cy="365125"/>
          </a:xfrm>
          <a:prstGeom prst="rect">
            <a:avLst/>
          </a:prstGeom>
        </p:spPr>
        <p:txBody>
          <a:bodyPr/>
          <a:lstStyle>
            <a:lvl1pPr>
              <a:defRPr/>
            </a:lvl1pPr>
          </a:lstStyle>
          <a:p>
            <a:fld id="{347696FF-6062-425B-8153-9A8ACC4BC48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TextBox 6"/>
          <p:cNvSpPr txBox="1"/>
          <p:nvPr/>
        </p:nvSpPr>
        <p:spPr>
          <a:xfrm rot="5400000">
            <a:off x="6686500" y="4400500"/>
            <a:ext cx="2914712" cy="2000288"/>
          </a:xfrm>
          <a:prstGeom prst="rect">
            <a:avLst/>
          </a:prstGeom>
          <a:blipFill>
            <a:blip r:embed="rId2" cstate="print"/>
            <a:stretch>
              <a:fillRect l="35000" b="10000"/>
            </a:stretch>
          </a:blipFill>
          <a:ln>
            <a:noFill/>
          </a:ln>
        </p:spPr>
        <p:txBody>
          <a:bodyPr>
            <a:normAutofit/>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p:txBody>
          <a:bodyPr>
            <a:normAutofit/>
          </a:bodyPr>
          <a:lstStyle>
            <a:lvl1pPr algn="l">
              <a:defRPr sz="3600" b="1">
                <a:solidFill>
                  <a:schemeClr val="tx1">
                    <a:lumMod val="50000"/>
                    <a:lumOff val="50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a:xfrm>
            <a:off x="457200" y="6356350"/>
            <a:ext cx="2133600" cy="365125"/>
          </a:xfrm>
          <a:prstGeom prst="rect">
            <a:avLst/>
          </a:prstGeom>
        </p:spPr>
        <p:txBody>
          <a:bodyPr/>
          <a:lstStyle>
            <a:lvl1pPr>
              <a:defRPr/>
            </a:lvl1pPr>
          </a:lstStyle>
          <a:p>
            <a:fld id="{40127147-70B2-4178-8DD6-30627629448C}" type="datetimeFigureOut">
              <a:rPr lang="en-US" smtClean="0"/>
              <a:pPr/>
              <a:t>6/8/2015</a:t>
            </a:fld>
            <a:endParaRPr lang="en-US" dirty="0"/>
          </a:p>
        </p:txBody>
      </p:sp>
      <p:sp>
        <p:nvSpPr>
          <p:cNvPr id="9" name="Footer Placeholder 7"/>
          <p:cNvSpPr>
            <a:spLocks noGrp="1"/>
          </p:cNvSpPr>
          <p:nvPr>
            <p:ph type="ftr" sz="quarter" idx="11"/>
          </p:nvPr>
        </p:nvSpPr>
        <p:spPr>
          <a:xfrm>
            <a:off x="3124200" y="6356350"/>
            <a:ext cx="2895600" cy="365125"/>
          </a:xfrm>
          <a:prstGeom prst="rect">
            <a:avLst/>
          </a:prstGeom>
        </p:spPr>
        <p:txBody>
          <a:bodyPr/>
          <a:lstStyle>
            <a:lvl1pPr>
              <a:defRPr/>
            </a:lvl1pPr>
          </a:lstStyle>
          <a:p>
            <a:endParaRPr lang="en-US" dirty="0"/>
          </a:p>
        </p:txBody>
      </p:sp>
      <p:sp>
        <p:nvSpPr>
          <p:cNvPr id="10" name="Slide Number Placeholder 8"/>
          <p:cNvSpPr>
            <a:spLocks noGrp="1"/>
          </p:cNvSpPr>
          <p:nvPr>
            <p:ph type="sldNum" sz="quarter" idx="12"/>
          </p:nvPr>
        </p:nvSpPr>
        <p:spPr>
          <a:xfrm>
            <a:off x="6553200" y="6356350"/>
            <a:ext cx="2133600" cy="365125"/>
          </a:xfrm>
          <a:prstGeom prst="rect">
            <a:avLst/>
          </a:prstGeom>
        </p:spPr>
        <p:txBody>
          <a:bodyPr/>
          <a:lstStyle>
            <a:lvl1pPr>
              <a:defRPr/>
            </a:lvl1pPr>
          </a:lstStyle>
          <a:p>
            <a:fld id="{347696FF-6062-425B-8153-9A8ACC4BC48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TextBox 2"/>
          <p:cNvSpPr txBox="1"/>
          <p:nvPr/>
        </p:nvSpPr>
        <p:spPr>
          <a:xfrm rot="5400000">
            <a:off x="6686500" y="4400500"/>
            <a:ext cx="2914712" cy="2000288"/>
          </a:xfrm>
          <a:prstGeom prst="rect">
            <a:avLst/>
          </a:prstGeom>
          <a:blipFill>
            <a:blip r:embed="rId2" cstate="print"/>
            <a:stretch>
              <a:fillRect l="35000" b="10000"/>
            </a:stretch>
          </a:blipFill>
          <a:ln>
            <a:noFill/>
          </a:ln>
        </p:spPr>
        <p:txBody>
          <a:bodyPr>
            <a:normAutofit/>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p:txBody>
          <a:bodyPr>
            <a:normAutofit/>
          </a:bodyPr>
          <a:lstStyle>
            <a:lvl1pPr>
              <a:defRPr sz="3600" b="1">
                <a:solidFill>
                  <a:schemeClr val="tx1">
                    <a:lumMod val="50000"/>
                    <a:lumOff val="50000"/>
                  </a:schemeClr>
                </a:solidFill>
              </a:defRPr>
            </a:lvl1pPr>
          </a:lstStyle>
          <a:p>
            <a:r>
              <a:rPr lang="en-US" smtClean="0"/>
              <a:t>Click to edit Master title style</a:t>
            </a:r>
            <a:endParaRPr lang="en-US" dirty="0"/>
          </a:p>
        </p:txBody>
      </p:sp>
      <p:sp>
        <p:nvSpPr>
          <p:cNvPr id="4" name="Date Placeholder 2"/>
          <p:cNvSpPr>
            <a:spLocks noGrp="1"/>
          </p:cNvSpPr>
          <p:nvPr>
            <p:ph type="dt" sz="half" idx="10"/>
          </p:nvPr>
        </p:nvSpPr>
        <p:spPr>
          <a:xfrm>
            <a:off x="457200" y="6356350"/>
            <a:ext cx="2133600" cy="365125"/>
          </a:xfrm>
          <a:prstGeom prst="rect">
            <a:avLst/>
          </a:prstGeom>
        </p:spPr>
        <p:txBody>
          <a:bodyPr/>
          <a:lstStyle>
            <a:lvl1pPr>
              <a:defRPr/>
            </a:lvl1pPr>
          </a:lstStyle>
          <a:p>
            <a:fld id="{40127147-70B2-4178-8DD6-30627629448C}" type="datetimeFigureOut">
              <a:rPr lang="en-US" smtClean="0"/>
              <a:pPr/>
              <a:t>6/8/2015</a:t>
            </a:fld>
            <a:endParaRPr lang="en-US" dirty="0"/>
          </a:p>
        </p:txBody>
      </p:sp>
      <p:sp>
        <p:nvSpPr>
          <p:cNvPr id="5" name="Footer Placeholder 3"/>
          <p:cNvSpPr>
            <a:spLocks noGrp="1"/>
          </p:cNvSpPr>
          <p:nvPr>
            <p:ph type="ftr" sz="quarter" idx="11"/>
          </p:nvPr>
        </p:nvSpPr>
        <p:spPr>
          <a:xfrm>
            <a:off x="3124200" y="6356350"/>
            <a:ext cx="2895600" cy="365125"/>
          </a:xfrm>
          <a:prstGeom prst="rect">
            <a:avLst/>
          </a:prstGeom>
        </p:spPr>
        <p:txBody>
          <a:bodyPr/>
          <a:lstStyle>
            <a:lvl1pPr>
              <a:defRPr/>
            </a:lvl1pPr>
          </a:lstStyle>
          <a:p>
            <a:endParaRPr lang="en-US" dirty="0"/>
          </a:p>
        </p:txBody>
      </p:sp>
      <p:sp>
        <p:nvSpPr>
          <p:cNvPr id="6" name="Slide Number Placeholder 4"/>
          <p:cNvSpPr>
            <a:spLocks noGrp="1"/>
          </p:cNvSpPr>
          <p:nvPr>
            <p:ph type="sldNum" sz="quarter" idx="12"/>
          </p:nvPr>
        </p:nvSpPr>
        <p:spPr>
          <a:xfrm>
            <a:off x="6553200" y="6356350"/>
            <a:ext cx="2133600" cy="365125"/>
          </a:xfrm>
          <a:prstGeom prst="rect">
            <a:avLst/>
          </a:prstGeom>
        </p:spPr>
        <p:txBody>
          <a:bodyPr/>
          <a:lstStyle>
            <a:lvl1pPr>
              <a:defRPr/>
            </a:lvl1pPr>
          </a:lstStyle>
          <a:p>
            <a:fld id="{347696FF-6062-425B-8153-9A8ACC4BC48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p:nvSpPr>
        <p:spPr>
          <a:xfrm rot="5400000">
            <a:off x="6686500" y="4400500"/>
            <a:ext cx="2914712" cy="2000288"/>
          </a:xfrm>
          <a:prstGeom prst="rect">
            <a:avLst/>
          </a:prstGeom>
          <a:blipFill>
            <a:blip r:embed="rId2" cstate="print"/>
            <a:stretch>
              <a:fillRect l="35000" b="10000"/>
            </a:stretch>
          </a:blipFill>
          <a:ln>
            <a:noFill/>
          </a:ln>
        </p:spPr>
        <p:txBody>
          <a:bodyPr>
            <a:normAutofit/>
          </a:bodyPr>
          <a:lstStyle/>
          <a:p>
            <a:pPr fontAlgn="auto">
              <a:spcBef>
                <a:spcPts val="0"/>
              </a:spcBef>
              <a:spcAft>
                <a:spcPts val="0"/>
              </a:spcAft>
              <a:defRPr/>
            </a:pPr>
            <a:endParaRPr lang="en-US" dirty="0">
              <a:latin typeface="+mn-lt"/>
            </a:endParaRPr>
          </a:p>
        </p:txBody>
      </p:sp>
      <p:sp>
        <p:nvSpPr>
          <p:cNvPr id="3" name="Date Placeholder 1"/>
          <p:cNvSpPr>
            <a:spLocks noGrp="1"/>
          </p:cNvSpPr>
          <p:nvPr>
            <p:ph type="dt" sz="half" idx="10"/>
          </p:nvPr>
        </p:nvSpPr>
        <p:spPr>
          <a:xfrm>
            <a:off x="457200" y="6356350"/>
            <a:ext cx="2133600" cy="365125"/>
          </a:xfrm>
          <a:prstGeom prst="rect">
            <a:avLst/>
          </a:prstGeom>
        </p:spPr>
        <p:txBody>
          <a:bodyPr/>
          <a:lstStyle>
            <a:lvl1pPr>
              <a:defRPr/>
            </a:lvl1pPr>
          </a:lstStyle>
          <a:p>
            <a:fld id="{40127147-70B2-4178-8DD6-30627629448C}" type="datetimeFigureOut">
              <a:rPr lang="en-US" smtClean="0"/>
              <a:pPr/>
              <a:t>6/8/2015</a:t>
            </a:fld>
            <a:endParaRPr lang="en-US" dirty="0"/>
          </a:p>
        </p:txBody>
      </p:sp>
      <p:sp>
        <p:nvSpPr>
          <p:cNvPr id="4" name="Footer Placeholder 2"/>
          <p:cNvSpPr>
            <a:spLocks noGrp="1"/>
          </p:cNvSpPr>
          <p:nvPr>
            <p:ph type="ftr" sz="quarter" idx="11"/>
          </p:nvPr>
        </p:nvSpPr>
        <p:spPr>
          <a:xfrm>
            <a:off x="3124200" y="6356350"/>
            <a:ext cx="2895600" cy="365125"/>
          </a:xfrm>
          <a:prstGeom prst="rect">
            <a:avLst/>
          </a:prstGeom>
        </p:spPr>
        <p:txBody>
          <a:bodyPr/>
          <a:lstStyle>
            <a:lvl1pPr>
              <a:defRPr/>
            </a:lvl1pPr>
          </a:lstStyle>
          <a:p>
            <a:endParaRPr lang="en-US" dirty="0"/>
          </a:p>
        </p:txBody>
      </p:sp>
      <p:sp>
        <p:nvSpPr>
          <p:cNvPr id="5" name="Slide Number Placeholder 3"/>
          <p:cNvSpPr>
            <a:spLocks noGrp="1"/>
          </p:cNvSpPr>
          <p:nvPr>
            <p:ph type="sldNum" sz="quarter" idx="12"/>
          </p:nvPr>
        </p:nvSpPr>
        <p:spPr>
          <a:xfrm>
            <a:off x="6553200" y="6356350"/>
            <a:ext cx="2133600" cy="365125"/>
          </a:xfrm>
          <a:prstGeom prst="rect">
            <a:avLst/>
          </a:prstGeom>
        </p:spPr>
        <p:txBody>
          <a:bodyPr/>
          <a:lstStyle>
            <a:lvl1pPr>
              <a:defRPr/>
            </a:lvl1pPr>
          </a:lstStyle>
          <a:p>
            <a:fld id="{347696FF-6062-425B-8153-9A8ACC4BC48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40127147-70B2-4178-8DD6-30627629448C}" type="datetimeFigureOut">
              <a:rPr lang="en-US" smtClean="0"/>
              <a:pPr/>
              <a:t>6/8/2015</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dirty="0"/>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347696FF-6062-425B-8153-9A8ACC4BC48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40127147-70B2-4178-8DD6-30627629448C}" type="datetimeFigureOut">
              <a:rPr lang="en-US" smtClean="0"/>
              <a:pPr/>
              <a:t>6/8/2015</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dirty="0"/>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347696FF-6062-425B-8153-9A8ACC4BC48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3"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2054"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b="1" kern="1200">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3600" b="1">
          <a:solidFill>
            <a:srgbClr val="FFC000"/>
          </a:solidFill>
          <a:latin typeface="Calibri" pitchFamily="34" charset="0"/>
        </a:defRPr>
      </a:lvl2pPr>
      <a:lvl3pPr algn="ctr" rtl="0" eaLnBrk="1" fontAlgn="base" hangingPunct="1">
        <a:spcBef>
          <a:spcPct val="0"/>
        </a:spcBef>
        <a:spcAft>
          <a:spcPct val="0"/>
        </a:spcAft>
        <a:defRPr sz="3600" b="1">
          <a:solidFill>
            <a:srgbClr val="FFC000"/>
          </a:solidFill>
          <a:latin typeface="Calibri" pitchFamily="34" charset="0"/>
        </a:defRPr>
      </a:lvl3pPr>
      <a:lvl4pPr algn="ctr" rtl="0" eaLnBrk="1" fontAlgn="base" hangingPunct="1">
        <a:spcBef>
          <a:spcPct val="0"/>
        </a:spcBef>
        <a:spcAft>
          <a:spcPct val="0"/>
        </a:spcAft>
        <a:defRPr sz="3600" b="1">
          <a:solidFill>
            <a:srgbClr val="FFC000"/>
          </a:solidFill>
          <a:latin typeface="Calibri" pitchFamily="34" charset="0"/>
        </a:defRPr>
      </a:lvl4pPr>
      <a:lvl5pPr algn="ctr" rtl="0" eaLnBrk="1" fontAlgn="base" hangingPunct="1">
        <a:spcBef>
          <a:spcPct val="0"/>
        </a:spcBef>
        <a:spcAft>
          <a:spcPct val="0"/>
        </a:spcAft>
        <a:defRPr sz="3600" b="1">
          <a:solidFill>
            <a:srgbClr val="FFC000"/>
          </a:solidFill>
          <a:latin typeface="Calibri" pitchFamily="34" charset="0"/>
        </a:defRPr>
      </a:lvl5pPr>
      <a:lvl6pPr marL="457200" algn="ctr" rtl="0" eaLnBrk="1" fontAlgn="base" hangingPunct="1">
        <a:spcBef>
          <a:spcPct val="0"/>
        </a:spcBef>
        <a:spcAft>
          <a:spcPct val="0"/>
        </a:spcAft>
        <a:defRPr sz="3600" b="1">
          <a:solidFill>
            <a:srgbClr val="FFC000"/>
          </a:solidFill>
          <a:latin typeface="Calibri" pitchFamily="34" charset="0"/>
        </a:defRPr>
      </a:lvl6pPr>
      <a:lvl7pPr marL="914400" algn="ctr" rtl="0" eaLnBrk="1" fontAlgn="base" hangingPunct="1">
        <a:spcBef>
          <a:spcPct val="0"/>
        </a:spcBef>
        <a:spcAft>
          <a:spcPct val="0"/>
        </a:spcAft>
        <a:defRPr sz="3600" b="1">
          <a:solidFill>
            <a:srgbClr val="FFC000"/>
          </a:solidFill>
          <a:latin typeface="Calibri" pitchFamily="34" charset="0"/>
        </a:defRPr>
      </a:lvl7pPr>
      <a:lvl8pPr marL="1371600" algn="ctr" rtl="0" eaLnBrk="1" fontAlgn="base" hangingPunct="1">
        <a:spcBef>
          <a:spcPct val="0"/>
        </a:spcBef>
        <a:spcAft>
          <a:spcPct val="0"/>
        </a:spcAft>
        <a:defRPr sz="3600" b="1">
          <a:solidFill>
            <a:srgbClr val="FFC000"/>
          </a:solidFill>
          <a:latin typeface="Calibri" pitchFamily="34" charset="0"/>
        </a:defRPr>
      </a:lvl8pPr>
      <a:lvl9pPr marL="1828800" algn="ctr" rtl="0" eaLnBrk="1" fontAlgn="base" hangingPunct="1">
        <a:spcBef>
          <a:spcPct val="0"/>
        </a:spcBef>
        <a:spcAft>
          <a:spcPct val="0"/>
        </a:spcAft>
        <a:defRPr sz="3600" b="1">
          <a:solidFill>
            <a:srgbClr val="FFC000"/>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2"/>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2"/>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2"/>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2"/>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rcc.int/"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191000"/>
            <a:ext cx="8610600" cy="1219200"/>
          </a:xfrm>
        </p:spPr>
        <p:txBody>
          <a:bodyPr rtlCol="0">
            <a:noAutofit/>
          </a:bodyPr>
          <a:lstStyle/>
          <a:p>
            <a:pPr fontAlgn="auto">
              <a:spcAft>
                <a:spcPts val="0"/>
              </a:spcAft>
              <a:defRPr/>
            </a:pPr>
            <a:r>
              <a:rPr lang="en-US" sz="4000" dirty="0" smtClean="0">
                <a:latin typeface="+mn-lt"/>
              </a:rPr>
              <a:t>R&amp;I Dimension of the SEE 2020 Strategy</a:t>
            </a:r>
            <a:endParaRPr lang="en-US" sz="4000" cap="none" dirty="0">
              <a:latin typeface="+mn-lt"/>
            </a:endParaRPr>
          </a:p>
        </p:txBody>
      </p:sp>
      <p:sp>
        <p:nvSpPr>
          <p:cNvPr id="4" name="Subtitle 2"/>
          <p:cNvSpPr txBox="1">
            <a:spLocks/>
          </p:cNvSpPr>
          <p:nvPr/>
        </p:nvSpPr>
        <p:spPr>
          <a:xfrm>
            <a:off x="609600" y="5334000"/>
            <a:ext cx="7696200" cy="444500"/>
          </a:xfrm>
          <a:prstGeom prst="rect">
            <a:avLst/>
          </a:prstGeom>
        </p:spPr>
        <p:txBody>
          <a:bodyPr anchor="b">
            <a:normAutofit fontScale="25000" lnSpcReduction="20000"/>
          </a:bodyPr>
          <a:lstStyle/>
          <a:p>
            <a:pPr fontAlgn="auto">
              <a:spcBef>
                <a:spcPct val="20000"/>
              </a:spcBef>
              <a:spcAft>
                <a:spcPts val="0"/>
              </a:spcAft>
              <a:buFont typeface="Arial" pitchFamily="34" charset="0"/>
              <a:buNone/>
              <a:defRPr/>
            </a:pPr>
            <a:endParaRPr lang="en-GB" sz="2000" dirty="0" smtClean="0">
              <a:solidFill>
                <a:schemeClr val="bg1"/>
              </a:solidFill>
              <a:effectLst>
                <a:outerShdw blurRad="38100" dist="38100" dir="2700000" algn="tl">
                  <a:srgbClr val="000000">
                    <a:alpha val="43137"/>
                  </a:srgbClr>
                </a:outerShdw>
              </a:effectLst>
            </a:endParaRPr>
          </a:p>
          <a:p>
            <a:pPr fontAlgn="auto">
              <a:spcBef>
                <a:spcPct val="20000"/>
              </a:spcBef>
              <a:spcAft>
                <a:spcPts val="0"/>
              </a:spcAft>
              <a:buFont typeface="Arial" pitchFamily="34" charset="0"/>
              <a:buNone/>
              <a:defRPr/>
            </a:pPr>
            <a:r>
              <a:rPr lang="en-GB" sz="7200" dirty="0" smtClean="0">
                <a:solidFill>
                  <a:schemeClr val="bg1"/>
                </a:solidFill>
                <a:effectLst>
                  <a:outerShdw blurRad="38100" dist="38100" dir="2700000" algn="tl">
                    <a:srgbClr val="000000">
                      <a:alpha val="43137"/>
                    </a:srgbClr>
                  </a:outerShdw>
                </a:effectLst>
              </a:rPr>
              <a:t>Budapest</a:t>
            </a:r>
            <a:r>
              <a:rPr lang="en-US" sz="7200" dirty="0" smtClean="0">
                <a:solidFill>
                  <a:schemeClr val="bg1"/>
                </a:solidFill>
                <a:effectLst>
                  <a:outerShdw blurRad="38100" dist="38100" dir="2700000" algn="tl">
                    <a:srgbClr val="000000">
                      <a:alpha val="43137"/>
                    </a:srgbClr>
                  </a:outerShdw>
                </a:effectLst>
              </a:rPr>
              <a:t>, 8-9 June </a:t>
            </a:r>
            <a:r>
              <a:rPr lang="en-US" sz="7200" dirty="0" smtClean="0">
                <a:solidFill>
                  <a:schemeClr val="bg1"/>
                </a:solidFill>
                <a:effectLst>
                  <a:outerShdw blurRad="38100" dist="38100" dir="2700000" algn="tl">
                    <a:srgbClr val="000000">
                      <a:alpha val="43137"/>
                    </a:srgbClr>
                  </a:outerShdw>
                </a:effectLst>
                <a:latin typeface="+mn-lt"/>
              </a:rPr>
              <a:t>2015</a:t>
            </a:r>
          </a:p>
          <a:p>
            <a:pPr fontAlgn="auto">
              <a:spcBef>
                <a:spcPct val="20000"/>
              </a:spcBef>
              <a:spcAft>
                <a:spcPts val="0"/>
              </a:spcAft>
              <a:buFont typeface="Arial" pitchFamily="34" charset="0"/>
              <a:buNone/>
              <a:defRPr/>
            </a:pPr>
            <a:endParaRPr lang="en-US" sz="2000" dirty="0">
              <a:solidFill>
                <a:schemeClr val="bg1"/>
              </a:solidFill>
              <a:effectLst>
                <a:outerShdw blurRad="38100" dist="38100" dir="2700000" algn="tl">
                  <a:srgbClr val="000000">
                    <a:alpha val="43137"/>
                  </a:srgbClr>
                </a:outerShdw>
              </a:effectLst>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Rectangle 2"/>
          <p:cNvSpPr>
            <a:spLocks noChangeArrowheads="1"/>
          </p:cNvSpPr>
          <p:nvPr/>
        </p:nvSpPr>
        <p:spPr bwMode="auto">
          <a:xfrm>
            <a:off x="533401" y="357568"/>
            <a:ext cx="7589195" cy="93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r>
              <a:rPr lang="en-US" sz="1400" b="1" dirty="0" smtClean="0"/>
              <a:t>BALKAN BAROMETER</a:t>
            </a:r>
            <a:endParaRPr lang="en-US" sz="1400" b="1" dirty="0"/>
          </a:p>
          <a:p>
            <a:r>
              <a:rPr lang="en-GB" sz="2400" b="1" dirty="0" smtClean="0">
                <a:solidFill>
                  <a:schemeClr val="bg1">
                    <a:lumMod val="50000"/>
                  </a:schemeClr>
                </a:solidFill>
              </a:rPr>
              <a:t>Do </a:t>
            </a:r>
            <a:r>
              <a:rPr lang="en-GB" sz="2400" b="1" dirty="0">
                <a:solidFill>
                  <a:schemeClr val="bg1">
                    <a:lumMod val="50000"/>
                  </a:schemeClr>
                </a:solidFill>
              </a:rPr>
              <a:t>you think that EU membership would be (is – for Croatia) a good thing, a bad thing, or neither good nor </a:t>
            </a:r>
            <a:r>
              <a:rPr lang="en-GB" sz="2400" b="1" dirty="0" smtClean="0">
                <a:solidFill>
                  <a:schemeClr val="bg1">
                    <a:lumMod val="50000"/>
                  </a:schemeClr>
                </a:solidFill>
              </a:rPr>
              <a:t>bad</a:t>
            </a:r>
            <a:r>
              <a:rPr lang="hr-HR" sz="2400" b="1" dirty="0" smtClean="0">
                <a:solidFill>
                  <a:schemeClr val="bg1">
                    <a:lumMod val="50000"/>
                  </a:schemeClr>
                </a:solidFill>
              </a:rPr>
              <a:t>?</a:t>
            </a:r>
            <a:endParaRPr lang="hr-HR" sz="2400" b="1" dirty="0">
              <a:solidFill>
                <a:schemeClr val="bg1">
                  <a:lumMod val="50000"/>
                </a:schemeClr>
              </a:solidFill>
            </a:endParaRPr>
          </a:p>
        </p:txBody>
      </p:sp>
      <p:graphicFrame>
        <p:nvGraphicFramePr>
          <p:cNvPr id="38" name="Chart 37"/>
          <p:cNvGraphicFramePr/>
          <p:nvPr>
            <p:extLst>
              <p:ext uri="{D42A27DB-BD31-4B8C-83A1-F6EECF244321}">
                <p14:modId xmlns:p14="http://schemas.microsoft.com/office/powerpoint/2010/main" val="982773394"/>
              </p:ext>
            </p:extLst>
          </p:nvPr>
        </p:nvGraphicFramePr>
        <p:xfrm>
          <a:off x="381000" y="1923540"/>
          <a:ext cx="7943234" cy="4324859"/>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bwMode="gray">
          <a:xfrm>
            <a:off x="533401" y="1923541"/>
            <a:ext cx="7239000" cy="544749"/>
          </a:xfrm>
          <a:prstGeom prst="rect">
            <a:avLst/>
          </a:prstGeom>
          <a:noFill/>
          <a:ln w="158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err="1" smtClean="0">
              <a:solidFill>
                <a:schemeClr val="tx1"/>
              </a:solidFill>
              <a:latin typeface="Arial" pitchFamily="34" charset="0"/>
              <a:cs typeface="Arial" pitchFamily="34" charset="0"/>
            </a:endParaRPr>
          </a:p>
        </p:txBody>
      </p:sp>
      <p:sp>
        <p:nvSpPr>
          <p:cNvPr id="5" name="Rectangle 4"/>
          <p:cNvSpPr/>
          <p:nvPr/>
        </p:nvSpPr>
        <p:spPr>
          <a:xfrm>
            <a:off x="533400" y="6320135"/>
            <a:ext cx="5181600" cy="461665"/>
          </a:xfrm>
          <a:prstGeom prst="rect">
            <a:avLst/>
          </a:prstGeom>
        </p:spPr>
        <p:txBody>
          <a:bodyPr wrap="square">
            <a:spAutoFit/>
          </a:bodyPr>
          <a:lstStyle/>
          <a:p>
            <a:r>
              <a:rPr lang="en-GB" sz="1200" dirty="0"/>
              <a:t>*This designation is without prejudice to positions on status, and is in line with UNSCR 1244 and the ICJ Opinion on the Kosovo declaration of independence.</a:t>
            </a:r>
            <a:endParaRPr lang="en-US" sz="1200" dirty="0"/>
          </a:p>
        </p:txBody>
      </p:sp>
    </p:spTree>
    <p:extLst>
      <p:ext uri="{BB962C8B-B14F-4D97-AF65-F5344CB8AC3E}">
        <p14:creationId xmlns:p14="http://schemas.microsoft.com/office/powerpoint/2010/main" val="3501478171"/>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2904215310"/>
              </p:ext>
            </p:extLst>
          </p:nvPr>
        </p:nvGraphicFramePr>
        <p:xfrm>
          <a:off x="533400"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2"/>
          <p:cNvSpPr>
            <a:spLocks noChangeArrowheads="1"/>
          </p:cNvSpPr>
          <p:nvPr/>
        </p:nvSpPr>
        <p:spPr bwMode="auto">
          <a:xfrm>
            <a:off x="533401" y="357568"/>
            <a:ext cx="7589195" cy="93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r>
              <a:rPr lang="en-US" sz="1400" b="1" dirty="0" smtClean="0"/>
              <a:t>BALKAN BAROMETER</a:t>
            </a:r>
            <a:endParaRPr lang="en-US" sz="1400" b="1" dirty="0"/>
          </a:p>
          <a:p>
            <a:r>
              <a:rPr lang="en-GB" sz="2800" b="1" dirty="0" smtClean="0">
                <a:solidFill>
                  <a:schemeClr val="bg1">
                    <a:lumMod val="50000"/>
                  </a:schemeClr>
                </a:solidFill>
              </a:rPr>
              <a:t>What do you think is most important for getting ahead in life?</a:t>
            </a:r>
            <a:endParaRPr lang="hr-HR" sz="2800" b="1" dirty="0">
              <a:solidFill>
                <a:schemeClr val="bg1">
                  <a:lumMod val="50000"/>
                </a:schemeClr>
              </a:solidFill>
            </a:endParaRPr>
          </a:p>
        </p:txBody>
      </p:sp>
      <p:sp>
        <p:nvSpPr>
          <p:cNvPr id="6" name="Rectangle 5"/>
          <p:cNvSpPr/>
          <p:nvPr/>
        </p:nvSpPr>
        <p:spPr>
          <a:xfrm>
            <a:off x="533400" y="6320135"/>
            <a:ext cx="5181600" cy="461665"/>
          </a:xfrm>
          <a:prstGeom prst="rect">
            <a:avLst/>
          </a:prstGeom>
        </p:spPr>
        <p:txBody>
          <a:bodyPr wrap="square">
            <a:spAutoFit/>
          </a:bodyPr>
          <a:lstStyle/>
          <a:p>
            <a:r>
              <a:rPr lang="en-GB" sz="1200" dirty="0"/>
              <a:t>*This designation is without prejudice to positions on status, and is in line with UNSCR 1244 and the ICJ Opinion on the Kosovo declaration of independence.</a:t>
            </a:r>
            <a:endParaRPr lang="en-US" sz="1200" dirty="0"/>
          </a:p>
        </p:txBody>
      </p:sp>
    </p:spTree>
    <p:extLst>
      <p:ext uri="{BB962C8B-B14F-4D97-AF65-F5344CB8AC3E}">
        <p14:creationId xmlns:p14="http://schemas.microsoft.com/office/powerpoint/2010/main" val="2094471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51710727"/>
              </p:ext>
            </p:extLst>
          </p:nvPr>
        </p:nvGraphicFramePr>
        <p:xfrm>
          <a:off x="457200" y="1447800"/>
          <a:ext cx="81534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2"/>
          <p:cNvSpPr>
            <a:spLocks noChangeArrowheads="1"/>
          </p:cNvSpPr>
          <p:nvPr/>
        </p:nvSpPr>
        <p:spPr bwMode="auto">
          <a:xfrm>
            <a:off x="533401" y="357567"/>
            <a:ext cx="7589195" cy="93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r>
              <a:rPr lang="en-US" sz="1400" b="1" dirty="0" smtClean="0"/>
              <a:t>BALKAN BAROMETER</a:t>
            </a:r>
            <a:endParaRPr lang="en-US" sz="1400" b="1" dirty="0"/>
          </a:p>
          <a:p>
            <a:r>
              <a:rPr lang="en-GB" sz="2800" b="1" dirty="0" smtClean="0">
                <a:solidFill>
                  <a:schemeClr val="bg1">
                    <a:lumMod val="50000"/>
                  </a:schemeClr>
                </a:solidFill>
              </a:rPr>
              <a:t>What is your current working status?</a:t>
            </a:r>
            <a:endParaRPr lang="hr-HR" sz="2800" b="1" dirty="0">
              <a:solidFill>
                <a:schemeClr val="bg1">
                  <a:lumMod val="50000"/>
                </a:schemeClr>
              </a:solidFill>
            </a:endParaRPr>
          </a:p>
        </p:txBody>
      </p:sp>
      <p:sp>
        <p:nvSpPr>
          <p:cNvPr id="6" name="Rectangle 5"/>
          <p:cNvSpPr/>
          <p:nvPr/>
        </p:nvSpPr>
        <p:spPr>
          <a:xfrm>
            <a:off x="533400" y="6320135"/>
            <a:ext cx="5181600" cy="461665"/>
          </a:xfrm>
          <a:prstGeom prst="rect">
            <a:avLst/>
          </a:prstGeom>
        </p:spPr>
        <p:txBody>
          <a:bodyPr wrap="square">
            <a:spAutoFit/>
          </a:bodyPr>
          <a:lstStyle/>
          <a:p>
            <a:r>
              <a:rPr lang="en-GB" sz="1200" dirty="0"/>
              <a:t>*This designation is without prejudice to positions on status, and is in line with UNSCR 1244 and the ICJ Opinion on the Kosovo declaration of independence.</a:t>
            </a:r>
            <a:endParaRPr lang="en-US" sz="1200" dirty="0"/>
          </a:p>
        </p:txBody>
      </p:sp>
    </p:spTree>
    <p:extLst>
      <p:ext uri="{BB962C8B-B14F-4D97-AF65-F5344CB8AC3E}">
        <p14:creationId xmlns:p14="http://schemas.microsoft.com/office/powerpoint/2010/main" val="1083537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19400"/>
            <a:ext cx="7772400" cy="752475"/>
          </a:xfrm>
        </p:spPr>
        <p:txBody>
          <a:bodyPr>
            <a:normAutofit/>
          </a:bodyPr>
          <a:lstStyle/>
          <a:p>
            <a:r>
              <a:rPr lang="en-US" sz="4000" dirty="0" smtClean="0">
                <a:solidFill>
                  <a:schemeClr val="tx1">
                    <a:lumMod val="50000"/>
                    <a:lumOff val="50000"/>
                  </a:schemeClr>
                </a:solidFill>
                <a:effectLst/>
              </a:rPr>
              <a:t>thank you</a:t>
            </a:r>
            <a:endParaRPr lang="en-US" sz="4000" dirty="0">
              <a:solidFill>
                <a:schemeClr val="tx1">
                  <a:lumMod val="50000"/>
                  <a:lumOff val="50000"/>
                </a:schemeClr>
              </a:solidFill>
              <a:effectLst/>
            </a:endParaRPr>
          </a:p>
        </p:txBody>
      </p:sp>
      <p:sp>
        <p:nvSpPr>
          <p:cNvPr id="4" name="Title 1"/>
          <p:cNvSpPr txBox="1">
            <a:spLocks/>
          </p:cNvSpPr>
          <p:nvPr/>
        </p:nvSpPr>
        <p:spPr bwMode="auto">
          <a:xfrm>
            <a:off x="381000" y="2667000"/>
            <a:ext cx="7924800" cy="1143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n-US" sz="36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5" name="Content Placeholder 2"/>
          <p:cNvSpPr txBox="1">
            <a:spLocks/>
          </p:cNvSpPr>
          <p:nvPr/>
        </p:nvSpPr>
        <p:spPr bwMode="auto">
          <a:xfrm>
            <a:off x="685800" y="4495800"/>
            <a:ext cx="7543800" cy="16303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defTabSz="914400" rtl="0" eaLnBrk="1" fontAlgn="base" latinLnBrk="0" hangingPunct="1">
              <a:lnSpc>
                <a:spcPct val="100000"/>
              </a:lnSpc>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endParaRPr>
          </a:p>
          <a:p>
            <a:pPr marL="0" marR="0" lvl="0" indent="0" defTabSz="914400" rtl="0" eaLnBrk="1" fontAlgn="base" latinLnBrk="0" hangingPunct="1">
              <a:lnSpc>
                <a:spcPct val="100000"/>
              </a:lnSpc>
              <a:spcAft>
                <a:spcPct val="0"/>
              </a:spcAft>
              <a:buClrTx/>
              <a:buSzTx/>
              <a:buFont typeface="Arial" charset="0"/>
              <a:buNone/>
              <a:tabLst/>
              <a:defRPr/>
            </a:pPr>
            <a:endParaRPr lang="en-US" sz="2400" b="1" dirty="0" smtClean="0">
              <a:solidFill>
                <a:schemeClr val="bg1"/>
              </a:solidFill>
              <a:effectLst>
                <a:outerShdw blurRad="38100" dist="38100" dir="2700000" algn="tl">
                  <a:srgbClr val="000000">
                    <a:alpha val="43137"/>
                  </a:srgbClr>
                </a:outerShdw>
              </a:effectLst>
            </a:endParaRPr>
          </a:p>
          <a:p>
            <a:pPr marL="0" marR="0" lvl="0" indent="0" defTabSz="914400" rtl="0" eaLnBrk="1" fontAlgn="base" latinLnBrk="0" hangingPunct="1">
              <a:lnSpc>
                <a:spcPct val="100000"/>
              </a:lnSpc>
              <a:spcAft>
                <a:spcPct val="0"/>
              </a:spcAft>
              <a:buClrTx/>
              <a:buSzTx/>
              <a:buFont typeface="Arial" charset="0"/>
              <a:buNone/>
              <a:tabLst/>
              <a:defRPr/>
            </a:pPr>
            <a:endParaRPr kumimoji="0" lang="en-US" sz="28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endParaRPr>
          </a:p>
          <a:p>
            <a:pPr marL="0" marR="0" lvl="0" indent="0" defTabSz="914400" rtl="0" eaLnBrk="1" fontAlgn="base" latinLnBrk="0" hangingPunct="1">
              <a:lnSpc>
                <a:spcPct val="100000"/>
              </a:lnSpc>
              <a:spcAft>
                <a:spcPct val="0"/>
              </a:spcAft>
              <a:buClrTx/>
              <a:buSzTx/>
              <a:buFont typeface="Arial" charset="0"/>
              <a:buNone/>
              <a:tabLst/>
              <a:defRPr/>
            </a:pPr>
            <a:r>
              <a:rPr kumimoji="0" lang="en-US" sz="28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RCC Secretariat</a:t>
            </a:r>
            <a:endParaRPr kumimoji="0" lang="en-US" sz="28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endParaRPr>
          </a:p>
          <a:p>
            <a:pPr marL="0" marR="0" lvl="0" indent="0" defTabSz="914400" rtl="0" eaLnBrk="1" fontAlgn="base" latinLnBrk="0" hangingPunct="1">
              <a:lnSpc>
                <a:spcPct val="100000"/>
              </a:lnSpc>
              <a:spcAft>
                <a:spcPct val="0"/>
              </a:spcAft>
              <a:buClrTx/>
              <a:buSzTx/>
              <a:buFont typeface="Arial" charset="0"/>
              <a:buNone/>
              <a:tabLst/>
              <a:defRPr/>
            </a:pPr>
            <a:r>
              <a:rPr lang="en-US" dirty="0" err="1" smtClean="0">
                <a:solidFill>
                  <a:schemeClr val="bg1"/>
                </a:solidFill>
                <a:effectLst>
                  <a:outerShdw blurRad="38100" dist="38100" dir="2700000" algn="tl">
                    <a:srgbClr val="000000">
                      <a:alpha val="43137"/>
                    </a:srgbClr>
                  </a:outerShdw>
                </a:effectLst>
              </a:rPr>
              <a:t>Trg</a:t>
            </a:r>
            <a:r>
              <a:rPr lang="en-US" dirty="0" smtClean="0">
                <a:solidFill>
                  <a:schemeClr val="bg1"/>
                </a:solidFill>
                <a:effectLst>
                  <a:outerShdw blurRad="38100" dist="38100" dir="2700000" algn="tl">
                    <a:srgbClr val="000000">
                      <a:alpha val="43137"/>
                    </a:srgbClr>
                  </a:outerShdw>
                </a:effectLst>
              </a:rPr>
              <a:t> BiH 1/V, 71000 Sarajevo</a:t>
            </a:r>
          </a:p>
          <a:p>
            <a:pPr marL="0" marR="0" lvl="0" indent="0" defTabSz="914400" rtl="0" eaLnBrk="1" fontAlgn="base" latinLnBrk="0" hangingPunct="1">
              <a:lnSpc>
                <a:spcPct val="100000"/>
              </a:lnSpc>
              <a:spcAft>
                <a:spcPct val="0"/>
              </a:spcAft>
              <a:buClrTx/>
              <a:buSzTx/>
              <a:buFont typeface="Arial" charset="0"/>
              <a:buNone/>
              <a:tabLst/>
              <a:defRPr/>
            </a:pPr>
            <a:r>
              <a:rPr kumimoji="0" lang="en-US" sz="20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Bosnia</a:t>
            </a:r>
            <a:r>
              <a:rPr kumimoji="0" lang="en-US" sz="2000"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 and Herzegovina</a:t>
            </a:r>
          </a:p>
          <a:p>
            <a:pPr marL="0" marR="0" lvl="0" indent="0" defTabSz="914400" rtl="0" eaLnBrk="1" fontAlgn="base" latinLnBrk="0" hangingPunct="1">
              <a:lnSpc>
                <a:spcPct val="100000"/>
              </a:lnSpc>
              <a:spcAft>
                <a:spcPct val="0"/>
              </a:spcAft>
              <a:buClrTx/>
              <a:buSzTx/>
              <a:buFont typeface="Arial" charset="0"/>
              <a:buNone/>
              <a:tabLst/>
              <a:defRPr/>
            </a:pPr>
            <a:r>
              <a:rPr lang="en-US" sz="2000" u="sng" baseline="0" dirty="0" smtClean="0">
                <a:solidFill>
                  <a:schemeClr val="bg1"/>
                </a:solidFill>
                <a:effectLst>
                  <a:outerShdw blurRad="38100" dist="38100" dir="2700000" algn="tl">
                    <a:srgbClr val="000000">
                      <a:alpha val="43137"/>
                    </a:srgbClr>
                  </a:outerShdw>
                </a:effectLst>
              </a:rPr>
              <a:t>http://www.rcc.int</a:t>
            </a:r>
            <a:endParaRPr lang="en-US" sz="2000" u="sng" baseline="0" dirty="0" smtClean="0">
              <a:solidFill>
                <a:schemeClr val="bg1"/>
              </a:solidFill>
              <a:effectLst>
                <a:outerShdw blurRad="38100" dist="38100" dir="2700000" algn="tl">
                  <a:srgbClr val="000000">
                    <a:alpha val="43137"/>
                  </a:srgbClr>
                </a:outerShdw>
              </a:effectLst>
              <a:hlinkClick r:id="rId3"/>
            </a:endParaRPr>
          </a:p>
          <a:p>
            <a:pPr marL="0" marR="0" lvl="0" indent="0" defTabSz="914400" rtl="0" eaLnBrk="1" fontAlgn="base" latinLnBrk="0" hangingPunct="1">
              <a:lnSpc>
                <a:spcPct val="100000"/>
              </a:lnSpc>
              <a:spcAft>
                <a:spcPct val="0"/>
              </a:spcAft>
              <a:buClrTx/>
              <a:buSzTx/>
              <a:buFont typeface="Arial" charset="0"/>
              <a:buNone/>
              <a:tabLst/>
              <a:defRPr/>
            </a:pPr>
            <a:endParaRPr kumimoji="0" lang="en-US" sz="20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bs-Latn-BA" dirty="0"/>
          </a:p>
        </p:txBody>
      </p:sp>
      <p:sp>
        <p:nvSpPr>
          <p:cNvPr id="3" name="Content Placeholder 2"/>
          <p:cNvSpPr>
            <a:spLocks noGrp="1"/>
          </p:cNvSpPr>
          <p:nvPr>
            <p:ph idx="1"/>
          </p:nvPr>
        </p:nvSpPr>
        <p:spPr/>
        <p:txBody>
          <a:bodyPr/>
          <a:lstStyle/>
          <a:p>
            <a:r>
              <a:rPr lang="en-US" dirty="0" smtClean="0"/>
              <a:t>Political context / Berlin process - WB6</a:t>
            </a:r>
          </a:p>
          <a:p>
            <a:r>
              <a:rPr lang="en-US" dirty="0" smtClean="0"/>
              <a:t>Enlargement policy/ERP</a:t>
            </a:r>
          </a:p>
          <a:p>
            <a:r>
              <a:rPr lang="en-US" dirty="0" smtClean="0"/>
              <a:t>RCC intervention areas in SEE2020    </a:t>
            </a:r>
          </a:p>
          <a:p>
            <a:r>
              <a:rPr lang="en-US" dirty="0" smtClean="0"/>
              <a:t> Perception - Balkan Barometer – people and business community</a:t>
            </a:r>
          </a:p>
          <a:p>
            <a:r>
              <a:rPr lang="en-US" dirty="0" smtClean="0"/>
              <a:t> Programming process for 2015</a:t>
            </a:r>
          </a:p>
        </p:txBody>
      </p:sp>
    </p:spTree>
    <p:extLst>
      <p:ext uri="{BB962C8B-B14F-4D97-AF65-F5344CB8AC3E}">
        <p14:creationId xmlns:p14="http://schemas.microsoft.com/office/powerpoint/2010/main" val="4274790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Three pillars of EU Enlargement Policy</a:t>
            </a:r>
            <a:endParaRPr lang="en-GB" sz="3600" dirty="0"/>
          </a:p>
        </p:txBody>
      </p:sp>
      <p:sp>
        <p:nvSpPr>
          <p:cNvPr id="3" name="Content Placeholder 2"/>
          <p:cNvSpPr>
            <a:spLocks noGrp="1"/>
          </p:cNvSpPr>
          <p:nvPr>
            <p:ph idx="1"/>
          </p:nvPr>
        </p:nvSpPr>
        <p:spPr/>
        <p:txBody>
          <a:bodyPr/>
          <a:lstStyle/>
          <a:p>
            <a:pPr marL="514350" indent="-514350">
              <a:buAutoNum type="arabicPeriod"/>
            </a:pPr>
            <a:r>
              <a:rPr lang="en-GB" sz="2800" dirty="0" smtClean="0"/>
              <a:t>Economic Governance</a:t>
            </a:r>
          </a:p>
          <a:p>
            <a:pPr marL="914400" lvl="1" indent="-514350"/>
            <a:r>
              <a:rPr lang="en-GB" dirty="0" smtClean="0"/>
              <a:t>Medium-term macroeconomic and fiscal policy framework</a:t>
            </a:r>
          </a:p>
          <a:p>
            <a:pPr marL="914400" lvl="1" indent="-514350"/>
            <a:r>
              <a:rPr lang="en-GB" dirty="0" smtClean="0"/>
              <a:t>Sector structural reforms to promote competitiveness and growth </a:t>
            </a:r>
          </a:p>
          <a:p>
            <a:pPr marL="514350" indent="-514350">
              <a:buAutoNum type="arabicPeriod"/>
            </a:pPr>
            <a:r>
              <a:rPr lang="en-GB" sz="2800" dirty="0" smtClean="0"/>
              <a:t>Public Administration Reform</a:t>
            </a:r>
          </a:p>
          <a:p>
            <a:pPr marL="514350" indent="-514350">
              <a:buAutoNum type="arabicPeriod"/>
            </a:pPr>
            <a:r>
              <a:rPr lang="en-GB" sz="2800" dirty="0" smtClean="0"/>
              <a:t>Rule of Law</a:t>
            </a:r>
          </a:p>
        </p:txBody>
      </p:sp>
    </p:spTree>
    <p:extLst>
      <p:ext uri="{BB962C8B-B14F-4D97-AF65-F5344CB8AC3E}">
        <p14:creationId xmlns:p14="http://schemas.microsoft.com/office/powerpoint/2010/main" val="3582719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lstStyle/>
          <a:p>
            <a:r>
              <a:rPr lang="en-US" dirty="0" smtClean="0"/>
              <a:t>RCC - main intervention areas</a:t>
            </a:r>
            <a:endParaRPr lang="en-US" dirty="0"/>
          </a:p>
        </p:txBody>
      </p:sp>
      <p:sp>
        <p:nvSpPr>
          <p:cNvPr id="5" name="Rectangle 4"/>
          <p:cNvSpPr/>
          <p:nvPr/>
        </p:nvSpPr>
        <p:spPr>
          <a:xfrm>
            <a:off x="457200" y="2209800"/>
            <a:ext cx="2667000" cy="3733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Programming</a:t>
            </a:r>
            <a:endParaRPr lang="en-US" sz="2800" b="1" dirty="0"/>
          </a:p>
        </p:txBody>
      </p:sp>
      <p:sp>
        <p:nvSpPr>
          <p:cNvPr id="7" name="Rectangle 6"/>
          <p:cNvSpPr/>
          <p:nvPr/>
        </p:nvSpPr>
        <p:spPr>
          <a:xfrm>
            <a:off x="3276600" y="2209800"/>
            <a:ext cx="2667000" cy="3733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Implementation</a:t>
            </a:r>
            <a:endParaRPr lang="en-US" sz="2800" b="1" dirty="0">
              <a:solidFill>
                <a:schemeClr val="tx1"/>
              </a:solidFill>
            </a:endParaRPr>
          </a:p>
        </p:txBody>
      </p:sp>
      <p:sp>
        <p:nvSpPr>
          <p:cNvPr id="8" name="Rectangle 7"/>
          <p:cNvSpPr/>
          <p:nvPr/>
        </p:nvSpPr>
        <p:spPr>
          <a:xfrm>
            <a:off x="6096000" y="2209800"/>
            <a:ext cx="2667000" cy="37338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Monitoring</a:t>
            </a:r>
            <a:endParaRPr lang="en-US" sz="2800" b="1" dirty="0"/>
          </a:p>
        </p:txBody>
      </p:sp>
      <p:sp>
        <p:nvSpPr>
          <p:cNvPr id="9" name="Rectangle 8"/>
          <p:cNvSpPr/>
          <p:nvPr/>
        </p:nvSpPr>
        <p:spPr>
          <a:xfrm>
            <a:off x="457200" y="1592778"/>
            <a:ext cx="8305800" cy="46462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SEE 2020</a:t>
            </a:r>
            <a:endParaRPr lang="en-US" sz="2800" b="1" dirty="0">
              <a:solidFill>
                <a:schemeClr val="tx1"/>
              </a:solidFill>
            </a:endParaRPr>
          </a:p>
        </p:txBody>
      </p:sp>
    </p:spTree>
    <p:extLst>
      <p:ext uri="{BB962C8B-B14F-4D97-AF65-F5344CB8AC3E}">
        <p14:creationId xmlns:p14="http://schemas.microsoft.com/office/powerpoint/2010/main" val="523398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2020 Programming</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67325527"/>
              </p:ext>
            </p:extLst>
          </p:nvPr>
        </p:nvGraphicFramePr>
        <p:xfrm>
          <a:off x="228600" y="1160908"/>
          <a:ext cx="8567591" cy="5437632"/>
        </p:xfrm>
        <a:graphic>
          <a:graphicData uri="http://schemas.openxmlformats.org/drawingml/2006/table">
            <a:tbl>
              <a:tblPr firstRow="1" firstCol="1" bandRow="1">
                <a:tableStyleId>{5C22544A-7EE6-4342-B048-85BDC9FD1C3A}</a:tableStyleId>
              </a:tblPr>
              <a:tblGrid>
                <a:gridCol w="533400"/>
                <a:gridCol w="152400"/>
                <a:gridCol w="1295012"/>
                <a:gridCol w="556747"/>
                <a:gridCol w="1556209"/>
                <a:gridCol w="556747"/>
                <a:gridCol w="182252"/>
                <a:gridCol w="182252"/>
                <a:gridCol w="182252"/>
                <a:gridCol w="182252"/>
                <a:gridCol w="182252"/>
                <a:gridCol w="182252"/>
                <a:gridCol w="2823564"/>
              </a:tblGrid>
              <a:tr h="138444">
                <a:tc rowSpan="4">
                  <a:txBody>
                    <a:bodyPr/>
                    <a:lstStyle/>
                    <a:p>
                      <a:pPr marL="0" marR="0" algn="ctr">
                        <a:lnSpc>
                          <a:spcPct val="115000"/>
                        </a:lnSpc>
                        <a:spcBef>
                          <a:spcPts val="0"/>
                        </a:spcBef>
                        <a:spcAft>
                          <a:spcPts val="0"/>
                        </a:spcAft>
                      </a:pPr>
                      <a:r>
                        <a:rPr lang="en-GB" sz="1600" dirty="0">
                          <a:effectLst/>
                        </a:rPr>
                        <a:t>Identification</a:t>
                      </a:r>
                      <a:endParaRPr lang="en-US" sz="1600" dirty="0">
                        <a:effectLst/>
                        <a:latin typeface="Calibri"/>
                        <a:ea typeface="Times New Roman"/>
                        <a:cs typeface="Times New Roman"/>
                      </a:endParaRPr>
                    </a:p>
                  </a:txBody>
                  <a:tcPr marL="49249" marR="49249" marT="0" marB="0" vert="vert270" anchor="ct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gridSpan="11">
                  <a:txBody>
                    <a:bodyPr/>
                    <a:lstStyle/>
                    <a:p>
                      <a:pPr marL="0" marR="0" algn="ctr">
                        <a:lnSpc>
                          <a:spcPct val="115000"/>
                        </a:lnSpc>
                        <a:spcBef>
                          <a:spcPts val="0"/>
                        </a:spcBef>
                        <a:spcAft>
                          <a:spcPts val="0"/>
                        </a:spcAft>
                      </a:pPr>
                      <a:r>
                        <a:rPr lang="en-GB" sz="1600" dirty="0">
                          <a:effectLst/>
                        </a:rPr>
                        <a:t>setting-up the process</a:t>
                      </a:r>
                      <a:endParaRPr lang="en-US" sz="1600" dirty="0">
                        <a:effectLst/>
                        <a:latin typeface="Calibri"/>
                        <a:ea typeface="Times New Roman"/>
                        <a:cs typeface="Times New Roman"/>
                      </a:endParaRPr>
                    </a:p>
                  </a:txBody>
                  <a:tcPr marL="49249" marR="49249"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4683">
                <a:tc vMerge="1">
                  <a:txBody>
                    <a:bodyPr/>
                    <a:lstStyle/>
                    <a:p>
                      <a:endParaRPr lang="en-US"/>
                    </a:p>
                  </a:txBody>
                  <a:tcP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rowSpan="3" gridSpan="11">
                  <a:txBody>
                    <a:bodyPr/>
                    <a:lstStyle/>
                    <a:p>
                      <a:pPr marL="0" marR="0" algn="ctr">
                        <a:lnSpc>
                          <a:spcPct val="115000"/>
                        </a:lnSpc>
                        <a:spcBef>
                          <a:spcPts val="0"/>
                        </a:spcBef>
                        <a:spcAft>
                          <a:spcPts val="0"/>
                        </a:spcAft>
                      </a:pPr>
                      <a:r>
                        <a:rPr lang="en-GB" sz="1600" dirty="0">
                          <a:effectLst/>
                        </a:rPr>
                        <a:t>Prepare the programming framework and basic documents, inform stakeholders and initiate the programming </a:t>
                      </a:r>
                      <a:r>
                        <a:rPr lang="en-GB" sz="1600" dirty="0" smtClean="0">
                          <a:effectLst/>
                        </a:rPr>
                        <a:t>process;</a:t>
                      </a:r>
                      <a:r>
                        <a:rPr lang="en-GB" sz="1600" baseline="0" dirty="0" smtClean="0">
                          <a:effectLst/>
                        </a:rPr>
                        <a:t> </a:t>
                      </a:r>
                      <a:r>
                        <a:rPr lang="en-GB" sz="1600" dirty="0" smtClean="0">
                          <a:effectLst/>
                        </a:rPr>
                        <a:t>                                                                                                                         </a:t>
                      </a:r>
                      <a:r>
                        <a:rPr lang="en-GB" sz="1600" dirty="0">
                          <a:effectLst/>
                        </a:rPr>
                        <a:t>(main responsibility RCC)</a:t>
                      </a:r>
                      <a:endParaRPr lang="en-US" sz="1600" dirty="0">
                        <a:effectLst/>
                        <a:latin typeface="Calibri"/>
                        <a:ea typeface="Times New Roman"/>
                        <a:cs typeface="Times New Roman"/>
                      </a:endParaRPr>
                    </a:p>
                  </a:txBody>
                  <a:tcPr marL="49249" marR="49249" marT="0" marB="0" anchor="ctr">
                    <a:solidFill>
                      <a:schemeClr val="accent1">
                        <a:lumMod val="20000"/>
                        <a:lumOff val="80000"/>
                      </a:schemeClr>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r>
              <a:tr h="273604">
                <a:tc vMerge="1">
                  <a:txBody>
                    <a:bodyPr/>
                    <a:lstStyle/>
                    <a:p>
                      <a:endParaRPr lang="en-US"/>
                    </a:p>
                  </a:txBody>
                  <a:tcP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301752">
                <a:tc vMerge="1">
                  <a:txBody>
                    <a:bodyPr/>
                    <a:lstStyle/>
                    <a:p>
                      <a:endParaRPr lang="en-US"/>
                    </a:p>
                  </a:txBody>
                  <a:tcP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228600">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solidFill>
                      <a:schemeClr val="bg1"/>
                    </a:solidFill>
                  </a:tcPr>
                </a:tc>
                <a:tc gridSpan="4">
                  <a:txBody>
                    <a:bodyPr/>
                    <a:lstStyle/>
                    <a:p>
                      <a:pPr marL="0" marR="0" algn="ctr">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GB" sz="1200">
                          <a:effectLst/>
                        </a:rPr>
                        <a:t> </a:t>
                      </a:r>
                      <a:endParaRPr lang="en-US" sz="1200">
                        <a:effectLst/>
                        <a:latin typeface="Calibri"/>
                        <a:ea typeface="Times New Roman"/>
                        <a:cs typeface="Times New Roman"/>
                      </a:endParaRPr>
                    </a:p>
                  </a:txBody>
                  <a:tcPr marL="49249" marR="49249" marT="0" marB="0" anchor="b">
                    <a:noFill/>
                  </a:tcPr>
                </a:tc>
                <a:tc>
                  <a:txBody>
                    <a:bodyPr/>
                    <a:lstStyle/>
                    <a:p>
                      <a:pPr marL="0" marR="0">
                        <a:lnSpc>
                          <a:spcPct val="115000"/>
                        </a:lnSpc>
                        <a:spcBef>
                          <a:spcPts val="0"/>
                        </a:spcBef>
                        <a:spcAft>
                          <a:spcPts val="0"/>
                        </a:spcAft>
                      </a:pPr>
                      <a:r>
                        <a:rPr lang="en-GB" sz="1200">
                          <a:effectLst/>
                        </a:rPr>
                        <a:t> </a:t>
                      </a:r>
                      <a:endParaRPr lang="en-US" sz="1200">
                        <a:effectLst/>
                        <a:latin typeface="Calibri"/>
                        <a:ea typeface="Times New Roman"/>
                        <a:cs typeface="Times New Roman"/>
                      </a:endParaRPr>
                    </a:p>
                  </a:txBody>
                  <a:tcPr marL="49249" marR="49249" marT="0" marB="0" anchor="b">
                    <a:noFill/>
                  </a:tcPr>
                </a:tc>
                <a:tc>
                  <a:txBody>
                    <a:bodyPr/>
                    <a:lstStyle/>
                    <a:p>
                      <a:pPr marL="0" marR="0">
                        <a:lnSpc>
                          <a:spcPct val="115000"/>
                        </a:lnSpc>
                        <a:spcBef>
                          <a:spcPts val="0"/>
                        </a:spcBef>
                        <a:spcAft>
                          <a:spcPts val="0"/>
                        </a:spcAft>
                      </a:pPr>
                      <a:r>
                        <a:rPr lang="en-GB" sz="1200">
                          <a:effectLst/>
                        </a:rPr>
                        <a:t> </a:t>
                      </a:r>
                      <a:endParaRPr lang="en-US" sz="1200">
                        <a:effectLst/>
                        <a:latin typeface="Calibri"/>
                        <a:ea typeface="Times New Roman"/>
                        <a:cs typeface="Times New Roman"/>
                      </a:endParaRPr>
                    </a:p>
                  </a:txBody>
                  <a:tcPr marL="49249" marR="49249" marT="0" marB="0" anchor="b">
                    <a:no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r>
              <a:tr h="138444">
                <a:tc rowSpan="3">
                  <a:txBody>
                    <a:bodyPr/>
                    <a:lstStyle/>
                    <a:p>
                      <a:pPr marL="0" marR="0" algn="ctr">
                        <a:lnSpc>
                          <a:spcPct val="115000"/>
                        </a:lnSpc>
                        <a:spcBef>
                          <a:spcPts val="0"/>
                        </a:spcBef>
                        <a:spcAft>
                          <a:spcPts val="0"/>
                        </a:spcAft>
                      </a:pPr>
                      <a:r>
                        <a:rPr lang="en-GB" sz="1600">
                          <a:effectLst/>
                        </a:rPr>
                        <a:t>Formulation</a:t>
                      </a:r>
                      <a:endParaRPr lang="en-US" sz="1600">
                        <a:effectLst/>
                        <a:latin typeface="Calibri"/>
                        <a:ea typeface="Times New Roman"/>
                        <a:cs typeface="Times New Roman"/>
                      </a:endParaRPr>
                    </a:p>
                  </a:txBody>
                  <a:tcPr marL="49249" marR="49249" marT="0" marB="0" vert="vert270" anchor="ct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gridSpan="11">
                  <a:txBody>
                    <a:bodyPr/>
                    <a:lstStyle/>
                    <a:p>
                      <a:pPr marL="0" marR="0" algn="ctr">
                        <a:lnSpc>
                          <a:spcPct val="115000"/>
                        </a:lnSpc>
                        <a:spcBef>
                          <a:spcPts val="0"/>
                        </a:spcBef>
                        <a:spcAft>
                          <a:spcPts val="0"/>
                        </a:spcAft>
                      </a:pPr>
                      <a:r>
                        <a:rPr lang="en-GB" sz="1600" b="1" dirty="0">
                          <a:solidFill>
                            <a:schemeClr val="bg1"/>
                          </a:solidFill>
                          <a:effectLst/>
                        </a:rPr>
                        <a:t>developing Regional Programmes</a:t>
                      </a:r>
                      <a:endParaRPr lang="en-US" sz="1600" b="1" dirty="0">
                        <a:solidFill>
                          <a:schemeClr val="bg1"/>
                        </a:solidFill>
                        <a:effectLst/>
                        <a:latin typeface="Calibri"/>
                        <a:ea typeface="Times New Roman"/>
                        <a:cs typeface="Times New Roman"/>
                      </a:endParaRPr>
                    </a:p>
                  </a:txBody>
                  <a:tcPr marL="49249" marR="49249" marT="0" marB="0" anchor="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3566">
                <a:tc vMerge="1">
                  <a:txBody>
                    <a:bodyPr/>
                    <a:lstStyle/>
                    <a:p>
                      <a:endParaRPr lang="en-US"/>
                    </a:p>
                  </a:txBody>
                  <a:tcP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rowSpan="2" gridSpan="11">
                  <a:txBody>
                    <a:bodyPr/>
                    <a:lstStyle/>
                    <a:p>
                      <a:pPr marL="0" marR="0" algn="ctr">
                        <a:lnSpc>
                          <a:spcPct val="115000"/>
                        </a:lnSpc>
                        <a:spcBef>
                          <a:spcPts val="0"/>
                        </a:spcBef>
                        <a:spcAft>
                          <a:spcPts val="0"/>
                        </a:spcAft>
                      </a:pPr>
                      <a:r>
                        <a:rPr lang="en-GB" sz="1600" dirty="0">
                          <a:effectLst/>
                        </a:rPr>
                        <a:t>Translate the SEE 2020 priorities and objectives into Regional Programmes, consult with a broad base of stakeholders on the Programmes, and agree on the final </a:t>
                      </a:r>
                      <a:r>
                        <a:rPr lang="en-GB" sz="1600" dirty="0" smtClean="0">
                          <a:effectLst/>
                        </a:rPr>
                        <a:t>proposals                                                                                                                                 </a:t>
                      </a:r>
                      <a:r>
                        <a:rPr lang="en-GB" sz="1600" dirty="0">
                          <a:effectLst/>
                        </a:rPr>
                        <a:t>(main responsibility RDC)</a:t>
                      </a:r>
                      <a:endParaRPr lang="en-US" sz="1600" dirty="0">
                        <a:effectLst/>
                        <a:latin typeface="Calibri"/>
                        <a:ea typeface="Times New Roman"/>
                        <a:cs typeface="Times New Roman"/>
                      </a:endParaRPr>
                    </a:p>
                  </a:txBody>
                  <a:tcPr marL="49249" marR="49249" marT="0" marB="0" anchor="ctr">
                    <a:solidFill>
                      <a:schemeClr val="accent1">
                        <a:lumMod val="20000"/>
                        <a:lumOff val="80000"/>
                      </a:schemeClr>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424087">
                <a:tc vMerge="1">
                  <a:txBody>
                    <a:bodyPr/>
                    <a:lstStyle/>
                    <a:p>
                      <a:endParaRPr lang="en-US"/>
                    </a:p>
                  </a:txBody>
                  <a:tcP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38444">
                <a:tc>
                  <a:txBody>
                    <a:bodyPr/>
                    <a:lstStyle/>
                    <a:p>
                      <a:pPr marL="0" marR="0" algn="ctr">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vert="vert270" anchor="b">
                    <a:no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solidFill>
                      <a:schemeClr val="bg1"/>
                    </a:solidFill>
                  </a:tcPr>
                </a:tc>
                <a:tc>
                  <a:txBody>
                    <a:bodyPr/>
                    <a:lstStyle/>
                    <a:p>
                      <a:pPr marL="0" marR="0" algn="ctr">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c>
                  <a:txBody>
                    <a:bodyPr/>
                    <a:lstStyle/>
                    <a:p>
                      <a:pPr marL="0" marR="0" algn="ctr">
                        <a:lnSpc>
                          <a:spcPct val="115000"/>
                        </a:lnSpc>
                        <a:spcBef>
                          <a:spcPts val="0"/>
                        </a:spcBef>
                        <a:spcAft>
                          <a:spcPts val="0"/>
                        </a:spcAft>
                      </a:pPr>
                      <a:r>
                        <a:rPr lang="en-GB" sz="1200">
                          <a:effectLst/>
                        </a:rPr>
                        <a:t> </a:t>
                      </a:r>
                      <a:endParaRPr lang="en-US" sz="1200">
                        <a:effectLst/>
                        <a:latin typeface="Calibri"/>
                        <a:ea typeface="Times New Roman"/>
                        <a:cs typeface="Times New Roman"/>
                      </a:endParaRPr>
                    </a:p>
                  </a:txBody>
                  <a:tcPr marL="49249" marR="49249" marT="0" marB="0" anchor="b">
                    <a:noFill/>
                  </a:tcPr>
                </a:tc>
                <a:tc>
                  <a:txBody>
                    <a:bodyPr/>
                    <a:lstStyle/>
                    <a:p>
                      <a:pPr marL="0" marR="0" algn="ctr">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c>
                  <a:txBody>
                    <a:bodyPr/>
                    <a:lstStyle/>
                    <a:p>
                      <a:pPr marL="0" marR="0" algn="ctr">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noFill/>
                  </a:tcPr>
                </a:tc>
              </a:tr>
              <a:tr h="138444">
                <a:tc rowSpan="5">
                  <a:txBody>
                    <a:bodyPr/>
                    <a:lstStyle/>
                    <a:p>
                      <a:pPr marL="0" marR="0" algn="ctr">
                        <a:lnSpc>
                          <a:spcPct val="115000"/>
                        </a:lnSpc>
                        <a:spcBef>
                          <a:spcPts val="0"/>
                        </a:spcBef>
                        <a:spcAft>
                          <a:spcPts val="0"/>
                        </a:spcAft>
                      </a:pPr>
                      <a:r>
                        <a:rPr lang="en-GB" sz="1600" dirty="0">
                          <a:effectLst/>
                        </a:rPr>
                        <a:t>Approval</a:t>
                      </a:r>
                      <a:endParaRPr lang="en-US" sz="1600" dirty="0">
                        <a:effectLst/>
                        <a:latin typeface="Calibri"/>
                        <a:ea typeface="Times New Roman"/>
                        <a:cs typeface="Times New Roman"/>
                      </a:endParaRPr>
                    </a:p>
                  </a:txBody>
                  <a:tcPr marL="49249" marR="49249" marT="0" marB="0" vert="vert270" anchor="ct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gridSpan="11">
                  <a:txBody>
                    <a:bodyPr/>
                    <a:lstStyle/>
                    <a:p>
                      <a:pPr marL="0" marR="0" algn="ctr">
                        <a:lnSpc>
                          <a:spcPct val="115000"/>
                        </a:lnSpc>
                        <a:spcBef>
                          <a:spcPts val="0"/>
                        </a:spcBef>
                        <a:spcAft>
                          <a:spcPts val="0"/>
                        </a:spcAft>
                      </a:pPr>
                      <a:r>
                        <a:rPr lang="en-GB" sz="1600" b="1" dirty="0">
                          <a:solidFill>
                            <a:schemeClr val="bg1"/>
                          </a:solidFill>
                          <a:effectLst/>
                        </a:rPr>
                        <a:t>obtaining approvals</a:t>
                      </a:r>
                      <a:endParaRPr lang="en-US" sz="1600" b="1" dirty="0">
                        <a:solidFill>
                          <a:schemeClr val="bg1"/>
                        </a:solidFill>
                        <a:effectLst/>
                        <a:latin typeface="Calibri"/>
                        <a:ea typeface="Times New Roman"/>
                        <a:cs typeface="Times New Roman"/>
                      </a:endParaRPr>
                    </a:p>
                  </a:txBody>
                  <a:tcPr marL="49249" marR="49249" marT="0" marB="0" anchor="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1523">
                <a:tc vMerge="1">
                  <a:txBody>
                    <a:bodyPr/>
                    <a:lstStyle/>
                    <a:p>
                      <a:endParaRPr lang="en-US"/>
                    </a:p>
                  </a:txBody>
                  <a:tcP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rowSpan="4" gridSpan="11">
                  <a:txBody>
                    <a:bodyPr/>
                    <a:lstStyle/>
                    <a:p>
                      <a:pPr marL="0" marR="0" algn="ctr">
                        <a:lnSpc>
                          <a:spcPct val="115000"/>
                        </a:lnSpc>
                        <a:spcBef>
                          <a:spcPts val="0"/>
                        </a:spcBef>
                        <a:spcAft>
                          <a:spcPts val="0"/>
                        </a:spcAft>
                      </a:pPr>
                      <a:r>
                        <a:rPr lang="en-GB" sz="1600" dirty="0">
                          <a:effectLst/>
                        </a:rPr>
                        <a:t>Submitting the final proposals of the Regional Programme to the Programming Committee, obtaining Committee's feedback, and adopting Regional Programmes                                                                                                                                                                                                             (main responsibility RCC &amp; Programming Committee)</a:t>
                      </a:r>
                      <a:endParaRPr lang="en-US" sz="1600" dirty="0">
                        <a:effectLst/>
                        <a:latin typeface="Calibri"/>
                        <a:ea typeface="Times New Roman"/>
                        <a:cs typeface="Times New Roman"/>
                      </a:endParaRPr>
                    </a:p>
                  </a:txBody>
                  <a:tcPr marL="49249" marR="49249" marT="0" marB="0" anchor="ctr">
                    <a:solidFill>
                      <a:schemeClr val="accent1">
                        <a:lumMod val="20000"/>
                        <a:lumOff val="80000"/>
                      </a:schemeClr>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r>
              <a:tr h="191523">
                <a:tc vMerge="1">
                  <a:txBody>
                    <a:bodyPr/>
                    <a:lstStyle/>
                    <a:p>
                      <a:endParaRPr lang="en-US"/>
                    </a:p>
                  </a:txBody>
                  <a:tcP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91523">
                <a:tc vMerge="1">
                  <a:txBody>
                    <a:bodyPr/>
                    <a:lstStyle/>
                    <a:p>
                      <a:endParaRPr lang="en-US"/>
                    </a:p>
                  </a:txBody>
                  <a:tcP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0">
                <a:tc vMerge="1">
                  <a:txBody>
                    <a:bodyPr/>
                    <a:lstStyle/>
                    <a:p>
                      <a:endParaRPr lang="en-US"/>
                    </a:p>
                  </a:txBody>
                  <a:tcP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38444">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solidFill>
                      <a:schemeClr val="bg1"/>
                    </a:solid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solidFill>
                      <a:schemeClr val="bg1"/>
                    </a:solidFill>
                  </a:tcPr>
                </a:tc>
                <a:tc>
                  <a:txBody>
                    <a:bodyPr/>
                    <a:lstStyle/>
                    <a:p>
                      <a:pPr marL="0" marR="0">
                        <a:lnSpc>
                          <a:spcPct val="115000"/>
                        </a:lnSpc>
                        <a:spcBef>
                          <a:spcPts val="0"/>
                        </a:spcBef>
                        <a:spcAft>
                          <a:spcPts val="0"/>
                        </a:spcAft>
                      </a:pPr>
                      <a:r>
                        <a:rPr lang="en-GB" sz="1200">
                          <a:effectLst/>
                        </a:rPr>
                        <a:t> </a:t>
                      </a:r>
                      <a:endParaRPr lang="en-US" sz="1200">
                        <a:effectLst/>
                        <a:latin typeface="Calibri"/>
                        <a:ea typeface="Times New Roman"/>
                        <a:cs typeface="Times New Roman"/>
                      </a:endParaRPr>
                    </a:p>
                  </a:txBody>
                  <a:tcPr marL="49249" marR="49249" marT="0" marB="0" anchor="b">
                    <a:solidFill>
                      <a:schemeClr val="bg1"/>
                    </a:solidFill>
                  </a:tcPr>
                </a:tc>
                <a:tc>
                  <a:txBody>
                    <a:bodyPr/>
                    <a:lstStyle/>
                    <a:p>
                      <a:pPr marL="0" marR="0">
                        <a:lnSpc>
                          <a:spcPct val="115000"/>
                        </a:lnSpc>
                        <a:spcBef>
                          <a:spcPts val="0"/>
                        </a:spcBef>
                        <a:spcAft>
                          <a:spcPts val="0"/>
                        </a:spcAft>
                      </a:pPr>
                      <a:r>
                        <a:rPr lang="en-GB" sz="1200">
                          <a:effectLst/>
                        </a:rPr>
                        <a:t> </a:t>
                      </a:r>
                      <a:endParaRPr lang="en-US" sz="1200">
                        <a:effectLst/>
                        <a:latin typeface="Calibri"/>
                        <a:ea typeface="Times New Roman"/>
                        <a:cs typeface="Times New Roman"/>
                      </a:endParaRPr>
                    </a:p>
                  </a:txBody>
                  <a:tcPr marL="49249" marR="49249" marT="0" marB="0" anchor="b">
                    <a:solidFill>
                      <a:schemeClr val="bg1"/>
                    </a:solidFill>
                  </a:tcPr>
                </a:tc>
                <a:tc>
                  <a:txBody>
                    <a:bodyPr/>
                    <a:lstStyle/>
                    <a:p>
                      <a:pPr marL="0" marR="0">
                        <a:lnSpc>
                          <a:spcPct val="115000"/>
                        </a:lnSpc>
                        <a:spcBef>
                          <a:spcPts val="0"/>
                        </a:spcBef>
                        <a:spcAft>
                          <a:spcPts val="0"/>
                        </a:spcAft>
                      </a:pPr>
                      <a:r>
                        <a:rPr lang="en-GB" sz="1200">
                          <a:effectLst/>
                        </a:rPr>
                        <a:t> </a:t>
                      </a:r>
                      <a:endParaRPr lang="en-US" sz="1200">
                        <a:effectLst/>
                        <a:latin typeface="Calibri"/>
                        <a:ea typeface="Times New Roman"/>
                        <a:cs typeface="Times New Roman"/>
                      </a:endParaRPr>
                    </a:p>
                  </a:txBody>
                  <a:tcPr marL="49249" marR="49249" marT="0" marB="0" anchor="b">
                    <a:solidFill>
                      <a:schemeClr val="bg1"/>
                    </a:solidFill>
                  </a:tcPr>
                </a:tc>
                <a:tc>
                  <a:txBody>
                    <a:bodyPr/>
                    <a:lstStyle/>
                    <a:p>
                      <a:pPr marL="0" marR="0">
                        <a:lnSpc>
                          <a:spcPct val="115000"/>
                        </a:lnSpc>
                        <a:spcBef>
                          <a:spcPts val="0"/>
                        </a:spcBef>
                        <a:spcAft>
                          <a:spcPts val="0"/>
                        </a:spcAft>
                      </a:pPr>
                      <a:r>
                        <a:rPr lang="en-GB" sz="1200">
                          <a:effectLst/>
                        </a:rPr>
                        <a:t> </a:t>
                      </a:r>
                      <a:endParaRPr lang="en-US" sz="1200">
                        <a:effectLst/>
                        <a:latin typeface="Calibri"/>
                        <a:ea typeface="Times New Roman"/>
                        <a:cs typeface="Times New Roman"/>
                      </a:endParaRPr>
                    </a:p>
                  </a:txBody>
                  <a:tcPr marL="49249" marR="49249" marT="0" marB="0" anchor="b">
                    <a:solidFill>
                      <a:schemeClr val="bg1"/>
                    </a:solidFill>
                  </a:tcPr>
                </a:tc>
                <a:tc>
                  <a:txBody>
                    <a:bodyPr/>
                    <a:lstStyle/>
                    <a:p>
                      <a:pPr marL="0" marR="0">
                        <a:lnSpc>
                          <a:spcPct val="115000"/>
                        </a:lnSpc>
                        <a:spcBef>
                          <a:spcPts val="0"/>
                        </a:spcBef>
                        <a:spcAft>
                          <a:spcPts val="0"/>
                        </a:spcAft>
                      </a:pPr>
                      <a:r>
                        <a:rPr lang="en-GB" sz="1200">
                          <a:effectLst/>
                        </a:rPr>
                        <a:t> </a:t>
                      </a:r>
                      <a:endParaRPr lang="en-US" sz="1200">
                        <a:effectLst/>
                        <a:latin typeface="Calibri"/>
                        <a:ea typeface="Times New Roman"/>
                        <a:cs typeface="Times New Roman"/>
                      </a:endParaRPr>
                    </a:p>
                  </a:txBody>
                  <a:tcPr marL="49249" marR="49249" marT="0" marB="0" anchor="b">
                    <a:solidFill>
                      <a:schemeClr val="bg1"/>
                    </a:solidFill>
                  </a:tcPr>
                </a:tc>
                <a:tc>
                  <a:txBody>
                    <a:bodyPr/>
                    <a:lstStyle/>
                    <a:p>
                      <a:pPr marL="0" marR="0">
                        <a:lnSpc>
                          <a:spcPct val="115000"/>
                        </a:lnSpc>
                        <a:spcBef>
                          <a:spcPts val="0"/>
                        </a:spcBef>
                        <a:spcAft>
                          <a:spcPts val="0"/>
                        </a:spcAft>
                      </a:pPr>
                      <a:r>
                        <a:rPr lang="en-GB" sz="1200">
                          <a:effectLst/>
                        </a:rPr>
                        <a:t> </a:t>
                      </a:r>
                      <a:endParaRPr lang="en-US" sz="1200">
                        <a:effectLst/>
                        <a:latin typeface="Calibri"/>
                        <a:ea typeface="Times New Roman"/>
                        <a:cs typeface="Times New Roman"/>
                      </a:endParaRPr>
                    </a:p>
                  </a:txBody>
                  <a:tcPr marL="49249" marR="49249" marT="0" marB="0" anchor="b">
                    <a:solidFill>
                      <a:schemeClr val="bg1"/>
                    </a:solidFill>
                  </a:tcPr>
                </a:tc>
                <a:tc>
                  <a:txBody>
                    <a:bodyPr/>
                    <a:lstStyle/>
                    <a:p>
                      <a:pPr marL="0" marR="0">
                        <a:lnSpc>
                          <a:spcPct val="115000"/>
                        </a:lnSpc>
                        <a:spcBef>
                          <a:spcPts val="0"/>
                        </a:spcBef>
                        <a:spcAft>
                          <a:spcPts val="0"/>
                        </a:spcAft>
                      </a:pPr>
                      <a:r>
                        <a:rPr lang="en-GB" sz="1200">
                          <a:effectLst/>
                        </a:rPr>
                        <a:t> </a:t>
                      </a:r>
                      <a:endParaRPr lang="en-US" sz="1200">
                        <a:effectLst/>
                        <a:latin typeface="Calibri"/>
                        <a:ea typeface="Times New Roman"/>
                        <a:cs typeface="Times New Roman"/>
                      </a:endParaRPr>
                    </a:p>
                  </a:txBody>
                  <a:tcPr marL="49249" marR="49249" marT="0" marB="0" anchor="b">
                    <a:solidFill>
                      <a:schemeClr val="bg1"/>
                    </a:solid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solidFill>
                      <a:schemeClr val="bg1"/>
                    </a:solidFill>
                  </a:tcPr>
                </a:tc>
                <a:tc>
                  <a:txBody>
                    <a:bodyPr/>
                    <a:lstStyle/>
                    <a:p>
                      <a:pPr marL="0" marR="0">
                        <a:lnSpc>
                          <a:spcPct val="115000"/>
                        </a:lnSpc>
                        <a:spcBef>
                          <a:spcPts val="0"/>
                        </a:spcBef>
                        <a:spcAft>
                          <a:spcPts val="0"/>
                        </a:spcAft>
                      </a:pPr>
                      <a:r>
                        <a:rPr lang="en-GB" sz="1200">
                          <a:effectLst/>
                        </a:rPr>
                        <a:t> </a:t>
                      </a:r>
                      <a:endParaRPr lang="en-US" sz="1200">
                        <a:effectLst/>
                        <a:latin typeface="Calibri"/>
                        <a:ea typeface="Times New Roman"/>
                        <a:cs typeface="Times New Roman"/>
                      </a:endParaRPr>
                    </a:p>
                  </a:txBody>
                  <a:tcPr marL="49249" marR="49249" marT="0" marB="0" anchor="b">
                    <a:solidFill>
                      <a:schemeClr val="bg1"/>
                    </a:solidFill>
                  </a:tcPr>
                </a:tc>
                <a:tc>
                  <a:txBody>
                    <a:bodyPr/>
                    <a:lstStyle/>
                    <a:p>
                      <a:pPr marL="0" marR="0">
                        <a:lnSpc>
                          <a:spcPct val="115000"/>
                        </a:lnSpc>
                        <a:spcBef>
                          <a:spcPts val="0"/>
                        </a:spcBef>
                        <a:spcAft>
                          <a:spcPts val="0"/>
                        </a:spcAft>
                      </a:pPr>
                      <a:r>
                        <a:rPr lang="en-GB" sz="1200">
                          <a:effectLst/>
                        </a:rPr>
                        <a:t> </a:t>
                      </a:r>
                      <a:endParaRPr lang="en-US" sz="1200">
                        <a:effectLst/>
                        <a:latin typeface="Calibri"/>
                        <a:ea typeface="Times New Roman"/>
                        <a:cs typeface="Times New Roman"/>
                      </a:endParaRPr>
                    </a:p>
                  </a:txBody>
                  <a:tcPr marL="49249" marR="49249" marT="0" marB="0" anchor="b">
                    <a:solidFill>
                      <a:schemeClr val="bg1"/>
                    </a:solidFill>
                  </a:tcPr>
                </a:tc>
                <a:tc>
                  <a:txBody>
                    <a:bodyPr/>
                    <a:lstStyle/>
                    <a:p>
                      <a:pPr marL="0" marR="0">
                        <a:lnSpc>
                          <a:spcPct val="115000"/>
                        </a:lnSpc>
                        <a:spcBef>
                          <a:spcPts val="0"/>
                        </a:spcBef>
                        <a:spcAft>
                          <a:spcPts val="0"/>
                        </a:spcAft>
                      </a:pPr>
                      <a:r>
                        <a:rPr lang="en-GB" sz="1200" dirty="0">
                          <a:effectLst/>
                        </a:rPr>
                        <a:t> </a:t>
                      </a:r>
                      <a:endParaRPr lang="en-US" sz="1200" dirty="0">
                        <a:effectLst/>
                        <a:latin typeface="Calibri"/>
                        <a:ea typeface="Times New Roman"/>
                        <a:cs typeface="Times New Roman"/>
                      </a:endParaRPr>
                    </a:p>
                  </a:txBody>
                  <a:tcPr marL="49249" marR="49249" marT="0" marB="0" anchor="b">
                    <a:solidFill>
                      <a:schemeClr val="bg1"/>
                    </a:solidFill>
                  </a:tcPr>
                </a:tc>
              </a:tr>
              <a:tr h="138444">
                <a:tc rowSpan="4">
                  <a:txBody>
                    <a:bodyPr/>
                    <a:lstStyle/>
                    <a:p>
                      <a:pPr marL="0" marR="0" algn="ctr">
                        <a:lnSpc>
                          <a:spcPct val="115000"/>
                        </a:lnSpc>
                        <a:spcBef>
                          <a:spcPts val="0"/>
                        </a:spcBef>
                        <a:spcAft>
                          <a:spcPts val="0"/>
                        </a:spcAft>
                      </a:pPr>
                      <a:r>
                        <a:rPr lang="en-GB" sz="1600">
                          <a:effectLst/>
                        </a:rPr>
                        <a:t>Fundraising</a:t>
                      </a:r>
                      <a:endParaRPr lang="en-US" sz="1600">
                        <a:effectLst/>
                        <a:latin typeface="Calibri"/>
                        <a:ea typeface="Times New Roman"/>
                        <a:cs typeface="Times New Roman"/>
                      </a:endParaRPr>
                    </a:p>
                  </a:txBody>
                  <a:tcPr marL="49249" marR="49249" marT="0" marB="0" vert="vert270" anchor="ct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gridSpan="11">
                  <a:txBody>
                    <a:bodyPr/>
                    <a:lstStyle/>
                    <a:p>
                      <a:pPr marL="0" marR="0" algn="ctr">
                        <a:lnSpc>
                          <a:spcPct val="115000"/>
                        </a:lnSpc>
                        <a:spcBef>
                          <a:spcPts val="0"/>
                        </a:spcBef>
                        <a:spcAft>
                          <a:spcPts val="0"/>
                        </a:spcAft>
                      </a:pPr>
                      <a:r>
                        <a:rPr lang="en-GB" sz="1600" b="1" dirty="0">
                          <a:solidFill>
                            <a:schemeClr val="bg1"/>
                          </a:solidFill>
                          <a:effectLst/>
                        </a:rPr>
                        <a:t>getting funding commitments</a:t>
                      </a:r>
                      <a:endParaRPr lang="en-US" sz="1600" b="1" dirty="0">
                        <a:solidFill>
                          <a:schemeClr val="bg1"/>
                        </a:solidFill>
                        <a:effectLst/>
                        <a:latin typeface="Calibri"/>
                        <a:ea typeface="Times New Roman"/>
                        <a:cs typeface="Times New Roman"/>
                      </a:endParaRPr>
                    </a:p>
                  </a:txBody>
                  <a:tcPr marL="49249" marR="49249" marT="0" marB="0" anchor="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6764">
                <a:tc vMerge="1">
                  <a:txBody>
                    <a:bodyPr/>
                    <a:lstStyle/>
                    <a:p>
                      <a:endParaRPr lang="en-US"/>
                    </a:p>
                  </a:txBody>
                  <a:tcP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rowSpan="3" gridSpan="11">
                  <a:txBody>
                    <a:bodyPr/>
                    <a:lstStyle/>
                    <a:p>
                      <a:pPr marL="0" marR="0" algn="ctr">
                        <a:lnSpc>
                          <a:spcPct val="115000"/>
                        </a:lnSpc>
                        <a:spcBef>
                          <a:spcPts val="0"/>
                        </a:spcBef>
                        <a:spcAft>
                          <a:spcPts val="0"/>
                        </a:spcAft>
                      </a:pPr>
                      <a:r>
                        <a:rPr lang="en-GB" sz="1600" dirty="0">
                          <a:effectLst/>
                        </a:rPr>
                        <a:t>Submitting the Regional Programmes to potential donors for funding and organizing a donor meeting to seek commitments and enhance coordination                                                                                                                                                                     (main responsibility RCC)</a:t>
                      </a:r>
                      <a:endParaRPr lang="en-US" sz="1600" dirty="0">
                        <a:effectLst/>
                        <a:latin typeface="Calibri"/>
                        <a:ea typeface="Times New Roman"/>
                        <a:cs typeface="Times New Roman"/>
                      </a:endParaRPr>
                    </a:p>
                  </a:txBody>
                  <a:tcPr marL="49249" marR="49249" marT="0" marB="0" anchor="ctr">
                    <a:solidFill>
                      <a:schemeClr val="accent1">
                        <a:lumMod val="20000"/>
                        <a:lumOff val="80000"/>
                      </a:schemeClr>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r>
              <a:tr h="266764">
                <a:tc vMerge="1">
                  <a:txBody>
                    <a:bodyPr/>
                    <a:lstStyle/>
                    <a:p>
                      <a:endParaRPr lang="en-US"/>
                    </a:p>
                  </a:txBody>
                  <a:tcP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53213">
                <a:tc vMerge="1">
                  <a:txBody>
                    <a:bodyPr/>
                    <a:lstStyle/>
                    <a:p>
                      <a:endParaRPr lang="en-US"/>
                    </a:p>
                  </a:txBody>
                  <a:tcPr/>
                </a:tc>
                <a:tc>
                  <a:txBody>
                    <a:bodyPr/>
                    <a:lstStyle/>
                    <a:p>
                      <a:pPr marL="0" marR="0">
                        <a:lnSpc>
                          <a:spcPct val="115000"/>
                        </a:lnSpc>
                        <a:spcBef>
                          <a:spcPts val="0"/>
                        </a:spcBef>
                        <a:spcAft>
                          <a:spcPts val="0"/>
                        </a:spcAft>
                      </a:pPr>
                      <a:r>
                        <a:rPr lang="en-GB" sz="1600" dirty="0">
                          <a:effectLst/>
                        </a:rPr>
                        <a:t> </a:t>
                      </a:r>
                      <a:endParaRPr lang="en-US" sz="1600" dirty="0">
                        <a:effectLst/>
                        <a:latin typeface="Calibri"/>
                        <a:ea typeface="Times New Roman"/>
                        <a:cs typeface="Times New Roman"/>
                      </a:endParaRPr>
                    </a:p>
                  </a:txBody>
                  <a:tcPr marL="49249" marR="49249" marT="0" marB="0" anchor="b">
                    <a:solidFill>
                      <a:schemeClr val="bg1"/>
                    </a:solidFill>
                  </a:tcPr>
                </a:tc>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bl>
          </a:graphicData>
        </a:graphic>
      </p:graphicFrame>
      <p:sp>
        <p:nvSpPr>
          <p:cNvPr id="6" name="Down Arrow 5"/>
          <p:cNvSpPr/>
          <p:nvPr/>
        </p:nvSpPr>
        <p:spPr>
          <a:xfrm>
            <a:off x="4444849" y="3657600"/>
            <a:ext cx="447675" cy="155575"/>
          </a:xfrm>
          <a:prstGeom prst="downArrow">
            <a:avLst>
              <a:gd name="adj1" fmla="val 5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Down Arrow 6"/>
          <p:cNvSpPr/>
          <p:nvPr/>
        </p:nvSpPr>
        <p:spPr>
          <a:xfrm>
            <a:off x="4444849" y="2286000"/>
            <a:ext cx="447675" cy="154781"/>
          </a:xfrm>
          <a:prstGeom prst="downArrow">
            <a:avLst>
              <a:gd name="adj1" fmla="val 5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Down Arrow 7"/>
          <p:cNvSpPr/>
          <p:nvPr/>
        </p:nvSpPr>
        <p:spPr>
          <a:xfrm>
            <a:off x="6121400" y="7859713"/>
            <a:ext cx="896938" cy="311150"/>
          </a:xfrm>
          <a:prstGeom prst="downArrow">
            <a:avLst>
              <a:gd name="adj1" fmla="val 5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Down Arrow 8"/>
          <p:cNvSpPr/>
          <p:nvPr/>
        </p:nvSpPr>
        <p:spPr>
          <a:xfrm>
            <a:off x="4444849" y="5257800"/>
            <a:ext cx="447675" cy="154781"/>
          </a:xfrm>
          <a:prstGeom prst="downArrow">
            <a:avLst>
              <a:gd name="adj1" fmla="val 5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424527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457200" y="1447800"/>
            <a:ext cx="838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5" name="Rounded Rectangle 4"/>
          <p:cNvSpPr/>
          <p:nvPr/>
        </p:nvSpPr>
        <p:spPr>
          <a:xfrm>
            <a:off x="3200400" y="1676400"/>
            <a:ext cx="2667000" cy="1219200"/>
          </a:xfrm>
          <a:prstGeom prst="roundRect">
            <a:avLst/>
          </a:prstGeom>
          <a:solidFill>
            <a:schemeClr val="bg1">
              <a:alpha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b="1" dirty="0" smtClean="0"/>
              <a:t>Integrated growth</a:t>
            </a:r>
          </a:p>
          <a:p>
            <a:pPr algn="ctr"/>
            <a:r>
              <a:rPr lang="en-US" sz="1200" i="1" dirty="0" smtClean="0"/>
              <a:t>deeper regional trade and investment linkages and policies enhancing the flow of goods, investment, services and persons</a:t>
            </a:r>
            <a:endParaRPr lang="en-US" sz="1600" dirty="0"/>
          </a:p>
        </p:txBody>
      </p:sp>
      <p:sp>
        <p:nvSpPr>
          <p:cNvPr id="11" name="Rounded Rectangle 10"/>
          <p:cNvSpPr/>
          <p:nvPr/>
        </p:nvSpPr>
        <p:spPr>
          <a:xfrm>
            <a:off x="351485" y="3048000"/>
            <a:ext cx="2666999" cy="1219200"/>
          </a:xfrm>
          <a:prstGeom prst="roundRect">
            <a:avLst/>
          </a:prstGeom>
          <a:solidFill>
            <a:schemeClr val="accent1">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Smart growth</a:t>
            </a:r>
          </a:p>
          <a:p>
            <a:pPr algn="ctr"/>
            <a:r>
              <a:rPr lang="en-US" sz="1200" i="1" dirty="0" smtClean="0"/>
              <a:t>commitment to compete on value added, promoting knowledge and innovation across the board</a:t>
            </a:r>
            <a:endParaRPr lang="en-US" sz="1200" dirty="0"/>
          </a:p>
        </p:txBody>
      </p:sp>
      <p:sp>
        <p:nvSpPr>
          <p:cNvPr id="16" name="Rounded Rectangle 15"/>
          <p:cNvSpPr/>
          <p:nvPr/>
        </p:nvSpPr>
        <p:spPr>
          <a:xfrm>
            <a:off x="1371600" y="4800600"/>
            <a:ext cx="2667000" cy="1219200"/>
          </a:xfrm>
          <a:prstGeom prst="roundRect">
            <a:avLst/>
          </a:prstGeom>
          <a:solidFill>
            <a:schemeClr val="bg1">
              <a:alpha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solidFill>
              </a:rPr>
              <a:t>Sustainable growth</a:t>
            </a:r>
          </a:p>
          <a:p>
            <a:pPr algn="ctr"/>
            <a:r>
              <a:rPr lang="en-US" sz="1200" i="1" dirty="0" smtClean="0">
                <a:solidFill>
                  <a:schemeClr val="tx2"/>
                </a:solidFill>
              </a:rPr>
              <a:t>enhancing competitiveness, </a:t>
            </a:r>
            <a:r>
              <a:rPr lang="en-US" sz="1200" i="1" dirty="0" err="1" smtClean="0">
                <a:solidFill>
                  <a:schemeClr val="tx2"/>
                </a:solidFill>
              </a:rPr>
              <a:t>entrepre-neurship</a:t>
            </a:r>
            <a:r>
              <a:rPr lang="en-US" sz="1200" i="1" dirty="0" smtClean="0">
                <a:solidFill>
                  <a:schemeClr val="tx2"/>
                </a:solidFill>
              </a:rPr>
              <a:t> and a commitment to greener and more energy-efficient development</a:t>
            </a:r>
          </a:p>
        </p:txBody>
      </p:sp>
      <p:sp>
        <p:nvSpPr>
          <p:cNvPr id="18" name="Rounded Rectangle 17"/>
          <p:cNvSpPr/>
          <p:nvPr/>
        </p:nvSpPr>
        <p:spPr>
          <a:xfrm>
            <a:off x="6142685" y="3124200"/>
            <a:ext cx="2667000" cy="1219200"/>
          </a:xfrm>
          <a:prstGeom prst="roundRect">
            <a:avLst/>
          </a:prstGeom>
          <a:solidFill>
            <a:schemeClr val="bg1">
              <a:alpha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Inclusive growth</a:t>
            </a:r>
          </a:p>
          <a:p>
            <a:pPr algn="ctr"/>
            <a:r>
              <a:rPr lang="en-US" sz="1200" i="1" dirty="0" smtClean="0"/>
              <a:t>skills development, employment creation and </a:t>
            </a:r>
            <a:r>
              <a:rPr lang="en-US" sz="1200" i="1" dirty="0" err="1" smtClean="0"/>
              <a:t>labour</a:t>
            </a:r>
            <a:r>
              <a:rPr lang="en-US" sz="1200" i="1" dirty="0" smtClean="0"/>
              <a:t> market participation by all, including vulnerable groups and minorities</a:t>
            </a:r>
          </a:p>
        </p:txBody>
      </p:sp>
      <p:sp>
        <p:nvSpPr>
          <p:cNvPr id="20" name="Rounded Rectangle 19"/>
          <p:cNvSpPr/>
          <p:nvPr/>
        </p:nvSpPr>
        <p:spPr>
          <a:xfrm>
            <a:off x="5029200" y="4800600"/>
            <a:ext cx="2743200" cy="1219200"/>
          </a:xfrm>
          <a:prstGeom prst="roundRect">
            <a:avLst/>
          </a:prstGeom>
          <a:solidFill>
            <a:schemeClr val="bg1">
              <a:alpha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Governance for growth</a:t>
            </a:r>
          </a:p>
          <a:p>
            <a:pPr algn="ctr"/>
            <a:r>
              <a:rPr lang="en-US" sz="1200" i="1" dirty="0" smtClean="0">
                <a:solidFill>
                  <a:schemeClr val="tx1"/>
                </a:solidFill>
              </a:rPr>
              <a:t>improving the capacity of public administrations to strengthen the rule of law and reduce corruption so as to create a business-friendly environment</a:t>
            </a:r>
          </a:p>
        </p:txBody>
      </p:sp>
      <p:sp>
        <p:nvSpPr>
          <p:cNvPr id="14" name="Rectangle 13"/>
          <p:cNvSpPr/>
          <p:nvPr/>
        </p:nvSpPr>
        <p:spPr>
          <a:xfrm>
            <a:off x="3657600" y="3581400"/>
            <a:ext cx="1705915" cy="584775"/>
          </a:xfrm>
          <a:prstGeom prst="rect">
            <a:avLst/>
          </a:prstGeom>
          <a:noFill/>
        </p:spPr>
        <p:txBody>
          <a:bodyPr wrap="none" lIns="91440" tIns="45720" rIns="91440" bIns="45720">
            <a:spAutoFit/>
          </a:bodyPr>
          <a:lstStyle/>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SEE 2020</a:t>
            </a:r>
          </a:p>
        </p:txBody>
      </p:sp>
      <p:sp>
        <p:nvSpPr>
          <p:cNvPr id="10" name="Title 1"/>
          <p:cNvSpPr>
            <a:spLocks noGrp="1"/>
          </p:cNvSpPr>
          <p:nvPr>
            <p:ph type="title"/>
          </p:nvPr>
        </p:nvSpPr>
        <p:spPr>
          <a:xfrm>
            <a:off x="457200" y="274638"/>
            <a:ext cx="8229600" cy="1143000"/>
          </a:xfrm>
        </p:spPr>
        <p:txBody>
          <a:bodyPr/>
          <a:lstStyle/>
          <a:p>
            <a:r>
              <a:rPr lang="en-US" sz="3200" dirty="0" smtClean="0"/>
              <a:t>SEE 2020 Implementation:</a:t>
            </a:r>
            <a:br>
              <a:rPr lang="en-US" sz="3200" dirty="0" smtClean="0"/>
            </a:br>
            <a:r>
              <a:rPr lang="en-US" dirty="0" smtClean="0"/>
              <a:t>Research and Innovation Dimension</a:t>
            </a:r>
            <a:endParaRPr lang="en-US" dirty="0"/>
          </a:p>
        </p:txBody>
      </p:sp>
      <p:sp>
        <p:nvSpPr>
          <p:cNvPr id="12" name="Rectangle 11"/>
          <p:cNvSpPr/>
          <p:nvPr/>
        </p:nvSpPr>
        <p:spPr>
          <a:xfrm>
            <a:off x="3124200" y="1600200"/>
            <a:ext cx="5715000" cy="44196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219200" y="4419600"/>
            <a:ext cx="1905000" cy="16002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p:cNvSpPr>
            <a:spLocks noGrp="1"/>
          </p:cNvSpPr>
          <p:nvPr>
            <p:ph idx="1"/>
          </p:nvPr>
        </p:nvSpPr>
        <p:spPr>
          <a:xfrm>
            <a:off x="3810000" y="1676400"/>
            <a:ext cx="4495800" cy="2286000"/>
          </a:xfrm>
          <a:solidFill>
            <a:srgbClr val="FFFFFF">
              <a:alpha val="0"/>
            </a:srgbClr>
          </a:solidFill>
        </p:spPr>
        <p:txBody>
          <a:bodyPr/>
          <a:lstStyle/>
          <a:p>
            <a:r>
              <a:rPr lang="en-GB" sz="2800" dirty="0" smtClean="0"/>
              <a:t>Basis: Western Balkans Regional R&amp;D Strategy for Innovation, adopted by the WB Ministers of Science in October 2013</a:t>
            </a:r>
          </a:p>
          <a:p>
            <a:r>
              <a:rPr lang="en-US" sz="2800" dirty="0" smtClean="0"/>
              <a:t>Developed Regional programs on: </a:t>
            </a:r>
          </a:p>
          <a:p>
            <a:pPr fontAlgn="auto">
              <a:spcAft>
                <a:spcPts val="0"/>
              </a:spcAft>
              <a:buClr>
                <a:srgbClr val="002060"/>
              </a:buClr>
              <a:buSzPct val="90000"/>
              <a:buFont typeface="Wingdings" panose="05000000000000000000" pitchFamily="2" charset="2"/>
              <a:buChar char="Ø"/>
            </a:pPr>
            <a:r>
              <a:rPr lang="en-GB" sz="2800" dirty="0" smtClean="0"/>
              <a:t>Technology Transfer</a:t>
            </a:r>
          </a:p>
          <a:p>
            <a:pPr fontAlgn="auto">
              <a:spcAft>
                <a:spcPts val="0"/>
              </a:spcAft>
              <a:buClr>
                <a:srgbClr val="002060"/>
              </a:buClr>
              <a:buSzPct val="90000"/>
              <a:buFont typeface="Wingdings" panose="05000000000000000000" pitchFamily="2" charset="2"/>
              <a:buChar char="Ø"/>
            </a:pPr>
            <a:r>
              <a:rPr lang="en-GB" sz="2800" dirty="0" smtClean="0"/>
              <a:t>Networks of Excellence</a:t>
            </a:r>
            <a:endParaRPr lang="en-GB"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SEE 2020 Implementation:</a:t>
            </a:r>
            <a:br>
              <a:rPr lang="en-US" sz="3200" dirty="0" smtClean="0"/>
            </a:br>
            <a:r>
              <a:rPr lang="en-US" dirty="0" smtClean="0"/>
              <a:t>Research and Innovation Dimension</a:t>
            </a:r>
            <a:endParaRPr lang="en-GB" dirty="0"/>
          </a:p>
        </p:txBody>
      </p:sp>
      <p:sp>
        <p:nvSpPr>
          <p:cNvPr id="3" name="Content Placeholder 2"/>
          <p:cNvSpPr>
            <a:spLocks noGrp="1"/>
          </p:cNvSpPr>
          <p:nvPr>
            <p:ph idx="1"/>
          </p:nvPr>
        </p:nvSpPr>
        <p:spPr/>
        <p:txBody>
          <a:bodyPr/>
          <a:lstStyle/>
          <a:p>
            <a:r>
              <a:rPr lang="en-GB" dirty="0" smtClean="0"/>
              <a:t>EU 2015MB IPA intention for 5 mil EUR fund for implementation of RSRDI </a:t>
            </a:r>
          </a:p>
          <a:p>
            <a:r>
              <a:rPr lang="en-GB" dirty="0" smtClean="0"/>
              <a:t>1.5 mil EUR for realisation of action “Strengthening capacities for Technology Transfer in the WB”</a:t>
            </a:r>
          </a:p>
          <a:p>
            <a:r>
              <a:rPr lang="en-GB" dirty="0" smtClean="0"/>
              <a:t>Implementation : DG JRC &amp; DG R&amp;I, support by the RCC, while waiting for ... WISE</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a:solidFill>
                  <a:schemeClr val="tx1"/>
                </a:solidFill>
              </a:rPr>
              <a:t>BALKAN BAROMETER</a:t>
            </a:r>
            <a:r>
              <a:rPr lang="en-US" sz="2800" dirty="0"/>
              <a:t/>
            </a:r>
            <a:br>
              <a:rPr lang="en-US" sz="2800" dirty="0"/>
            </a:br>
            <a:r>
              <a:rPr lang="en-GB" sz="2800" dirty="0" smtClean="0">
                <a:solidFill>
                  <a:schemeClr val="bg1">
                    <a:lumMod val="50000"/>
                  </a:schemeClr>
                </a:solidFill>
              </a:rPr>
              <a:t>Balkan Public Sentiment Index</a:t>
            </a:r>
            <a:r>
              <a:rPr lang="bs-Latn-BA" sz="2800" dirty="0" smtClean="0">
                <a:solidFill>
                  <a:schemeClr val="bg1">
                    <a:lumMod val="50000"/>
                  </a:schemeClr>
                </a:solidFill>
              </a:rPr>
              <a:t> (scale from 0 to 100)</a:t>
            </a:r>
            <a:endParaRPr lang="bs-Latn-BA" sz="2800" dirty="0"/>
          </a:p>
        </p:txBody>
      </p:sp>
      <p:graphicFrame>
        <p:nvGraphicFramePr>
          <p:cNvPr id="4" name="Chart 3"/>
          <p:cNvGraphicFramePr/>
          <p:nvPr>
            <p:extLst>
              <p:ext uri="{D42A27DB-BD31-4B8C-83A1-F6EECF244321}">
                <p14:modId xmlns:p14="http://schemas.microsoft.com/office/powerpoint/2010/main" val="4184249079"/>
              </p:ext>
            </p:extLst>
          </p:nvPr>
        </p:nvGraphicFramePr>
        <p:xfrm>
          <a:off x="533400" y="1600200"/>
          <a:ext cx="8153400" cy="4648199"/>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533400" y="6320135"/>
            <a:ext cx="5181600" cy="461665"/>
          </a:xfrm>
          <a:prstGeom prst="rect">
            <a:avLst/>
          </a:prstGeom>
        </p:spPr>
        <p:txBody>
          <a:bodyPr wrap="square">
            <a:spAutoFit/>
          </a:bodyPr>
          <a:lstStyle/>
          <a:p>
            <a:r>
              <a:rPr lang="en-GB" sz="1200" dirty="0"/>
              <a:t>*This designation is without prejudice to positions on status, and is in line with UNSCR 1244 and the ICJ Opinion on the Kosovo declaration of independence.</a:t>
            </a:r>
            <a:endParaRPr lang="en-US" sz="1200" dirty="0"/>
          </a:p>
        </p:txBody>
      </p:sp>
    </p:spTree>
    <p:extLst>
      <p:ext uri="{BB962C8B-B14F-4D97-AF65-F5344CB8AC3E}">
        <p14:creationId xmlns:p14="http://schemas.microsoft.com/office/powerpoint/2010/main" val="3319222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a:solidFill>
                  <a:schemeClr val="tx1"/>
                </a:solidFill>
              </a:rPr>
              <a:t>BALKAN BAROMETER</a:t>
            </a:r>
            <a:r>
              <a:rPr lang="en-US" sz="2800" dirty="0"/>
              <a:t/>
            </a:r>
            <a:br>
              <a:rPr lang="en-US" sz="2800" dirty="0"/>
            </a:br>
            <a:r>
              <a:rPr lang="en-GB" sz="3200" dirty="0" smtClean="0">
                <a:solidFill>
                  <a:schemeClr val="bg1">
                    <a:lumMod val="50000"/>
                  </a:schemeClr>
                </a:solidFill>
              </a:rPr>
              <a:t>What are the </a:t>
            </a:r>
            <a:r>
              <a:rPr lang="en-GB" sz="3200" dirty="0">
                <a:solidFill>
                  <a:schemeClr val="bg1">
                    <a:lumMod val="50000"/>
                  </a:schemeClr>
                </a:solidFill>
              </a:rPr>
              <a:t>two most important </a:t>
            </a:r>
            <a:r>
              <a:rPr lang="en-GB" sz="3200" dirty="0" smtClean="0">
                <a:solidFill>
                  <a:schemeClr val="bg1">
                    <a:lumMod val="50000"/>
                  </a:schemeClr>
                </a:solidFill>
              </a:rPr>
              <a:t>problems? </a:t>
            </a:r>
            <a:endParaRPr lang="bs-Latn-BA" sz="2800" dirty="0">
              <a:solidFill>
                <a:schemeClr val="bg1">
                  <a:lumMod val="50000"/>
                </a:schemeClr>
              </a:solidFill>
            </a:endParaRPr>
          </a:p>
        </p:txBody>
      </p:sp>
      <p:graphicFrame>
        <p:nvGraphicFramePr>
          <p:cNvPr id="5" name="Chart 4"/>
          <p:cNvGraphicFramePr/>
          <p:nvPr>
            <p:extLst>
              <p:ext uri="{D42A27DB-BD31-4B8C-83A1-F6EECF244321}">
                <p14:modId xmlns:p14="http://schemas.microsoft.com/office/powerpoint/2010/main" val="252622726"/>
              </p:ext>
            </p:extLst>
          </p:nvPr>
        </p:nvGraphicFramePr>
        <p:xfrm>
          <a:off x="381000" y="1295400"/>
          <a:ext cx="8285323"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533400" y="6320135"/>
            <a:ext cx="5181600" cy="461665"/>
          </a:xfrm>
          <a:prstGeom prst="rect">
            <a:avLst/>
          </a:prstGeom>
        </p:spPr>
        <p:txBody>
          <a:bodyPr wrap="square">
            <a:spAutoFit/>
          </a:bodyPr>
          <a:lstStyle/>
          <a:p>
            <a:r>
              <a:rPr lang="en-GB" sz="1200" dirty="0"/>
              <a:t>*This designation is without prejudice to positions on status, and is in line with UNSCR 1244 and the ICJ Opinion on the Kosovo declaration of independence.</a:t>
            </a:r>
            <a:endParaRPr lang="en-US" sz="1200" dirty="0"/>
          </a:p>
        </p:txBody>
      </p:sp>
    </p:spTree>
    <p:extLst>
      <p:ext uri="{BB962C8B-B14F-4D97-AF65-F5344CB8AC3E}">
        <p14:creationId xmlns:p14="http://schemas.microsoft.com/office/powerpoint/2010/main" val="2903983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10-11-10 CEFTA Week - RC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10-11-10 CEFTA Week - RCC</Template>
  <TotalTime>10905</TotalTime>
  <Words>776</Words>
  <Application>Microsoft Office PowerPoint</Application>
  <PresentationFormat>On-screen Show (4:3)</PresentationFormat>
  <Paragraphs>136</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10-11-10 CEFTA Week - RCC</vt:lpstr>
      <vt:lpstr>R&amp;I Dimension of the SEE 2020 Strategy</vt:lpstr>
      <vt:lpstr>Content</vt:lpstr>
      <vt:lpstr>Three pillars of EU Enlargement Policy</vt:lpstr>
      <vt:lpstr>RCC - main intervention areas</vt:lpstr>
      <vt:lpstr>SEE 2020 Programming</vt:lpstr>
      <vt:lpstr>SEE 2020 Implementation: Research and Innovation Dimension</vt:lpstr>
      <vt:lpstr>SEE 2020 Implementation: Research and Innovation Dimension</vt:lpstr>
      <vt:lpstr>BALKAN BAROMETER Balkan Public Sentiment Index (scale from 0 to 100)</vt:lpstr>
      <vt:lpstr>BALKAN BAROMETER What are the two most important problems? </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Parliament for Europe Presentation</dc:title>
  <dc:creator>Sanjin Arifagic</dc:creator>
  <cp:lastModifiedBy>Mimika Loshi</cp:lastModifiedBy>
  <cp:revision>643</cp:revision>
  <dcterms:created xsi:type="dcterms:W3CDTF">2011-04-04T12:19:46Z</dcterms:created>
  <dcterms:modified xsi:type="dcterms:W3CDTF">2015-06-08T07:30:05Z</dcterms:modified>
</cp:coreProperties>
</file>