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m" ContentType="application/vnd.ms-excel.sheet.macroEnabled.12"/>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35"/>
  </p:notesMasterIdLst>
  <p:handoutMasterIdLst>
    <p:handoutMasterId r:id="rId36"/>
  </p:handoutMasterIdLst>
  <p:sldIdLst>
    <p:sldId id="256" r:id="rId2"/>
    <p:sldId id="417" r:id="rId3"/>
    <p:sldId id="412" r:id="rId4"/>
    <p:sldId id="418" r:id="rId5"/>
    <p:sldId id="434" r:id="rId6"/>
    <p:sldId id="435" r:id="rId7"/>
    <p:sldId id="436" r:id="rId8"/>
    <p:sldId id="437" r:id="rId9"/>
    <p:sldId id="438" r:id="rId10"/>
    <p:sldId id="419" r:id="rId11"/>
    <p:sldId id="420" r:id="rId12"/>
    <p:sldId id="421" r:id="rId13"/>
    <p:sldId id="422" r:id="rId14"/>
    <p:sldId id="423" r:id="rId15"/>
    <p:sldId id="425" r:id="rId16"/>
    <p:sldId id="427" r:id="rId17"/>
    <p:sldId id="428" r:id="rId18"/>
    <p:sldId id="430" r:id="rId19"/>
    <p:sldId id="439" r:id="rId20"/>
    <p:sldId id="431" r:id="rId21"/>
    <p:sldId id="432" r:id="rId22"/>
    <p:sldId id="448" r:id="rId23"/>
    <p:sldId id="444" r:id="rId24"/>
    <p:sldId id="445" r:id="rId25"/>
    <p:sldId id="446" r:id="rId26"/>
    <p:sldId id="447" r:id="rId27"/>
    <p:sldId id="371" r:id="rId28"/>
    <p:sldId id="449" r:id="rId29"/>
    <p:sldId id="450" r:id="rId30"/>
    <p:sldId id="451" r:id="rId31"/>
    <p:sldId id="405" r:id="rId32"/>
    <p:sldId id="313" r:id="rId33"/>
    <p:sldId id="314" r:id="rId34"/>
  </p:sldIdLst>
  <p:sldSz cx="9144000" cy="6858000" type="screen4x3"/>
  <p:notesSz cx="9774238" cy="6648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E4342D"/>
    <a:srgbClr val="D1D2FF"/>
    <a:srgbClr val="004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12" autoAdjust="0"/>
  </p:normalViewPr>
  <p:slideViewPr>
    <p:cSldViewPr showGuides="1">
      <p:cViewPr>
        <p:scale>
          <a:sx n="100" d="100"/>
          <a:sy n="100" d="100"/>
        </p:scale>
        <p:origin x="-104" y="6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owncloud\clientsync\Danube%20INCO-Net\overall%20results%20Danube%20-%208%20Dec%202014%20-%20mod%20for%20ppt%20extrac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juro%20Kutlaca%20-%20IMP\PC_A-L\EU-DanubeRegion\Danube-INCO_NET\D-INCO_NET-2015\WP4\A-Q-Analysis\Rev\GraficiDanubeUpitnik.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Macro-Enabled_Worksheet1.xlsm"/></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Macro-Enabled_Worksheet5.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de-DE"/>
              <a:t>DR+3 countries publication output, 2003-2013</a:t>
            </a:r>
          </a:p>
        </c:rich>
      </c:tx>
      <c:layout/>
      <c:overlay val="0"/>
    </c:title>
    <c:autoTitleDeleted val="0"/>
    <c:plotArea>
      <c:layout/>
      <c:lineChart>
        <c:grouping val="standard"/>
        <c:varyColors val="0"/>
        <c:ser>
          <c:idx val="0"/>
          <c:order val="0"/>
          <c:tx>
            <c:strRef>
              <c:f>'general data'!$C$24</c:f>
              <c:strCache>
                <c:ptCount val="1"/>
                <c:pt idx="0">
                  <c:v>ALB</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data'!$C$25:$C$35</c:f>
              <c:numCache>
                <c:formatCode>General</c:formatCode>
                <c:ptCount val="11"/>
                <c:pt idx="0">
                  <c:v>71.0</c:v>
                </c:pt>
                <c:pt idx="1">
                  <c:v>70.0</c:v>
                </c:pt>
                <c:pt idx="2">
                  <c:v>89.0</c:v>
                </c:pt>
                <c:pt idx="3">
                  <c:v>111.0</c:v>
                </c:pt>
                <c:pt idx="4">
                  <c:v>128.0</c:v>
                </c:pt>
                <c:pt idx="5">
                  <c:v>147.0</c:v>
                </c:pt>
                <c:pt idx="6">
                  <c:v>223.0</c:v>
                </c:pt>
                <c:pt idx="7">
                  <c:v>302.0</c:v>
                </c:pt>
                <c:pt idx="8">
                  <c:v>368.0</c:v>
                </c:pt>
                <c:pt idx="9">
                  <c:v>448.0</c:v>
                </c:pt>
                <c:pt idx="10">
                  <c:v>600.0</c:v>
                </c:pt>
              </c:numCache>
            </c:numRef>
          </c:val>
          <c:smooth val="0"/>
        </c:ser>
        <c:ser>
          <c:idx val="1"/>
          <c:order val="1"/>
          <c:tx>
            <c:strRef>
              <c:f>'general data'!$D$24</c:f>
              <c:strCache>
                <c:ptCount val="1"/>
                <c:pt idx="0">
                  <c:v>AUT</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data'!$D$25:$D$35</c:f>
              <c:numCache>
                <c:formatCode>General</c:formatCode>
                <c:ptCount val="11"/>
                <c:pt idx="0">
                  <c:v>13515.0</c:v>
                </c:pt>
                <c:pt idx="1">
                  <c:v>15051.0</c:v>
                </c:pt>
                <c:pt idx="2">
                  <c:v>16828.0</c:v>
                </c:pt>
                <c:pt idx="3">
                  <c:v>17425.0</c:v>
                </c:pt>
                <c:pt idx="4">
                  <c:v>19451.0</c:v>
                </c:pt>
                <c:pt idx="5">
                  <c:v>20774.0</c:v>
                </c:pt>
                <c:pt idx="6">
                  <c:v>22330.0</c:v>
                </c:pt>
                <c:pt idx="7">
                  <c:v>23357.0</c:v>
                </c:pt>
                <c:pt idx="8">
                  <c:v>24804.0</c:v>
                </c:pt>
                <c:pt idx="9">
                  <c:v>25150.0</c:v>
                </c:pt>
                <c:pt idx="10">
                  <c:v>25130.0</c:v>
                </c:pt>
              </c:numCache>
            </c:numRef>
          </c:val>
          <c:smooth val="0"/>
        </c:ser>
        <c:ser>
          <c:idx val="2"/>
          <c:order val="2"/>
          <c:tx>
            <c:strRef>
              <c:f>'general data'!$E$24</c:f>
              <c:strCache>
                <c:ptCount val="1"/>
                <c:pt idx="0">
                  <c:v>BGR</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data'!$E$25:$E$35</c:f>
              <c:numCache>
                <c:formatCode>General</c:formatCode>
                <c:ptCount val="11"/>
                <c:pt idx="0">
                  <c:v>2703.0</c:v>
                </c:pt>
                <c:pt idx="1">
                  <c:v>2798.0</c:v>
                </c:pt>
                <c:pt idx="2">
                  <c:v>3266.0</c:v>
                </c:pt>
                <c:pt idx="3">
                  <c:v>3211.0</c:v>
                </c:pt>
                <c:pt idx="4">
                  <c:v>3981.0</c:v>
                </c:pt>
                <c:pt idx="5">
                  <c:v>3996.0</c:v>
                </c:pt>
                <c:pt idx="6">
                  <c:v>4366.0</c:v>
                </c:pt>
                <c:pt idx="7">
                  <c:v>4264.0</c:v>
                </c:pt>
                <c:pt idx="8">
                  <c:v>4132.0</c:v>
                </c:pt>
                <c:pt idx="9">
                  <c:v>3739.0</c:v>
                </c:pt>
                <c:pt idx="10">
                  <c:v>4355.0</c:v>
                </c:pt>
              </c:numCache>
            </c:numRef>
          </c:val>
          <c:smooth val="0"/>
        </c:ser>
        <c:ser>
          <c:idx val="3"/>
          <c:order val="3"/>
          <c:tx>
            <c:strRef>
              <c:f>'general data'!$F$24</c:f>
              <c:strCache>
                <c:ptCount val="1"/>
                <c:pt idx="0">
                  <c:v>BIH</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data'!$F$25:$F$35</c:f>
              <c:numCache>
                <c:formatCode>General</c:formatCode>
                <c:ptCount val="11"/>
                <c:pt idx="0">
                  <c:v>153.0</c:v>
                </c:pt>
                <c:pt idx="1">
                  <c:v>182.0</c:v>
                </c:pt>
                <c:pt idx="2">
                  <c:v>274.0</c:v>
                </c:pt>
                <c:pt idx="3">
                  <c:v>315.0</c:v>
                </c:pt>
                <c:pt idx="4">
                  <c:v>538.0</c:v>
                </c:pt>
                <c:pt idx="5">
                  <c:v>656.0</c:v>
                </c:pt>
                <c:pt idx="6">
                  <c:v>737.0</c:v>
                </c:pt>
                <c:pt idx="7">
                  <c:v>901.0</c:v>
                </c:pt>
                <c:pt idx="8">
                  <c:v>1026.0</c:v>
                </c:pt>
                <c:pt idx="9">
                  <c:v>941.0</c:v>
                </c:pt>
                <c:pt idx="10">
                  <c:v>839.0</c:v>
                </c:pt>
              </c:numCache>
            </c:numRef>
          </c:val>
          <c:smooth val="0"/>
        </c:ser>
        <c:ser>
          <c:idx val="4"/>
          <c:order val="4"/>
          <c:tx>
            <c:strRef>
              <c:f>'general data'!$G$24</c:f>
              <c:strCache>
                <c:ptCount val="1"/>
                <c:pt idx="0">
                  <c:v>CZE</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data'!$G$25:$G$35</c:f>
              <c:numCache>
                <c:formatCode>General</c:formatCode>
                <c:ptCount val="11"/>
                <c:pt idx="0">
                  <c:v>9443.0</c:v>
                </c:pt>
                <c:pt idx="1">
                  <c:v>10586.0</c:v>
                </c:pt>
                <c:pt idx="2">
                  <c:v>12280.0</c:v>
                </c:pt>
                <c:pt idx="3">
                  <c:v>13403.0</c:v>
                </c:pt>
                <c:pt idx="4">
                  <c:v>15149.0</c:v>
                </c:pt>
                <c:pt idx="5">
                  <c:v>16346.0</c:v>
                </c:pt>
                <c:pt idx="6">
                  <c:v>17930.0</c:v>
                </c:pt>
                <c:pt idx="7">
                  <c:v>19772.0</c:v>
                </c:pt>
                <c:pt idx="8">
                  <c:v>21048.0</c:v>
                </c:pt>
                <c:pt idx="9">
                  <c:v>20517.0</c:v>
                </c:pt>
                <c:pt idx="10">
                  <c:v>22274.0</c:v>
                </c:pt>
              </c:numCache>
            </c:numRef>
          </c:val>
          <c:smooth val="0"/>
        </c:ser>
        <c:ser>
          <c:idx val="5"/>
          <c:order val="5"/>
          <c:tx>
            <c:strRef>
              <c:f>'general data'!$H$24</c:f>
              <c:strCache>
                <c:ptCount val="1"/>
                <c:pt idx="0">
                  <c:v>HRV</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data'!$H$25:$H$35</c:f>
              <c:numCache>
                <c:formatCode>General</c:formatCode>
                <c:ptCount val="11"/>
                <c:pt idx="0">
                  <c:v>3382.0</c:v>
                </c:pt>
                <c:pt idx="1">
                  <c:v>3687.0</c:v>
                </c:pt>
                <c:pt idx="2">
                  <c:v>4417.0</c:v>
                </c:pt>
                <c:pt idx="3">
                  <c:v>4486.0</c:v>
                </c:pt>
                <c:pt idx="4">
                  <c:v>5279.0</c:v>
                </c:pt>
                <c:pt idx="5">
                  <c:v>5921.0</c:v>
                </c:pt>
                <c:pt idx="6">
                  <c:v>6324.0</c:v>
                </c:pt>
                <c:pt idx="7">
                  <c:v>6389.0</c:v>
                </c:pt>
                <c:pt idx="8">
                  <c:v>7242.0</c:v>
                </c:pt>
                <c:pt idx="9">
                  <c:v>7070.0</c:v>
                </c:pt>
                <c:pt idx="10">
                  <c:v>6706.0</c:v>
                </c:pt>
              </c:numCache>
            </c:numRef>
          </c:val>
          <c:smooth val="0"/>
        </c:ser>
        <c:ser>
          <c:idx val="6"/>
          <c:order val="6"/>
          <c:tx>
            <c:strRef>
              <c:f>'general data'!$I$24</c:f>
              <c:strCache>
                <c:ptCount val="1"/>
                <c:pt idx="0">
                  <c:v>HUN</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data'!$I$25:$I$35</c:f>
              <c:numCache>
                <c:formatCode>General</c:formatCode>
                <c:ptCount val="11"/>
                <c:pt idx="0">
                  <c:v>7087.0</c:v>
                </c:pt>
                <c:pt idx="1">
                  <c:v>7987.0</c:v>
                </c:pt>
                <c:pt idx="2">
                  <c:v>9066.0</c:v>
                </c:pt>
                <c:pt idx="3">
                  <c:v>9092.0</c:v>
                </c:pt>
                <c:pt idx="4">
                  <c:v>9839.0</c:v>
                </c:pt>
                <c:pt idx="5">
                  <c:v>10425.0</c:v>
                </c:pt>
                <c:pt idx="6">
                  <c:v>10343.0</c:v>
                </c:pt>
                <c:pt idx="7">
                  <c:v>10128.0</c:v>
                </c:pt>
                <c:pt idx="8">
                  <c:v>10735.0</c:v>
                </c:pt>
                <c:pt idx="9">
                  <c:v>11330.0</c:v>
                </c:pt>
                <c:pt idx="10">
                  <c:v>11123.0</c:v>
                </c:pt>
              </c:numCache>
            </c:numRef>
          </c:val>
          <c:smooth val="0"/>
        </c:ser>
        <c:ser>
          <c:idx val="7"/>
          <c:order val="7"/>
          <c:tx>
            <c:strRef>
              <c:f>'general data'!$J$24</c:f>
              <c:strCache>
                <c:ptCount val="1"/>
                <c:pt idx="0">
                  <c:v>MDA</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data'!$J$25:$J$35</c:f>
              <c:numCache>
                <c:formatCode>General</c:formatCode>
                <c:ptCount val="11"/>
                <c:pt idx="0">
                  <c:v>305.0</c:v>
                </c:pt>
                <c:pt idx="1">
                  <c:v>282.0</c:v>
                </c:pt>
                <c:pt idx="2">
                  <c:v>390.0</c:v>
                </c:pt>
                <c:pt idx="3">
                  <c:v>350.0</c:v>
                </c:pt>
                <c:pt idx="4">
                  <c:v>323.0</c:v>
                </c:pt>
                <c:pt idx="5">
                  <c:v>367.0</c:v>
                </c:pt>
                <c:pt idx="6">
                  <c:v>441.0</c:v>
                </c:pt>
                <c:pt idx="7">
                  <c:v>385.0</c:v>
                </c:pt>
                <c:pt idx="8">
                  <c:v>418.0</c:v>
                </c:pt>
                <c:pt idx="9">
                  <c:v>470.0</c:v>
                </c:pt>
                <c:pt idx="10">
                  <c:v>469.0</c:v>
                </c:pt>
              </c:numCache>
            </c:numRef>
          </c:val>
          <c:smooth val="0"/>
        </c:ser>
        <c:ser>
          <c:idx val="8"/>
          <c:order val="8"/>
          <c:tx>
            <c:strRef>
              <c:f>'general data'!$K$24</c:f>
              <c:strCache>
                <c:ptCount val="1"/>
                <c:pt idx="0">
                  <c:v>MKD</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data'!$K$25:$K$35</c:f>
              <c:numCache>
                <c:formatCode>General</c:formatCode>
                <c:ptCount val="11"/>
                <c:pt idx="0">
                  <c:v>273.0</c:v>
                </c:pt>
                <c:pt idx="1">
                  <c:v>343.0</c:v>
                </c:pt>
                <c:pt idx="2">
                  <c:v>397.0</c:v>
                </c:pt>
                <c:pt idx="3">
                  <c:v>455.0</c:v>
                </c:pt>
                <c:pt idx="4">
                  <c:v>503.0</c:v>
                </c:pt>
                <c:pt idx="5">
                  <c:v>567.0</c:v>
                </c:pt>
                <c:pt idx="6">
                  <c:v>701.0</c:v>
                </c:pt>
                <c:pt idx="7">
                  <c:v>775.0</c:v>
                </c:pt>
                <c:pt idx="8">
                  <c:v>884.0</c:v>
                </c:pt>
                <c:pt idx="9">
                  <c:v>844.0</c:v>
                </c:pt>
                <c:pt idx="10">
                  <c:v>822.0</c:v>
                </c:pt>
              </c:numCache>
            </c:numRef>
          </c:val>
          <c:smooth val="0"/>
        </c:ser>
        <c:ser>
          <c:idx val="9"/>
          <c:order val="9"/>
          <c:tx>
            <c:strRef>
              <c:f>'general data'!$L$24</c:f>
              <c:strCache>
                <c:ptCount val="1"/>
                <c:pt idx="0">
                  <c:v>MNE</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data'!$L$25:$L$35</c:f>
              <c:numCache>
                <c:formatCode>General</c:formatCode>
                <c:ptCount val="11"/>
                <c:pt idx="0">
                  <c:v>57.0</c:v>
                </c:pt>
                <c:pt idx="1">
                  <c:v>29.0</c:v>
                </c:pt>
                <c:pt idx="2">
                  <c:v>59.0</c:v>
                </c:pt>
                <c:pt idx="3">
                  <c:v>106.0</c:v>
                </c:pt>
                <c:pt idx="4">
                  <c:v>123.0</c:v>
                </c:pt>
                <c:pt idx="5">
                  <c:v>161.0</c:v>
                </c:pt>
                <c:pt idx="6">
                  <c:v>192.0</c:v>
                </c:pt>
                <c:pt idx="7">
                  <c:v>242.0</c:v>
                </c:pt>
                <c:pt idx="8">
                  <c:v>272.0</c:v>
                </c:pt>
                <c:pt idx="9">
                  <c:v>314.0</c:v>
                </c:pt>
                <c:pt idx="10">
                  <c:v>353.0</c:v>
                </c:pt>
              </c:numCache>
            </c:numRef>
          </c:val>
          <c:smooth val="0"/>
        </c:ser>
        <c:ser>
          <c:idx val="10"/>
          <c:order val="10"/>
          <c:tx>
            <c:strRef>
              <c:f>'general data'!$M$24</c:f>
              <c:strCache>
                <c:ptCount val="1"/>
                <c:pt idx="0">
                  <c:v>ROU</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data'!$M$25:$M$35</c:f>
              <c:numCache>
                <c:formatCode>General</c:formatCode>
                <c:ptCount val="11"/>
                <c:pt idx="0">
                  <c:v>4160.0</c:v>
                </c:pt>
                <c:pt idx="1">
                  <c:v>4565.0</c:v>
                </c:pt>
                <c:pt idx="2">
                  <c:v>5629.0</c:v>
                </c:pt>
                <c:pt idx="3">
                  <c:v>6490.0</c:v>
                </c:pt>
                <c:pt idx="4">
                  <c:v>8636.0</c:v>
                </c:pt>
                <c:pt idx="5">
                  <c:v>11495.0</c:v>
                </c:pt>
                <c:pt idx="6">
                  <c:v>15104.0</c:v>
                </c:pt>
                <c:pt idx="7">
                  <c:v>16876.0</c:v>
                </c:pt>
                <c:pt idx="8">
                  <c:v>16359.0</c:v>
                </c:pt>
                <c:pt idx="9">
                  <c:v>15907.0</c:v>
                </c:pt>
                <c:pt idx="10">
                  <c:v>17519.0</c:v>
                </c:pt>
              </c:numCache>
            </c:numRef>
          </c:val>
          <c:smooth val="0"/>
        </c:ser>
        <c:ser>
          <c:idx val="11"/>
          <c:order val="11"/>
          <c:tx>
            <c:strRef>
              <c:f>'general data'!$N$24</c:f>
              <c:strCache>
                <c:ptCount val="1"/>
                <c:pt idx="0">
                  <c:v>SRB</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data'!$N$25:$N$35</c:f>
              <c:numCache>
                <c:formatCode>General</c:formatCode>
                <c:ptCount val="11"/>
                <c:pt idx="0">
                  <c:v>798.0</c:v>
                </c:pt>
                <c:pt idx="1">
                  <c:v>1501.0</c:v>
                </c:pt>
                <c:pt idx="2">
                  <c:v>2579.0</c:v>
                </c:pt>
                <c:pt idx="3">
                  <c:v>2842.0</c:v>
                </c:pt>
                <c:pt idx="4">
                  <c:v>4119.0</c:v>
                </c:pt>
                <c:pt idx="5">
                  <c:v>4879.0</c:v>
                </c:pt>
                <c:pt idx="6">
                  <c:v>5738.0</c:v>
                </c:pt>
                <c:pt idx="7">
                  <c:v>6313.0</c:v>
                </c:pt>
                <c:pt idx="8">
                  <c:v>7062.0</c:v>
                </c:pt>
                <c:pt idx="9">
                  <c:v>7953.0</c:v>
                </c:pt>
                <c:pt idx="10">
                  <c:v>7420.0</c:v>
                </c:pt>
              </c:numCache>
            </c:numRef>
          </c:val>
          <c:smooth val="0"/>
        </c:ser>
        <c:ser>
          <c:idx val="12"/>
          <c:order val="12"/>
          <c:tx>
            <c:strRef>
              <c:f>'general data'!$O$24</c:f>
              <c:strCache>
                <c:ptCount val="1"/>
                <c:pt idx="0">
                  <c:v>SVK</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data'!$O$25:$O$35</c:f>
              <c:numCache>
                <c:formatCode>General</c:formatCode>
                <c:ptCount val="11"/>
                <c:pt idx="0">
                  <c:v>3154.0</c:v>
                </c:pt>
                <c:pt idx="1">
                  <c:v>3591.0</c:v>
                </c:pt>
                <c:pt idx="2">
                  <c:v>3883.0</c:v>
                </c:pt>
                <c:pt idx="3">
                  <c:v>4107.0</c:v>
                </c:pt>
                <c:pt idx="4">
                  <c:v>4678.0</c:v>
                </c:pt>
                <c:pt idx="5">
                  <c:v>5291.0</c:v>
                </c:pt>
                <c:pt idx="6">
                  <c:v>5346.0</c:v>
                </c:pt>
                <c:pt idx="7">
                  <c:v>4933.0</c:v>
                </c:pt>
                <c:pt idx="8">
                  <c:v>5428.0</c:v>
                </c:pt>
                <c:pt idx="9">
                  <c:v>5884.0</c:v>
                </c:pt>
                <c:pt idx="10">
                  <c:v>6417.0</c:v>
                </c:pt>
              </c:numCache>
            </c:numRef>
          </c:val>
          <c:smooth val="0"/>
        </c:ser>
        <c:ser>
          <c:idx val="13"/>
          <c:order val="13"/>
          <c:tx>
            <c:strRef>
              <c:f>'general data'!$P$24</c:f>
              <c:strCache>
                <c:ptCount val="1"/>
                <c:pt idx="0">
                  <c:v>SVN</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data'!$P$25:$P$35</c:f>
              <c:numCache>
                <c:formatCode>General</c:formatCode>
                <c:ptCount val="11"/>
                <c:pt idx="0">
                  <c:v>2701.0</c:v>
                </c:pt>
                <c:pt idx="1">
                  <c:v>3069.0</c:v>
                </c:pt>
                <c:pt idx="2">
                  <c:v>3684.0</c:v>
                </c:pt>
                <c:pt idx="3">
                  <c:v>3755.0</c:v>
                </c:pt>
                <c:pt idx="4">
                  <c:v>4482.0</c:v>
                </c:pt>
                <c:pt idx="5">
                  <c:v>5156.0</c:v>
                </c:pt>
                <c:pt idx="6">
                  <c:v>5297.0</c:v>
                </c:pt>
                <c:pt idx="7">
                  <c:v>5356.0</c:v>
                </c:pt>
                <c:pt idx="8">
                  <c:v>6119.0</c:v>
                </c:pt>
                <c:pt idx="9">
                  <c:v>6384.0</c:v>
                </c:pt>
                <c:pt idx="10">
                  <c:v>6180.0</c:v>
                </c:pt>
              </c:numCache>
            </c:numRef>
          </c:val>
          <c:smooth val="0"/>
        </c:ser>
        <c:ser>
          <c:idx val="14"/>
          <c:order val="14"/>
          <c:tx>
            <c:strRef>
              <c:f>'general data'!$Q$24</c:f>
              <c:strCache>
                <c:ptCount val="1"/>
                <c:pt idx="0">
                  <c:v>UKR</c:v>
                </c:pt>
              </c:strCache>
            </c:strRef>
          </c:tx>
          <c:marker>
            <c:symbol val="none"/>
          </c:marker>
          <c:cat>
            <c:numRef>
              <c:f>'general data'!$A$25:$A$35</c:f>
              <c:numCache>
                <c:formatCode>General</c:formatCode>
                <c:ptCount val="11"/>
                <c:pt idx="0">
                  <c:v>2003.0</c:v>
                </c:pt>
                <c:pt idx="1">
                  <c:v>2004.0</c:v>
                </c:pt>
                <c:pt idx="2">
                  <c:v>2005.0</c:v>
                </c:pt>
                <c:pt idx="3">
                  <c:v>2006.0</c:v>
                </c:pt>
                <c:pt idx="4">
                  <c:v>2007.0</c:v>
                </c:pt>
                <c:pt idx="5">
                  <c:v>2008.0</c:v>
                </c:pt>
                <c:pt idx="6">
                  <c:v>2009.0</c:v>
                </c:pt>
                <c:pt idx="7">
                  <c:v>2010.0</c:v>
                </c:pt>
                <c:pt idx="8">
                  <c:v>2011.0</c:v>
                </c:pt>
                <c:pt idx="9">
                  <c:v>2012.0</c:v>
                </c:pt>
                <c:pt idx="10">
                  <c:v>2013.0</c:v>
                </c:pt>
              </c:numCache>
            </c:numRef>
          </c:cat>
          <c:val>
            <c:numRef>
              <c:f>'general data'!$Q$25:$Q$35</c:f>
              <c:numCache>
                <c:formatCode>General</c:formatCode>
                <c:ptCount val="11"/>
                <c:pt idx="0">
                  <c:v>7262.0</c:v>
                </c:pt>
                <c:pt idx="1">
                  <c:v>7686.0</c:v>
                </c:pt>
                <c:pt idx="2">
                  <c:v>8237.0</c:v>
                </c:pt>
                <c:pt idx="3">
                  <c:v>7653.0</c:v>
                </c:pt>
                <c:pt idx="4">
                  <c:v>7891.0</c:v>
                </c:pt>
                <c:pt idx="5">
                  <c:v>8469.0</c:v>
                </c:pt>
                <c:pt idx="6">
                  <c:v>8303.0</c:v>
                </c:pt>
                <c:pt idx="7">
                  <c:v>8937.0</c:v>
                </c:pt>
                <c:pt idx="8">
                  <c:v>9370.0</c:v>
                </c:pt>
                <c:pt idx="9">
                  <c:v>9914.0</c:v>
                </c:pt>
                <c:pt idx="10">
                  <c:v>10448.0</c:v>
                </c:pt>
              </c:numCache>
            </c:numRef>
          </c:val>
          <c:smooth val="0"/>
        </c:ser>
        <c:dLbls>
          <c:showLegendKey val="0"/>
          <c:showVal val="0"/>
          <c:showCatName val="0"/>
          <c:showSerName val="0"/>
          <c:showPercent val="0"/>
          <c:showBubbleSize val="0"/>
        </c:dLbls>
        <c:marker val="1"/>
        <c:smooth val="0"/>
        <c:axId val="-2130845912"/>
        <c:axId val="-2130842904"/>
      </c:lineChart>
      <c:catAx>
        <c:axId val="-2130845912"/>
        <c:scaling>
          <c:orientation val="minMax"/>
        </c:scaling>
        <c:delete val="0"/>
        <c:axPos val="b"/>
        <c:numFmt formatCode="General" sourceLinked="1"/>
        <c:majorTickMark val="out"/>
        <c:minorTickMark val="none"/>
        <c:tickLblPos val="nextTo"/>
        <c:txPr>
          <a:bodyPr/>
          <a:lstStyle/>
          <a:p>
            <a:pPr>
              <a:defRPr lang="en-US"/>
            </a:pPr>
            <a:endParaRPr lang="en-US"/>
          </a:p>
        </c:txPr>
        <c:crossAx val="-2130842904"/>
        <c:crosses val="autoZero"/>
        <c:auto val="1"/>
        <c:lblAlgn val="ctr"/>
        <c:lblOffset val="100"/>
        <c:noMultiLvlLbl val="0"/>
      </c:catAx>
      <c:valAx>
        <c:axId val="-2130842904"/>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2130845912"/>
        <c:crosses val="autoZero"/>
        <c:crossBetween val="between"/>
      </c:valAx>
    </c:plotArea>
    <c:legend>
      <c:legendPos val="r"/>
      <c:layout>
        <c:manualLayout>
          <c:xMode val="edge"/>
          <c:yMode val="edge"/>
          <c:x val="0.8755111762455"/>
          <c:y val="0.172413037624232"/>
          <c:w val="0.111265270210822"/>
          <c:h val="0.813578857193093"/>
        </c:manualLayout>
      </c:layout>
      <c:overlay val="0"/>
      <c:txPr>
        <a:bodyPr/>
        <a:lstStyle/>
        <a:p>
          <a:pPr>
            <a:defRPr lang="en-US"/>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20"/>
      <c:rAngAx val="0"/>
      <c:perspective val="30"/>
    </c:view3D>
    <c:floor>
      <c:thickness val="0"/>
    </c:floor>
    <c:sideWall>
      <c:thickness val="0"/>
    </c:sideWall>
    <c:backWall>
      <c:thickness val="0"/>
    </c:backWall>
    <c:plotArea>
      <c:layout>
        <c:manualLayout>
          <c:layoutTarget val="inner"/>
          <c:xMode val="edge"/>
          <c:yMode val="edge"/>
          <c:x val="0.45407136332628"/>
          <c:y val="0.177377302758785"/>
          <c:w val="0.457804402833745"/>
          <c:h val="0.775042908037749"/>
        </c:manualLayout>
      </c:layout>
      <c:bar3DChart>
        <c:barDir val="bar"/>
        <c:grouping val="clustered"/>
        <c:varyColors val="0"/>
        <c:ser>
          <c:idx val="0"/>
          <c:order val="0"/>
          <c:tx>
            <c:strRef>
              <c:f>Barriers!$C$4</c:f>
              <c:strCache>
                <c:ptCount val="1"/>
                <c:pt idx="0">
                  <c:v>Enlargement countries</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rgbClr val="C00000"/>
              </a:outerShdw>
            </a:effectLst>
          </c:spPr>
          <c:invertIfNegative val="0"/>
          <c:dPt>
            <c:idx val="0"/>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rgbClr val="FFFFFF"/>
                </a:outerShdw>
              </a:effectLst>
            </c:spPr>
          </c:dPt>
          <c:dLbls>
            <c:numFmt formatCode="#,##0.00" sourceLinked="0"/>
            <c:txPr>
              <a:bodyPr/>
              <a:lstStyle/>
              <a:p>
                <a:pPr>
                  <a:defRPr sz="800"/>
                </a:pPr>
                <a:endParaRPr lang="en-US"/>
              </a:p>
            </c:txPr>
            <c:showLegendKey val="0"/>
            <c:showVal val="1"/>
            <c:showCatName val="0"/>
            <c:showSerName val="0"/>
            <c:showPercent val="0"/>
            <c:showBubbleSize val="0"/>
            <c:showLeaderLines val="0"/>
          </c:dLbls>
          <c:cat>
            <c:strRef>
              <c:f>Barriers!$B$5:$B$11</c:f>
              <c:strCache>
                <c:ptCount val="7"/>
                <c:pt idx="0">
                  <c:v>Barriers related to the overall capacity of country</c:v>
                </c:pt>
                <c:pt idx="1">
                  <c:v>Barriers to project management</c:v>
                </c:pt>
                <c:pt idx="2">
                  <c:v>Barriers of scientific excellence</c:v>
                </c:pt>
                <c:pt idx="3">
                  <c:v>Socio-cultural and political barriers</c:v>
                </c:pt>
                <c:pt idx="4">
                  <c:v>Administrative and bureaucratic barriers</c:v>
                </c:pt>
                <c:pt idx="5">
                  <c:v>Barriers related to the capacity of institution</c:v>
                </c:pt>
                <c:pt idx="6">
                  <c:v>Personal and cultural barriers</c:v>
                </c:pt>
              </c:strCache>
            </c:strRef>
          </c:cat>
          <c:val>
            <c:numRef>
              <c:f>Barriers!$C$5:$C$11</c:f>
              <c:numCache>
                <c:formatCode>General</c:formatCode>
                <c:ptCount val="7"/>
                <c:pt idx="0">
                  <c:v>3.82</c:v>
                </c:pt>
                <c:pt idx="1">
                  <c:v>3.7</c:v>
                </c:pt>
                <c:pt idx="2">
                  <c:v>3.0</c:v>
                </c:pt>
                <c:pt idx="3">
                  <c:v>2.92</c:v>
                </c:pt>
                <c:pt idx="4">
                  <c:v>3.3</c:v>
                </c:pt>
                <c:pt idx="5">
                  <c:v>2.99</c:v>
                </c:pt>
                <c:pt idx="6">
                  <c:v>2.21</c:v>
                </c:pt>
              </c:numCache>
            </c:numRef>
          </c:val>
        </c:ser>
        <c:ser>
          <c:idx val="1"/>
          <c:order val="1"/>
          <c:tx>
            <c:strRef>
              <c:f>Barriers!$D$4</c:f>
              <c:strCache>
                <c:ptCount val="1"/>
                <c:pt idx="0">
                  <c:v>EU MS and regions downstream of the Danube</c:v>
                </c:pt>
              </c:strCache>
            </c:strRef>
          </c:tx>
          <c:spPr>
            <a:ln>
              <a:solidFill>
                <a:schemeClr val="accent3">
                  <a:lumMod val="75000"/>
                </a:schemeClr>
              </a:solidFill>
            </a:ln>
          </c:spPr>
          <c:invertIfNegative val="0"/>
          <c:dLbls>
            <c:txPr>
              <a:bodyPr/>
              <a:lstStyle/>
              <a:p>
                <a:pPr>
                  <a:defRPr sz="800"/>
                </a:pPr>
                <a:endParaRPr lang="en-US"/>
              </a:p>
            </c:txPr>
            <c:showLegendKey val="0"/>
            <c:showVal val="1"/>
            <c:showCatName val="0"/>
            <c:showSerName val="0"/>
            <c:showPercent val="0"/>
            <c:showBubbleSize val="0"/>
            <c:showLeaderLines val="0"/>
          </c:dLbls>
          <c:cat>
            <c:strRef>
              <c:f>Barriers!$B$5:$B$11</c:f>
              <c:strCache>
                <c:ptCount val="7"/>
                <c:pt idx="0">
                  <c:v>Barriers related to the overall capacity of country</c:v>
                </c:pt>
                <c:pt idx="1">
                  <c:v>Barriers to project management</c:v>
                </c:pt>
                <c:pt idx="2">
                  <c:v>Barriers of scientific excellence</c:v>
                </c:pt>
                <c:pt idx="3">
                  <c:v>Socio-cultural and political barriers</c:v>
                </c:pt>
                <c:pt idx="4">
                  <c:v>Administrative and bureaucratic barriers</c:v>
                </c:pt>
                <c:pt idx="5">
                  <c:v>Barriers related to the capacity of institution</c:v>
                </c:pt>
                <c:pt idx="6">
                  <c:v>Personal and cultural barriers</c:v>
                </c:pt>
              </c:strCache>
            </c:strRef>
          </c:cat>
          <c:val>
            <c:numRef>
              <c:f>Barriers!$D$5:$D$11</c:f>
              <c:numCache>
                <c:formatCode>General</c:formatCode>
                <c:ptCount val="7"/>
                <c:pt idx="0">
                  <c:v>3.68</c:v>
                </c:pt>
                <c:pt idx="1">
                  <c:v>3.44</c:v>
                </c:pt>
                <c:pt idx="2">
                  <c:v>2.99</c:v>
                </c:pt>
                <c:pt idx="3">
                  <c:v>3.01</c:v>
                </c:pt>
                <c:pt idx="4">
                  <c:v>3.05</c:v>
                </c:pt>
                <c:pt idx="5">
                  <c:v>2.64</c:v>
                </c:pt>
                <c:pt idx="6">
                  <c:v>2.22</c:v>
                </c:pt>
              </c:numCache>
            </c:numRef>
          </c:val>
        </c:ser>
        <c:ser>
          <c:idx val="2"/>
          <c:order val="2"/>
          <c:tx>
            <c:strRef>
              <c:f>Barriers!$E$4</c:f>
              <c:strCache>
                <c:ptCount val="1"/>
                <c:pt idx="0">
                  <c:v>Neighbourhood countries</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Barriers!$B$5:$B$11</c:f>
              <c:strCache>
                <c:ptCount val="7"/>
                <c:pt idx="0">
                  <c:v>Barriers related to the overall capacity of country</c:v>
                </c:pt>
                <c:pt idx="1">
                  <c:v>Barriers to project management</c:v>
                </c:pt>
                <c:pt idx="2">
                  <c:v>Barriers of scientific excellence</c:v>
                </c:pt>
                <c:pt idx="3">
                  <c:v>Socio-cultural and political barriers</c:v>
                </c:pt>
                <c:pt idx="4">
                  <c:v>Administrative and bureaucratic barriers</c:v>
                </c:pt>
                <c:pt idx="5">
                  <c:v>Barriers related to the capacity of institution</c:v>
                </c:pt>
                <c:pt idx="6">
                  <c:v>Personal and cultural barriers</c:v>
                </c:pt>
              </c:strCache>
            </c:strRef>
          </c:cat>
          <c:val>
            <c:numRef>
              <c:f>Barriers!$E$5:$E$11</c:f>
              <c:numCache>
                <c:formatCode>General</c:formatCode>
                <c:ptCount val="7"/>
                <c:pt idx="0">
                  <c:v>3.74</c:v>
                </c:pt>
                <c:pt idx="1">
                  <c:v>3.48</c:v>
                </c:pt>
                <c:pt idx="2">
                  <c:v>2.89</c:v>
                </c:pt>
                <c:pt idx="3">
                  <c:v>3.01</c:v>
                </c:pt>
                <c:pt idx="4">
                  <c:v>2.83</c:v>
                </c:pt>
                <c:pt idx="5">
                  <c:v>2.49</c:v>
                </c:pt>
                <c:pt idx="6">
                  <c:v>2.37</c:v>
                </c:pt>
              </c:numCache>
            </c:numRef>
          </c:val>
        </c:ser>
        <c:ser>
          <c:idx val="3"/>
          <c:order val="3"/>
          <c:tx>
            <c:strRef>
              <c:f>Barriers!$F$4</c:f>
              <c:strCache>
                <c:ptCount val="1"/>
                <c:pt idx="0">
                  <c:v>EU MS and regions upstream of the Danube</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Barriers!$B$5:$B$11</c:f>
              <c:strCache>
                <c:ptCount val="7"/>
                <c:pt idx="0">
                  <c:v>Barriers related to the overall capacity of country</c:v>
                </c:pt>
                <c:pt idx="1">
                  <c:v>Barriers to project management</c:v>
                </c:pt>
                <c:pt idx="2">
                  <c:v>Barriers of scientific excellence</c:v>
                </c:pt>
                <c:pt idx="3">
                  <c:v>Socio-cultural and political barriers</c:v>
                </c:pt>
                <c:pt idx="4">
                  <c:v>Administrative and bureaucratic barriers</c:v>
                </c:pt>
                <c:pt idx="5">
                  <c:v>Barriers related to the capacity of institution</c:v>
                </c:pt>
                <c:pt idx="6">
                  <c:v>Personal and cultural barriers</c:v>
                </c:pt>
              </c:strCache>
            </c:strRef>
          </c:cat>
          <c:val>
            <c:numRef>
              <c:f>Barriers!$F$5:$F$11</c:f>
              <c:numCache>
                <c:formatCode>General</c:formatCode>
                <c:ptCount val="7"/>
                <c:pt idx="0">
                  <c:v>3.36</c:v>
                </c:pt>
                <c:pt idx="1">
                  <c:v>3.62</c:v>
                </c:pt>
                <c:pt idx="2">
                  <c:v>2.63</c:v>
                </c:pt>
                <c:pt idx="3">
                  <c:v>2.91</c:v>
                </c:pt>
                <c:pt idx="4">
                  <c:v>2.88</c:v>
                </c:pt>
                <c:pt idx="5">
                  <c:v>2.6</c:v>
                </c:pt>
                <c:pt idx="6">
                  <c:v>2.08</c:v>
                </c:pt>
              </c:numCache>
            </c:numRef>
          </c:val>
        </c:ser>
        <c:dLbls>
          <c:showLegendKey val="0"/>
          <c:showVal val="1"/>
          <c:showCatName val="0"/>
          <c:showSerName val="0"/>
          <c:showPercent val="0"/>
          <c:showBubbleSize val="0"/>
        </c:dLbls>
        <c:gapWidth val="150"/>
        <c:shape val="cone"/>
        <c:axId val="-2131554776"/>
        <c:axId val="-2131557848"/>
        <c:axId val="0"/>
      </c:bar3DChart>
      <c:catAx>
        <c:axId val="-2131554776"/>
        <c:scaling>
          <c:orientation val="minMax"/>
        </c:scaling>
        <c:delete val="0"/>
        <c:axPos val="l"/>
        <c:majorTickMark val="out"/>
        <c:minorTickMark val="none"/>
        <c:tickLblPos val="nextTo"/>
        <c:txPr>
          <a:bodyPr/>
          <a:lstStyle/>
          <a:p>
            <a:pPr>
              <a:defRPr sz="1400"/>
            </a:pPr>
            <a:endParaRPr lang="en-US"/>
          </a:p>
        </c:txPr>
        <c:crossAx val="-2131557848"/>
        <c:crosses val="autoZero"/>
        <c:auto val="1"/>
        <c:lblAlgn val="ctr"/>
        <c:lblOffset val="100"/>
        <c:noMultiLvlLbl val="0"/>
      </c:catAx>
      <c:valAx>
        <c:axId val="-2131557848"/>
        <c:scaling>
          <c:orientation val="minMax"/>
        </c:scaling>
        <c:delete val="0"/>
        <c:axPos val="b"/>
        <c:majorGridlines>
          <c:spPr>
            <a:ln w="3175">
              <a:noFill/>
            </a:ln>
          </c:spPr>
        </c:majorGridlines>
        <c:numFmt formatCode="General" sourceLinked="1"/>
        <c:majorTickMark val="out"/>
        <c:minorTickMark val="none"/>
        <c:tickLblPos val="nextTo"/>
        <c:crossAx val="-2131554776"/>
        <c:crosses val="autoZero"/>
        <c:crossBetween val="between"/>
      </c:valAx>
      <c:spPr>
        <a:noFill/>
        <a:ln w="25400">
          <a:noFill/>
        </a:ln>
      </c:spPr>
    </c:plotArea>
    <c:legend>
      <c:legendPos val="r"/>
      <c:layout>
        <c:manualLayout>
          <c:xMode val="edge"/>
          <c:yMode val="edge"/>
          <c:x val="0.837983279635596"/>
          <c:y val="0.00853536724837295"/>
          <c:w val="0.153206191375561"/>
          <c:h val="0.577359063278684"/>
        </c:manualLayout>
      </c:layout>
      <c:overlay val="0"/>
      <c:txPr>
        <a:bodyPr/>
        <a:lstStyle/>
        <a:p>
          <a:pPr>
            <a:defRPr sz="1200"/>
          </a:pPr>
          <a:endParaRPr lang="en-US"/>
        </a:p>
      </c:txPr>
    </c:legend>
    <c:plotVisOnly val="1"/>
    <c:dispBlanksAs val="gap"/>
    <c:showDLblsOverMax val="0"/>
  </c:chart>
  <c:spPr>
    <a:pattFill prst="pct5">
      <a:fgClr>
        <a:schemeClr val="accent1"/>
      </a:fgClr>
      <a:bgClr>
        <a:schemeClr val="bg1"/>
      </a:bgClr>
    </a:patt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83" b="0" i="0" u="none" strike="noStrike" baseline="0">
                <a:solidFill>
                  <a:srgbClr val="000000"/>
                </a:solidFill>
                <a:latin typeface="Calibri"/>
                <a:ea typeface="Calibri"/>
                <a:cs typeface="Calibri"/>
              </a:defRPr>
            </a:pPr>
            <a:r>
              <a:rPr lang="en-US" sz="1425" b="1" i="0" u="none" strike="noStrike" baseline="0">
                <a:solidFill>
                  <a:srgbClr val="000000"/>
                </a:solidFill>
                <a:latin typeface="Calibri"/>
                <a:ea typeface="Calibri"/>
                <a:cs typeface="Calibri"/>
              </a:rPr>
              <a:t>Degree of agreement with following  barriers related to country capacity in individual RTDI cooperation in the Danube Region </a:t>
            </a:r>
            <a:r>
              <a:rPr lang="en-US" sz="1425" b="0" i="0" u="none" strike="noStrike" baseline="0">
                <a:solidFill>
                  <a:srgbClr val="000000"/>
                </a:solidFill>
                <a:latin typeface="Calibri"/>
                <a:ea typeface="Calibri"/>
                <a:cs typeface="Calibri"/>
              </a:rPr>
              <a:t>(1 = Strongly disagree to 5 = Strongly agree)</a:t>
            </a:r>
          </a:p>
        </c:rich>
      </c:tx>
      <c:layout>
        <c:manualLayout>
          <c:xMode val="edge"/>
          <c:yMode val="edge"/>
          <c:x val="0.104851489523406"/>
          <c:y val="0.0181405680321088"/>
        </c:manualLayout>
      </c:layout>
      <c:overlay val="0"/>
      <c:spPr>
        <a:noFill/>
        <a:ln w="40217">
          <a:noFill/>
        </a:ln>
      </c:spPr>
    </c:title>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Country!$B$2</c:f>
              <c:strCache>
                <c:ptCount val="1"/>
                <c:pt idx="0">
                  <c:v>There is overall underinvestment in science and technology in the country</c:v>
                </c:pt>
              </c:strCache>
            </c:strRef>
          </c:tx>
          <c:spPr>
            <a:solidFill>
              <a:srgbClr val="4572A7"/>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Country!$B$3:$B$6</c:f>
              <c:numCache>
                <c:formatCode>General</c:formatCode>
                <c:ptCount val="4"/>
                <c:pt idx="0">
                  <c:v>3.85</c:v>
                </c:pt>
                <c:pt idx="1">
                  <c:v>4.13</c:v>
                </c:pt>
                <c:pt idx="2">
                  <c:v>4.149999999999999</c:v>
                </c:pt>
                <c:pt idx="3">
                  <c:v>4.05</c:v>
                </c:pt>
              </c:numCache>
            </c:numRef>
          </c:val>
        </c:ser>
        <c:ser>
          <c:idx val="1"/>
          <c:order val="1"/>
          <c:tx>
            <c:strRef>
              <c:f>Country!$C$2</c:f>
              <c:strCache>
                <c:ptCount val="1"/>
                <c:pt idx="0">
                  <c:v>Financial support from government for international cooperation is not sufficient</c:v>
                </c:pt>
              </c:strCache>
            </c:strRef>
          </c:tx>
          <c:spPr>
            <a:solidFill>
              <a:srgbClr val="AA4643"/>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Country!$C$3:$C$6</c:f>
              <c:numCache>
                <c:formatCode>General</c:formatCode>
                <c:ptCount val="4"/>
                <c:pt idx="0">
                  <c:v>3.86</c:v>
                </c:pt>
                <c:pt idx="1">
                  <c:v>3.85</c:v>
                </c:pt>
                <c:pt idx="2">
                  <c:v>4.09</c:v>
                </c:pt>
                <c:pt idx="3">
                  <c:v>3.92</c:v>
                </c:pt>
              </c:numCache>
            </c:numRef>
          </c:val>
        </c:ser>
        <c:ser>
          <c:idx val="2"/>
          <c:order val="2"/>
          <c:tx>
            <c:strRef>
              <c:f>Country!$D$2</c:f>
              <c:strCache>
                <c:ptCount val="1"/>
                <c:pt idx="0">
                  <c:v>Gross National expenditure on RTDI, size of RTDI budgets in the country</c:v>
                </c:pt>
              </c:strCache>
            </c:strRef>
          </c:tx>
          <c:spPr>
            <a:solidFill>
              <a:srgbClr val="89A54E"/>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Country!$D$3:$D$6</c:f>
              <c:numCache>
                <c:formatCode>General</c:formatCode>
                <c:ptCount val="4"/>
                <c:pt idx="0">
                  <c:v>3.61</c:v>
                </c:pt>
                <c:pt idx="1">
                  <c:v>4.05</c:v>
                </c:pt>
                <c:pt idx="2">
                  <c:v>3.7</c:v>
                </c:pt>
                <c:pt idx="3">
                  <c:v>3.51</c:v>
                </c:pt>
              </c:numCache>
            </c:numRef>
          </c:val>
        </c:ser>
        <c:ser>
          <c:idx val="3"/>
          <c:order val="3"/>
          <c:tx>
            <c:strRef>
              <c:f>Country!$E$2</c:f>
              <c:strCache>
                <c:ptCount val="1"/>
                <c:pt idx="0">
                  <c:v>We are lacking industrial partners and companies for RTDI cooperation in the country</c:v>
                </c:pt>
              </c:strCache>
            </c:strRef>
          </c:tx>
          <c:spPr>
            <a:solidFill>
              <a:srgbClr val="71588F"/>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Country!$E$3:$E$6</c:f>
              <c:numCache>
                <c:formatCode>General</c:formatCode>
                <c:ptCount val="4"/>
                <c:pt idx="0">
                  <c:v>3.34</c:v>
                </c:pt>
                <c:pt idx="1">
                  <c:v>3.77</c:v>
                </c:pt>
                <c:pt idx="2">
                  <c:v>4.13</c:v>
                </c:pt>
                <c:pt idx="3">
                  <c:v>3.49</c:v>
                </c:pt>
              </c:numCache>
            </c:numRef>
          </c:val>
        </c:ser>
        <c:ser>
          <c:idx val="4"/>
          <c:order val="4"/>
          <c:tx>
            <c:strRef>
              <c:f>Country!$F$2</c:f>
              <c:strCache>
                <c:ptCount val="1"/>
                <c:pt idx="0">
                  <c:v>My institution is not able to pre-finance expenses that are reimbursed later</c:v>
                </c:pt>
              </c:strCache>
            </c:strRef>
          </c:tx>
          <c:spPr>
            <a:solidFill>
              <a:srgbClr val="4198AF"/>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Country!$F$3:$F$6</c:f>
              <c:numCache>
                <c:formatCode>General</c:formatCode>
                <c:ptCount val="4"/>
                <c:pt idx="0">
                  <c:v>3.25</c:v>
                </c:pt>
                <c:pt idx="1">
                  <c:v>3.69</c:v>
                </c:pt>
                <c:pt idx="2">
                  <c:v>3.95</c:v>
                </c:pt>
                <c:pt idx="3">
                  <c:v>3.68</c:v>
                </c:pt>
              </c:numCache>
            </c:numRef>
          </c:val>
        </c:ser>
        <c:ser>
          <c:idx val="5"/>
          <c:order val="5"/>
          <c:tx>
            <c:strRef>
              <c:f>Country!$G$2</c:f>
              <c:strCache>
                <c:ptCount val="1"/>
                <c:pt idx="0">
                  <c:v>Rigor of national RTDI evaluation systems</c:v>
                </c:pt>
              </c:strCache>
            </c:strRef>
          </c:tx>
          <c:spPr>
            <a:solidFill>
              <a:srgbClr val="DB843D"/>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Country!$G$3:$G$6</c:f>
              <c:numCache>
                <c:formatCode>General</c:formatCode>
                <c:ptCount val="4"/>
                <c:pt idx="0">
                  <c:v>3.35</c:v>
                </c:pt>
                <c:pt idx="1">
                  <c:v>3.61</c:v>
                </c:pt>
                <c:pt idx="2">
                  <c:v>3.32</c:v>
                </c:pt>
                <c:pt idx="3">
                  <c:v>3.23</c:v>
                </c:pt>
              </c:numCache>
            </c:numRef>
          </c:val>
        </c:ser>
        <c:ser>
          <c:idx val="6"/>
          <c:order val="6"/>
          <c:tx>
            <c:strRef>
              <c:f>Country!$H$2</c:f>
              <c:strCache>
                <c:ptCount val="1"/>
                <c:pt idx="0">
                  <c:v>Status of countries vis a vis the EU (member state, enlargement country, neighborhood country)</c:v>
                </c:pt>
              </c:strCache>
            </c:strRef>
          </c:tx>
          <c:spPr>
            <a:solidFill>
              <a:srgbClr val="93A9CF"/>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Country!$H$3:$H$6</c:f>
              <c:numCache>
                <c:formatCode>General</c:formatCode>
                <c:ptCount val="4"/>
                <c:pt idx="0">
                  <c:v>2.97</c:v>
                </c:pt>
                <c:pt idx="1">
                  <c:v>3.18</c:v>
                </c:pt>
                <c:pt idx="2">
                  <c:v>3.52</c:v>
                </c:pt>
                <c:pt idx="3">
                  <c:v>3.23</c:v>
                </c:pt>
              </c:numCache>
            </c:numRef>
          </c:val>
        </c:ser>
        <c:ser>
          <c:idx val="7"/>
          <c:order val="7"/>
          <c:tx>
            <c:strRef>
              <c:f>Country!$I$2</c:f>
              <c:strCache>
                <c:ptCount val="1"/>
                <c:pt idx="0">
                  <c:v>Size of the economy in a country</c:v>
                </c:pt>
              </c:strCache>
            </c:strRef>
          </c:tx>
          <c:spPr>
            <a:solidFill>
              <a:srgbClr val="D19392"/>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Country!$I$3:$I$6</c:f>
              <c:numCache>
                <c:formatCode>General</c:formatCode>
                <c:ptCount val="4"/>
                <c:pt idx="0">
                  <c:v>2.96</c:v>
                </c:pt>
                <c:pt idx="1">
                  <c:v>3.03</c:v>
                </c:pt>
                <c:pt idx="2">
                  <c:v>3.73</c:v>
                </c:pt>
                <c:pt idx="3">
                  <c:v>3.43</c:v>
                </c:pt>
              </c:numCache>
            </c:numRef>
          </c:val>
        </c:ser>
        <c:ser>
          <c:idx val="8"/>
          <c:order val="8"/>
          <c:tx>
            <c:strRef>
              <c:f>Country!$J$2</c:f>
              <c:strCache>
                <c:ptCount val="1"/>
                <c:pt idx="0">
                  <c:v>Different salaries in your country or the cooperation partner country</c:v>
                </c:pt>
              </c:strCache>
            </c:strRef>
          </c:tx>
          <c:spPr>
            <a:solidFill>
              <a:srgbClr val="B9CD96"/>
            </a:solidFill>
            <a:ln w="40217">
              <a:noFill/>
            </a:ln>
          </c:spPr>
          <c:invertIfNegative val="0"/>
          <c:cat>
            <c:strRef>
              <c:f>Country!$A$3:$A$6</c:f>
              <c:strCache>
                <c:ptCount val="4"/>
                <c:pt idx="0">
                  <c:v>EU MS and regions upstream of the Danube</c:v>
                </c:pt>
                <c:pt idx="1">
                  <c:v>EU MS and regions downstream of the Danube</c:v>
                </c:pt>
                <c:pt idx="2">
                  <c:v>Enlargement countries</c:v>
                </c:pt>
                <c:pt idx="3">
                  <c:v>Neighbourhood countries</c:v>
                </c:pt>
              </c:strCache>
            </c:strRef>
          </c:cat>
          <c:val>
            <c:numRef>
              <c:f>Country!$J$3:$J$6</c:f>
              <c:numCache>
                <c:formatCode>General</c:formatCode>
                <c:ptCount val="4"/>
                <c:pt idx="0">
                  <c:v>3.04</c:v>
                </c:pt>
                <c:pt idx="1">
                  <c:v>3.49</c:v>
                </c:pt>
                <c:pt idx="2">
                  <c:v>3.54</c:v>
                </c:pt>
                <c:pt idx="3">
                  <c:v>3.62</c:v>
                </c:pt>
              </c:numCache>
            </c:numRef>
          </c:val>
        </c:ser>
        <c:dLbls>
          <c:showLegendKey val="0"/>
          <c:showVal val="0"/>
          <c:showCatName val="0"/>
          <c:showSerName val="0"/>
          <c:showPercent val="0"/>
          <c:showBubbleSize val="0"/>
        </c:dLbls>
        <c:gapWidth val="150"/>
        <c:shape val="box"/>
        <c:axId val="-2131627256"/>
        <c:axId val="-2131630520"/>
        <c:axId val="0"/>
      </c:bar3DChart>
      <c:catAx>
        <c:axId val="-2131627256"/>
        <c:scaling>
          <c:orientation val="minMax"/>
        </c:scaling>
        <c:delete val="0"/>
        <c:axPos val="b"/>
        <c:numFmt formatCode="General" sourceLinked="1"/>
        <c:majorTickMark val="none"/>
        <c:minorTickMark val="none"/>
        <c:tickLblPos val="nextTo"/>
        <c:spPr>
          <a:ln w="5027">
            <a:solidFill>
              <a:srgbClr val="808080"/>
            </a:solidFill>
            <a:prstDash val="solid"/>
          </a:ln>
        </c:spPr>
        <c:txPr>
          <a:bodyPr/>
          <a:lstStyle/>
          <a:p>
            <a:pPr>
              <a:defRPr sz="1267"/>
            </a:pPr>
            <a:endParaRPr lang="en-US"/>
          </a:p>
        </c:txPr>
        <c:crossAx val="-2131630520"/>
        <c:crosses val="autoZero"/>
        <c:auto val="1"/>
        <c:lblAlgn val="ctr"/>
        <c:lblOffset val="100"/>
        <c:noMultiLvlLbl val="0"/>
      </c:catAx>
      <c:valAx>
        <c:axId val="-2131630520"/>
        <c:scaling>
          <c:orientation val="minMax"/>
        </c:scaling>
        <c:delete val="0"/>
        <c:axPos val="l"/>
        <c:majorGridlines>
          <c:spPr>
            <a:ln w="5027">
              <a:solidFill>
                <a:srgbClr val="808080"/>
              </a:solidFill>
              <a:prstDash val="solid"/>
            </a:ln>
          </c:spPr>
        </c:majorGridlines>
        <c:numFmt formatCode="General" sourceLinked="1"/>
        <c:majorTickMark val="none"/>
        <c:minorTickMark val="none"/>
        <c:tickLblPos val="nextTo"/>
        <c:spPr>
          <a:ln w="5027">
            <a:solidFill>
              <a:srgbClr val="808080"/>
            </a:solidFill>
            <a:prstDash val="solid"/>
          </a:ln>
        </c:spPr>
        <c:txPr>
          <a:bodyPr/>
          <a:lstStyle/>
          <a:p>
            <a:pPr>
              <a:defRPr sz="1267"/>
            </a:pPr>
            <a:endParaRPr lang="en-US"/>
          </a:p>
        </c:txPr>
        <c:crossAx val="-2131627256"/>
        <c:crosses val="autoZero"/>
        <c:crossBetween val="between"/>
      </c:valAx>
      <c:spPr>
        <a:noFill/>
        <a:ln w="40217">
          <a:noFill/>
        </a:ln>
      </c:spPr>
    </c:plotArea>
    <c:legend>
      <c:legendPos val="r"/>
      <c:layout>
        <c:manualLayout>
          <c:xMode val="edge"/>
          <c:yMode val="edge"/>
          <c:x val="0.655773420479303"/>
          <c:y val="0.0952380952380952"/>
          <c:w val="0.328976034858388"/>
          <c:h val="0.884920634920635"/>
        </c:manualLayout>
      </c:layout>
      <c:overlay val="0"/>
      <c:spPr>
        <a:noFill/>
        <a:ln w="40217">
          <a:noFill/>
        </a:ln>
      </c:spPr>
      <c:txPr>
        <a:bodyPr/>
        <a:lstStyle/>
        <a:p>
          <a:pPr>
            <a:defRPr sz="1267"/>
          </a:pPr>
          <a:endParaRPr lang="en-US"/>
        </a:p>
      </c:txPr>
    </c:legend>
    <c:plotVisOnly val="1"/>
    <c:dispBlanksAs val="gap"/>
    <c:showDLblsOverMax val="0"/>
  </c:chart>
  <c:spPr>
    <a:solidFill>
      <a:srgbClr val="FFFFFF"/>
    </a:solidFill>
    <a:ln w="5027">
      <a:solidFill>
        <a:srgbClr val="808080"/>
      </a:solidFill>
      <a:prstDash val="solid"/>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'Project Expririence'!$A$2</c:f>
              <c:strCache>
                <c:ptCount val="1"/>
                <c:pt idx="0">
                  <c:v>EU MS and regions upstream of the Danube</c:v>
                </c:pt>
              </c:strCache>
            </c:strRef>
          </c:tx>
          <c:spPr>
            <a:ln w="48763">
              <a:solidFill>
                <a:srgbClr val="9BBB59">
                  <a:lumMod val="75000"/>
                </a:srgbClr>
              </a:solidFill>
              <a:prstDash val="solid"/>
            </a:ln>
          </c:spPr>
          <c:marker>
            <c:symbol val="none"/>
          </c:marker>
          <c:cat>
            <c:strRef>
              <c:f>'Project Expririence'!$B$1:$P$1</c:f>
              <c:strCache>
                <c:ptCount val="15"/>
                <c:pt idx="0">
                  <c:v>EU Framework Programmes (e.g. FP6, FP7, Horizon 2020)</c:v>
                </c:pt>
                <c:pt idx="1">
                  <c:v>L(Erasmus+ / Lifelong Learning Programme / Tempus (Trans-European Mobility Program for University Studies)</c:v>
                </c:pt>
                <c:pt idx="2">
                  <c:v>IPA (Instrument for Pre-Accession Assistance) or ENI / ENPI (European Neighbourhood Instrument</c:v>
                </c:pt>
                <c:pt idx="3">
                  <c:v>NATO - Science for Peace program</c:v>
                </c:pt>
                <c:pt idx="4">
                  <c:v>COST (Cooperation in Science and Technology)</c:v>
                </c:pt>
                <c:pt idx="5">
                  <c:v>CIP (Competitiveness and Innovation Framework Programme)</c:v>
                </c:pt>
                <c:pt idx="6">
                  <c:v>Bilateral S&amp;T programmes</c:v>
                </c:pt>
                <c:pt idx="7">
                  <c:v>INTERREG or Transnational Cooperation Programmes (e.g. cross-border cooperation programmes, Central Europe or South East Europe Programme, etc.)</c:v>
                </c:pt>
                <c:pt idx="8">
                  <c:v>National unilaterally funded research projects with international cooperation partners</c:v>
                </c:pt>
                <c:pt idx="9">
                  <c:v>EUREKA</c:v>
                </c:pt>
                <c:pt idx="10">
                  <c:v>RTDI programmes of major international private business corporations</c:v>
                </c:pt>
                <c:pt idx="11">
                  <c:v>RTDI tenders of an international scale</c:v>
                </c:pt>
                <c:pt idx="12">
                  <c:v>CEEPUS</c:v>
                </c:pt>
                <c:pt idx="13">
                  <c:v>ERASMUS MUNDUS (LLL etc)</c:v>
                </c:pt>
                <c:pt idx="14">
                  <c:v>Calls by Central European Initiative</c:v>
                </c:pt>
              </c:strCache>
            </c:strRef>
          </c:cat>
          <c:val>
            <c:numRef>
              <c:f>'Project Expririence'!$B$2:$P$2</c:f>
              <c:numCache>
                <c:formatCode>General</c:formatCode>
                <c:ptCount val="15"/>
                <c:pt idx="0">
                  <c:v>3.32</c:v>
                </c:pt>
                <c:pt idx="1">
                  <c:v>2.21</c:v>
                </c:pt>
                <c:pt idx="2">
                  <c:v>1.55</c:v>
                </c:pt>
                <c:pt idx="3">
                  <c:v>1.21</c:v>
                </c:pt>
                <c:pt idx="4">
                  <c:v>2.23</c:v>
                </c:pt>
                <c:pt idx="5">
                  <c:v>1.4</c:v>
                </c:pt>
                <c:pt idx="6">
                  <c:v>2.35</c:v>
                </c:pt>
                <c:pt idx="7">
                  <c:v>2.16</c:v>
                </c:pt>
                <c:pt idx="8">
                  <c:v>2.16</c:v>
                </c:pt>
                <c:pt idx="9">
                  <c:v>1.43</c:v>
                </c:pt>
                <c:pt idx="10">
                  <c:v>1.27</c:v>
                </c:pt>
                <c:pt idx="11">
                  <c:v>1.31</c:v>
                </c:pt>
                <c:pt idx="12">
                  <c:v>1.4</c:v>
                </c:pt>
                <c:pt idx="13">
                  <c:v>1.52</c:v>
                </c:pt>
                <c:pt idx="14">
                  <c:v>1.45</c:v>
                </c:pt>
              </c:numCache>
            </c:numRef>
          </c:val>
          <c:smooth val="0"/>
        </c:ser>
        <c:ser>
          <c:idx val="1"/>
          <c:order val="1"/>
          <c:tx>
            <c:strRef>
              <c:f>'Project Expririence'!$A$3</c:f>
              <c:strCache>
                <c:ptCount val="1"/>
                <c:pt idx="0">
                  <c:v>EU MS and regions downstream of the Danube</c:v>
                </c:pt>
              </c:strCache>
            </c:strRef>
          </c:tx>
          <c:spPr>
            <a:ln w="48763">
              <a:solidFill>
                <a:sysClr val="windowText" lastClr="000000">
                  <a:lumMod val="75000"/>
                  <a:lumOff val="25000"/>
                </a:sysClr>
              </a:solidFill>
              <a:prstDash val="solid"/>
            </a:ln>
          </c:spPr>
          <c:marker>
            <c:symbol val="none"/>
          </c:marker>
          <c:cat>
            <c:strRef>
              <c:f>'Project Expririence'!$B$1:$P$1</c:f>
              <c:strCache>
                <c:ptCount val="15"/>
                <c:pt idx="0">
                  <c:v>EU Framework Programmes (e.g. FP6, FP7, Horizon 2020)</c:v>
                </c:pt>
                <c:pt idx="1">
                  <c:v>L(Erasmus+ / Lifelong Learning Programme / Tempus (Trans-European Mobility Program for University Studies)</c:v>
                </c:pt>
                <c:pt idx="2">
                  <c:v>IPA (Instrument for Pre-Accession Assistance) or ENI / ENPI (European Neighbourhood Instrument</c:v>
                </c:pt>
                <c:pt idx="3">
                  <c:v>NATO - Science for Peace program</c:v>
                </c:pt>
                <c:pt idx="4">
                  <c:v>COST (Cooperation in Science and Technology)</c:v>
                </c:pt>
                <c:pt idx="5">
                  <c:v>CIP (Competitiveness and Innovation Framework Programme)</c:v>
                </c:pt>
                <c:pt idx="6">
                  <c:v>Bilateral S&amp;T programmes</c:v>
                </c:pt>
                <c:pt idx="7">
                  <c:v>INTERREG or Transnational Cooperation Programmes (e.g. cross-border cooperation programmes, Central Europe or South East Europe Programme, etc.)</c:v>
                </c:pt>
                <c:pt idx="8">
                  <c:v>National unilaterally funded research projects with international cooperation partners</c:v>
                </c:pt>
                <c:pt idx="9">
                  <c:v>EUREKA</c:v>
                </c:pt>
                <c:pt idx="10">
                  <c:v>RTDI programmes of major international private business corporations</c:v>
                </c:pt>
                <c:pt idx="11">
                  <c:v>RTDI tenders of an international scale</c:v>
                </c:pt>
                <c:pt idx="12">
                  <c:v>CEEPUS</c:v>
                </c:pt>
                <c:pt idx="13">
                  <c:v>ERASMUS MUNDUS (LLL etc)</c:v>
                </c:pt>
                <c:pt idx="14">
                  <c:v>Calls by Central European Initiative</c:v>
                </c:pt>
              </c:strCache>
            </c:strRef>
          </c:cat>
          <c:val>
            <c:numRef>
              <c:f>'Project Expririence'!$B$3:$P$3</c:f>
              <c:numCache>
                <c:formatCode>General</c:formatCode>
                <c:ptCount val="15"/>
                <c:pt idx="0">
                  <c:v>3.0</c:v>
                </c:pt>
                <c:pt idx="1">
                  <c:v>2.52</c:v>
                </c:pt>
                <c:pt idx="2">
                  <c:v>1.28</c:v>
                </c:pt>
                <c:pt idx="3">
                  <c:v>1.36</c:v>
                </c:pt>
                <c:pt idx="4">
                  <c:v>2.08</c:v>
                </c:pt>
                <c:pt idx="5">
                  <c:v>1.56</c:v>
                </c:pt>
                <c:pt idx="6">
                  <c:v>2.08</c:v>
                </c:pt>
                <c:pt idx="7">
                  <c:v>2.56</c:v>
                </c:pt>
                <c:pt idx="8">
                  <c:v>1.92</c:v>
                </c:pt>
                <c:pt idx="9">
                  <c:v>1.6</c:v>
                </c:pt>
                <c:pt idx="10">
                  <c:v>1.52</c:v>
                </c:pt>
                <c:pt idx="11">
                  <c:v>1.36</c:v>
                </c:pt>
                <c:pt idx="12">
                  <c:v>1.16</c:v>
                </c:pt>
                <c:pt idx="13">
                  <c:v>2.08</c:v>
                </c:pt>
                <c:pt idx="14">
                  <c:v>1.2</c:v>
                </c:pt>
              </c:numCache>
            </c:numRef>
          </c:val>
          <c:smooth val="0"/>
        </c:ser>
        <c:ser>
          <c:idx val="2"/>
          <c:order val="2"/>
          <c:tx>
            <c:strRef>
              <c:f>'Project Expririence'!$A$4</c:f>
              <c:strCache>
                <c:ptCount val="1"/>
                <c:pt idx="0">
                  <c:v>Enlargement countries</c:v>
                </c:pt>
              </c:strCache>
            </c:strRef>
          </c:tx>
          <c:spPr>
            <a:ln w="48763">
              <a:solidFill>
                <a:srgbClr val="E4342D"/>
              </a:solidFill>
              <a:prstDash val="solid"/>
            </a:ln>
          </c:spPr>
          <c:marker>
            <c:symbol val="none"/>
          </c:marker>
          <c:cat>
            <c:strRef>
              <c:f>'Project Expririence'!$B$1:$P$1</c:f>
              <c:strCache>
                <c:ptCount val="15"/>
                <c:pt idx="0">
                  <c:v>EU Framework Programmes (e.g. FP6, FP7, Horizon 2020)</c:v>
                </c:pt>
                <c:pt idx="1">
                  <c:v>L(Erasmus+ / Lifelong Learning Programme / Tempus (Trans-European Mobility Program for University Studies)</c:v>
                </c:pt>
                <c:pt idx="2">
                  <c:v>IPA (Instrument for Pre-Accession Assistance) or ENI / ENPI (European Neighbourhood Instrument</c:v>
                </c:pt>
                <c:pt idx="3">
                  <c:v>NATO - Science for Peace program</c:v>
                </c:pt>
                <c:pt idx="4">
                  <c:v>COST (Cooperation in Science and Technology)</c:v>
                </c:pt>
                <c:pt idx="5">
                  <c:v>CIP (Competitiveness and Innovation Framework Programme)</c:v>
                </c:pt>
                <c:pt idx="6">
                  <c:v>Bilateral S&amp;T programmes</c:v>
                </c:pt>
                <c:pt idx="7">
                  <c:v>INTERREG or Transnational Cooperation Programmes (e.g. cross-border cooperation programmes, Central Europe or South East Europe Programme, etc.)</c:v>
                </c:pt>
                <c:pt idx="8">
                  <c:v>National unilaterally funded research projects with international cooperation partners</c:v>
                </c:pt>
                <c:pt idx="9">
                  <c:v>EUREKA</c:v>
                </c:pt>
                <c:pt idx="10">
                  <c:v>RTDI programmes of major international private business corporations</c:v>
                </c:pt>
                <c:pt idx="11">
                  <c:v>RTDI tenders of an international scale</c:v>
                </c:pt>
                <c:pt idx="12">
                  <c:v>CEEPUS</c:v>
                </c:pt>
                <c:pt idx="13">
                  <c:v>ERASMUS MUNDUS (LLL etc)</c:v>
                </c:pt>
                <c:pt idx="14">
                  <c:v>Calls by Central European Initiative</c:v>
                </c:pt>
              </c:strCache>
            </c:strRef>
          </c:cat>
          <c:val>
            <c:numRef>
              <c:f>'Project Expririence'!$B$4:$P$4</c:f>
              <c:numCache>
                <c:formatCode>General</c:formatCode>
                <c:ptCount val="15"/>
                <c:pt idx="0">
                  <c:v>1.79</c:v>
                </c:pt>
                <c:pt idx="1">
                  <c:v>1.89</c:v>
                </c:pt>
                <c:pt idx="2">
                  <c:v>1.76</c:v>
                </c:pt>
                <c:pt idx="3">
                  <c:v>1.2</c:v>
                </c:pt>
                <c:pt idx="4">
                  <c:v>1.75</c:v>
                </c:pt>
                <c:pt idx="5">
                  <c:v>1.18</c:v>
                </c:pt>
                <c:pt idx="6">
                  <c:v>1.93</c:v>
                </c:pt>
                <c:pt idx="7">
                  <c:v>1.39</c:v>
                </c:pt>
                <c:pt idx="8">
                  <c:v>1.87</c:v>
                </c:pt>
                <c:pt idx="9">
                  <c:v>1.22</c:v>
                </c:pt>
                <c:pt idx="10">
                  <c:v>1.16</c:v>
                </c:pt>
                <c:pt idx="11">
                  <c:v>1.2</c:v>
                </c:pt>
                <c:pt idx="12">
                  <c:v>1.39</c:v>
                </c:pt>
                <c:pt idx="13">
                  <c:v>1.46</c:v>
                </c:pt>
                <c:pt idx="14">
                  <c:v>1.24</c:v>
                </c:pt>
              </c:numCache>
            </c:numRef>
          </c:val>
          <c:smooth val="0"/>
        </c:ser>
        <c:ser>
          <c:idx val="3"/>
          <c:order val="3"/>
          <c:tx>
            <c:strRef>
              <c:f>'Project Expririence'!$A$5</c:f>
              <c:strCache>
                <c:ptCount val="1"/>
                <c:pt idx="0">
                  <c:v>Neighbourhood countries</c:v>
                </c:pt>
              </c:strCache>
            </c:strRef>
          </c:tx>
          <c:spPr>
            <a:ln w="48763">
              <a:solidFill>
                <a:srgbClr val="4BACC6">
                  <a:lumMod val="75000"/>
                </a:srgbClr>
              </a:solidFill>
              <a:prstDash val="solid"/>
            </a:ln>
          </c:spPr>
          <c:marker>
            <c:symbol val="none"/>
          </c:marker>
          <c:cat>
            <c:strRef>
              <c:f>'Project Expririence'!$B$1:$P$1</c:f>
              <c:strCache>
                <c:ptCount val="15"/>
                <c:pt idx="0">
                  <c:v>EU Framework Programmes (e.g. FP6, FP7, Horizon 2020)</c:v>
                </c:pt>
                <c:pt idx="1">
                  <c:v>L(Erasmus+ / Lifelong Learning Programme / Tempus (Trans-European Mobility Program for University Studies)</c:v>
                </c:pt>
                <c:pt idx="2">
                  <c:v>IPA (Instrument for Pre-Accession Assistance) or ENI / ENPI (European Neighbourhood Instrument</c:v>
                </c:pt>
                <c:pt idx="3">
                  <c:v>NATO - Science for Peace program</c:v>
                </c:pt>
                <c:pt idx="4">
                  <c:v>COST (Cooperation in Science and Technology)</c:v>
                </c:pt>
                <c:pt idx="5">
                  <c:v>CIP (Competitiveness and Innovation Framework Programme)</c:v>
                </c:pt>
                <c:pt idx="6">
                  <c:v>Bilateral S&amp;T programmes</c:v>
                </c:pt>
                <c:pt idx="7">
                  <c:v>INTERREG or Transnational Cooperation Programmes (e.g. cross-border cooperation programmes, Central Europe or South East Europe Programme, etc.)</c:v>
                </c:pt>
                <c:pt idx="8">
                  <c:v>National unilaterally funded research projects with international cooperation partners</c:v>
                </c:pt>
                <c:pt idx="9">
                  <c:v>EUREKA</c:v>
                </c:pt>
                <c:pt idx="10">
                  <c:v>RTDI programmes of major international private business corporations</c:v>
                </c:pt>
                <c:pt idx="11">
                  <c:v>RTDI tenders of an international scale</c:v>
                </c:pt>
                <c:pt idx="12">
                  <c:v>CEEPUS</c:v>
                </c:pt>
                <c:pt idx="13">
                  <c:v>ERASMUS MUNDUS (LLL etc)</c:v>
                </c:pt>
                <c:pt idx="14">
                  <c:v>Calls by Central European Initiative</c:v>
                </c:pt>
              </c:strCache>
            </c:strRef>
          </c:cat>
          <c:val>
            <c:numRef>
              <c:f>'Project Expririence'!$B$5:$P$5</c:f>
              <c:numCache>
                <c:formatCode>General</c:formatCode>
                <c:ptCount val="15"/>
                <c:pt idx="0">
                  <c:v>2.6</c:v>
                </c:pt>
                <c:pt idx="1">
                  <c:v>2.05</c:v>
                </c:pt>
                <c:pt idx="2">
                  <c:v>2.4</c:v>
                </c:pt>
                <c:pt idx="3">
                  <c:v>2.0</c:v>
                </c:pt>
                <c:pt idx="4">
                  <c:v>1.85</c:v>
                </c:pt>
                <c:pt idx="5">
                  <c:v>1.5</c:v>
                </c:pt>
                <c:pt idx="6">
                  <c:v>2.65</c:v>
                </c:pt>
                <c:pt idx="7">
                  <c:v>1.65</c:v>
                </c:pt>
                <c:pt idx="8">
                  <c:v>2.45</c:v>
                </c:pt>
                <c:pt idx="9">
                  <c:v>1.55</c:v>
                </c:pt>
                <c:pt idx="10">
                  <c:v>1.65</c:v>
                </c:pt>
                <c:pt idx="11">
                  <c:v>1.5</c:v>
                </c:pt>
                <c:pt idx="12">
                  <c:v>1.45</c:v>
                </c:pt>
                <c:pt idx="13">
                  <c:v>1.7</c:v>
                </c:pt>
                <c:pt idx="14">
                  <c:v>2.25</c:v>
                </c:pt>
              </c:numCache>
            </c:numRef>
          </c:val>
          <c:smooth val="0"/>
        </c:ser>
        <c:dLbls>
          <c:showLegendKey val="0"/>
          <c:showVal val="0"/>
          <c:showCatName val="0"/>
          <c:showSerName val="0"/>
          <c:showPercent val="0"/>
          <c:showBubbleSize val="0"/>
        </c:dLbls>
        <c:marker val="1"/>
        <c:smooth val="0"/>
        <c:axId val="-2133833112"/>
        <c:axId val="-2133829816"/>
      </c:lineChart>
      <c:catAx>
        <c:axId val="-2133833112"/>
        <c:scaling>
          <c:orientation val="minMax"/>
        </c:scaling>
        <c:delete val="0"/>
        <c:axPos val="b"/>
        <c:majorGridlines>
          <c:spPr>
            <a:ln w="6095">
              <a:solidFill>
                <a:srgbClr val="808080"/>
              </a:solidFill>
              <a:prstDash val="solid"/>
            </a:ln>
          </c:spPr>
        </c:majorGridlines>
        <c:numFmt formatCode="General" sourceLinked="1"/>
        <c:majorTickMark val="none"/>
        <c:minorTickMark val="none"/>
        <c:tickLblPos val="nextTo"/>
        <c:spPr>
          <a:ln w="6095">
            <a:solidFill>
              <a:sysClr val="windowText" lastClr="000000"/>
            </a:solidFill>
            <a:prstDash val="solid"/>
          </a:ln>
        </c:spPr>
        <c:txPr>
          <a:bodyPr/>
          <a:lstStyle/>
          <a:p>
            <a:pPr>
              <a:defRPr sz="1536"/>
            </a:pPr>
            <a:endParaRPr lang="en-US"/>
          </a:p>
        </c:txPr>
        <c:crossAx val="-2133829816"/>
        <c:crosses val="autoZero"/>
        <c:auto val="1"/>
        <c:lblAlgn val="ctr"/>
        <c:lblOffset val="100"/>
        <c:noMultiLvlLbl val="0"/>
      </c:catAx>
      <c:valAx>
        <c:axId val="-2133829816"/>
        <c:scaling>
          <c:orientation val="minMax"/>
          <c:max val="5.0"/>
          <c:min val="1.0"/>
        </c:scaling>
        <c:delete val="0"/>
        <c:axPos val="l"/>
        <c:majorGridlines>
          <c:spPr>
            <a:ln w="6095">
              <a:solidFill>
                <a:srgbClr val="808080"/>
              </a:solidFill>
              <a:prstDash val="solid"/>
            </a:ln>
          </c:spPr>
        </c:majorGridlines>
        <c:title>
          <c:tx>
            <c:rich>
              <a:bodyPr/>
              <a:lstStyle/>
              <a:p>
                <a:pPr>
                  <a:defRPr sz="1536" b="1" i="0" u="none" strike="noStrike" baseline="0">
                    <a:solidFill>
                      <a:srgbClr val="000000"/>
                    </a:solidFill>
                    <a:latin typeface="Calibri"/>
                    <a:ea typeface="Calibri"/>
                    <a:cs typeface="Calibri"/>
                  </a:defRPr>
                </a:pPr>
                <a:r>
                  <a:rPr lang="en-US"/>
                  <a:t>Level of expirience</a:t>
                </a:r>
              </a:p>
            </c:rich>
          </c:tx>
          <c:layout>
            <c:manualLayout>
              <c:xMode val="edge"/>
              <c:yMode val="edge"/>
              <c:x val="0.0845901872187059"/>
              <c:y val="0.147913871877126"/>
            </c:manualLayout>
          </c:layout>
          <c:overlay val="0"/>
          <c:spPr>
            <a:noFill/>
            <a:ln w="48763">
              <a:noFill/>
            </a:ln>
          </c:spPr>
        </c:title>
        <c:numFmt formatCode="General" sourceLinked="1"/>
        <c:majorTickMark val="none"/>
        <c:minorTickMark val="none"/>
        <c:tickLblPos val="nextTo"/>
        <c:spPr>
          <a:ln w="6095">
            <a:solidFill>
              <a:srgbClr val="808080"/>
            </a:solidFill>
            <a:prstDash val="solid"/>
          </a:ln>
        </c:spPr>
        <c:crossAx val="-2133833112"/>
        <c:crosses val="autoZero"/>
        <c:crossBetween val="between"/>
        <c:majorUnit val="1.0"/>
      </c:valAx>
      <c:spPr>
        <a:solidFill>
          <a:srgbClr val="FFFFFF"/>
        </a:solidFill>
        <a:ln w="48763">
          <a:noFill/>
        </a:ln>
      </c:spPr>
    </c:plotArea>
    <c:legend>
      <c:legendPos val="r"/>
      <c:layout>
        <c:manualLayout>
          <c:xMode val="edge"/>
          <c:yMode val="edge"/>
          <c:x val="0.652083733322956"/>
          <c:y val="0.0870996896535683"/>
          <c:w val="0.180724672901794"/>
          <c:h val="0.81384165021897"/>
        </c:manualLayout>
      </c:layout>
      <c:overlay val="0"/>
      <c:spPr>
        <a:noFill/>
        <a:ln w="48763">
          <a:noFill/>
        </a:ln>
      </c:spPr>
      <c:txPr>
        <a:bodyPr/>
        <a:lstStyle/>
        <a:p>
          <a:pPr>
            <a:defRPr sz="1728"/>
          </a:pPr>
          <a:endParaRPr lang="en-US"/>
        </a:p>
      </c:txPr>
    </c:legend>
    <c:plotVisOnly val="1"/>
    <c:dispBlanksAs val="gap"/>
    <c:showDLblsOverMax val="0"/>
  </c:chart>
  <c:spPr>
    <a:solidFill>
      <a:srgbClr val="FFFFFF"/>
    </a:solidFill>
    <a:ln w="6095">
      <a:solidFill>
        <a:srgbClr val="808080"/>
      </a:solidFill>
      <a:prstDash val="solid"/>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Sheet1!$A$3</c:f>
              <c:strCache>
                <c:ptCount val="1"/>
                <c:pt idx="0">
                  <c:v>EU MS and regions upstream of the Danube</c:v>
                </c:pt>
              </c:strCache>
            </c:strRef>
          </c:tx>
          <c:spPr>
            <a:ln w="39438">
              <a:solidFill>
                <a:srgbClr val="9BBB59">
                  <a:lumMod val="75000"/>
                </a:srgbClr>
              </a:solidFill>
              <a:prstDash val="solid"/>
            </a:ln>
          </c:spPr>
          <c:marker>
            <c:symbol val="none"/>
          </c:marker>
          <c:cat>
            <c:strRef>
              <c:f>Sheet1!$B$2:$P$2</c:f>
              <c:strCache>
                <c:ptCount val="15"/>
                <c:pt idx="0">
                  <c:v>EU Framework Programmes (e.g. FP6, FP7, Horizon 2020)</c:v>
                </c:pt>
                <c:pt idx="1">
                  <c:v>Erasmus+ / Lifelong Learning Programme / Tempus (Trans-European Mobility Program for University Studies</c:v>
                </c:pt>
                <c:pt idx="2">
                  <c:v>IPA (Instrument for Pre-Accession Assistance) or ENI / ENPI (European Neighbourhood Instrument</c:v>
                </c:pt>
                <c:pt idx="3">
                  <c:v>NATO - Science for Peace program</c:v>
                </c:pt>
                <c:pt idx="4">
                  <c:v>COST (Cooperation in Science and Technology</c:v>
                </c:pt>
                <c:pt idx="5">
                  <c:v>CIP (Competitiveness and Innovation Framework Programme</c:v>
                </c:pt>
                <c:pt idx="6">
                  <c:v>Bilateral S&amp;T programmes</c:v>
                </c:pt>
                <c:pt idx="7">
                  <c:v>INTERREG or Transnational Cooperation Programmes (e.g. cross-border cooperation programmes, Central Europe or South East Europe Programme, etc.</c:v>
                </c:pt>
                <c:pt idx="8">
                  <c:v>National unilaterally funded research projects with international cooperation partners</c:v>
                </c:pt>
                <c:pt idx="9">
                  <c:v>EUREKA</c:v>
                </c:pt>
                <c:pt idx="10">
                  <c:v>RTDI programmes of major international private business corporations</c:v>
                </c:pt>
                <c:pt idx="11">
                  <c:v>RTDI tenders of an international scale</c:v>
                </c:pt>
                <c:pt idx="12">
                  <c:v>CEEPUS</c:v>
                </c:pt>
                <c:pt idx="13">
                  <c:v>ERASMUS MUNDUS (LLL etc)</c:v>
                </c:pt>
                <c:pt idx="14">
                  <c:v>Calls by Central European Initiative</c:v>
                </c:pt>
              </c:strCache>
            </c:strRef>
          </c:cat>
          <c:val>
            <c:numRef>
              <c:f>Sheet1!$B$3:$P$3</c:f>
              <c:numCache>
                <c:formatCode>General</c:formatCode>
                <c:ptCount val="15"/>
                <c:pt idx="0">
                  <c:v>2.48</c:v>
                </c:pt>
                <c:pt idx="1">
                  <c:v>3.16</c:v>
                </c:pt>
                <c:pt idx="2">
                  <c:v>2.64</c:v>
                </c:pt>
                <c:pt idx="3">
                  <c:v>1.64</c:v>
                </c:pt>
                <c:pt idx="4">
                  <c:v>2.52</c:v>
                </c:pt>
                <c:pt idx="5">
                  <c:v>2.28</c:v>
                </c:pt>
                <c:pt idx="6">
                  <c:v>2.84</c:v>
                </c:pt>
                <c:pt idx="7">
                  <c:v>2.44</c:v>
                </c:pt>
                <c:pt idx="8">
                  <c:v>2.28</c:v>
                </c:pt>
                <c:pt idx="9">
                  <c:v>2.08</c:v>
                </c:pt>
                <c:pt idx="10">
                  <c:v>1.92</c:v>
                </c:pt>
                <c:pt idx="11">
                  <c:v>2.08</c:v>
                </c:pt>
                <c:pt idx="12">
                  <c:v>2.16</c:v>
                </c:pt>
                <c:pt idx="13">
                  <c:v>2.32</c:v>
                </c:pt>
                <c:pt idx="14">
                  <c:v>2.04</c:v>
                </c:pt>
              </c:numCache>
            </c:numRef>
          </c:val>
          <c:smooth val="0"/>
        </c:ser>
        <c:ser>
          <c:idx val="1"/>
          <c:order val="1"/>
          <c:tx>
            <c:strRef>
              <c:f>Sheet1!$A$4</c:f>
              <c:strCache>
                <c:ptCount val="1"/>
                <c:pt idx="0">
                  <c:v>EU MS and regions downstream of the Danube</c:v>
                </c:pt>
              </c:strCache>
            </c:strRef>
          </c:tx>
          <c:spPr>
            <a:ln w="39438">
              <a:solidFill>
                <a:sysClr val="windowText" lastClr="000000">
                  <a:lumMod val="75000"/>
                  <a:lumOff val="25000"/>
                </a:sysClr>
              </a:solidFill>
              <a:prstDash val="solid"/>
            </a:ln>
          </c:spPr>
          <c:marker>
            <c:symbol val="none"/>
          </c:marker>
          <c:cat>
            <c:strRef>
              <c:f>Sheet1!$B$2:$P$2</c:f>
              <c:strCache>
                <c:ptCount val="15"/>
                <c:pt idx="0">
                  <c:v>EU Framework Programmes (e.g. FP6, FP7, Horizon 2020)</c:v>
                </c:pt>
                <c:pt idx="1">
                  <c:v>Erasmus+ / Lifelong Learning Programme / Tempus (Trans-European Mobility Program for University Studies</c:v>
                </c:pt>
                <c:pt idx="2">
                  <c:v>IPA (Instrument for Pre-Accession Assistance) or ENI / ENPI (European Neighbourhood Instrument</c:v>
                </c:pt>
                <c:pt idx="3">
                  <c:v>NATO - Science for Peace program</c:v>
                </c:pt>
                <c:pt idx="4">
                  <c:v>COST (Cooperation in Science and Technology</c:v>
                </c:pt>
                <c:pt idx="5">
                  <c:v>CIP (Competitiveness and Innovation Framework Programme</c:v>
                </c:pt>
                <c:pt idx="6">
                  <c:v>Bilateral S&amp;T programmes</c:v>
                </c:pt>
                <c:pt idx="7">
                  <c:v>INTERREG or Transnational Cooperation Programmes (e.g. cross-border cooperation programmes, Central Europe or South East Europe Programme, etc.</c:v>
                </c:pt>
                <c:pt idx="8">
                  <c:v>National unilaterally funded research projects with international cooperation partners</c:v>
                </c:pt>
                <c:pt idx="9">
                  <c:v>EUREKA</c:v>
                </c:pt>
                <c:pt idx="10">
                  <c:v>RTDI programmes of major international private business corporations</c:v>
                </c:pt>
                <c:pt idx="11">
                  <c:v>RTDI tenders of an international scale</c:v>
                </c:pt>
                <c:pt idx="12">
                  <c:v>CEEPUS</c:v>
                </c:pt>
                <c:pt idx="13">
                  <c:v>ERASMUS MUNDUS (LLL etc)</c:v>
                </c:pt>
                <c:pt idx="14">
                  <c:v>Calls by Central European Initiative</c:v>
                </c:pt>
              </c:strCache>
            </c:strRef>
          </c:cat>
          <c:val>
            <c:numRef>
              <c:f>Sheet1!$B$4:$P$4</c:f>
              <c:numCache>
                <c:formatCode>General</c:formatCode>
                <c:ptCount val="15"/>
                <c:pt idx="0">
                  <c:v>2.55</c:v>
                </c:pt>
                <c:pt idx="1">
                  <c:v>3.18</c:v>
                </c:pt>
                <c:pt idx="2">
                  <c:v>2.18</c:v>
                </c:pt>
                <c:pt idx="3">
                  <c:v>1.91</c:v>
                </c:pt>
                <c:pt idx="4">
                  <c:v>2.91</c:v>
                </c:pt>
                <c:pt idx="5">
                  <c:v>2.18</c:v>
                </c:pt>
                <c:pt idx="6">
                  <c:v>2.73</c:v>
                </c:pt>
                <c:pt idx="7">
                  <c:v>2.55</c:v>
                </c:pt>
                <c:pt idx="8">
                  <c:v>2.45</c:v>
                </c:pt>
                <c:pt idx="9">
                  <c:v>2.18</c:v>
                </c:pt>
                <c:pt idx="10">
                  <c:v>2.0</c:v>
                </c:pt>
                <c:pt idx="11">
                  <c:v>2.0</c:v>
                </c:pt>
                <c:pt idx="12">
                  <c:v>1.82</c:v>
                </c:pt>
                <c:pt idx="13">
                  <c:v>1.91</c:v>
                </c:pt>
                <c:pt idx="14">
                  <c:v>1.82</c:v>
                </c:pt>
              </c:numCache>
            </c:numRef>
          </c:val>
          <c:smooth val="0"/>
        </c:ser>
        <c:ser>
          <c:idx val="2"/>
          <c:order val="2"/>
          <c:tx>
            <c:strRef>
              <c:f>Sheet1!$A$5</c:f>
              <c:strCache>
                <c:ptCount val="1"/>
                <c:pt idx="0">
                  <c:v>Enlargement countries</c:v>
                </c:pt>
              </c:strCache>
            </c:strRef>
          </c:tx>
          <c:spPr>
            <a:ln w="39438">
              <a:solidFill>
                <a:srgbClr val="E4342D"/>
              </a:solidFill>
              <a:prstDash val="solid"/>
            </a:ln>
          </c:spPr>
          <c:marker>
            <c:symbol val="none"/>
          </c:marker>
          <c:cat>
            <c:strRef>
              <c:f>Sheet1!$B$2:$P$2</c:f>
              <c:strCache>
                <c:ptCount val="15"/>
                <c:pt idx="0">
                  <c:v>EU Framework Programmes (e.g. FP6, FP7, Horizon 2020)</c:v>
                </c:pt>
                <c:pt idx="1">
                  <c:v>Erasmus+ / Lifelong Learning Programme / Tempus (Trans-European Mobility Program for University Studies</c:v>
                </c:pt>
                <c:pt idx="2">
                  <c:v>IPA (Instrument for Pre-Accession Assistance) or ENI / ENPI (European Neighbourhood Instrument</c:v>
                </c:pt>
                <c:pt idx="3">
                  <c:v>NATO - Science for Peace program</c:v>
                </c:pt>
                <c:pt idx="4">
                  <c:v>COST (Cooperation in Science and Technology</c:v>
                </c:pt>
                <c:pt idx="5">
                  <c:v>CIP (Competitiveness and Innovation Framework Programme</c:v>
                </c:pt>
                <c:pt idx="6">
                  <c:v>Bilateral S&amp;T programmes</c:v>
                </c:pt>
                <c:pt idx="7">
                  <c:v>INTERREG or Transnational Cooperation Programmes (e.g. cross-border cooperation programmes, Central Europe or South East Europe Programme, etc.</c:v>
                </c:pt>
                <c:pt idx="8">
                  <c:v>National unilaterally funded research projects with international cooperation partners</c:v>
                </c:pt>
                <c:pt idx="9">
                  <c:v>EUREKA</c:v>
                </c:pt>
                <c:pt idx="10">
                  <c:v>RTDI programmes of major international private business corporations</c:v>
                </c:pt>
                <c:pt idx="11">
                  <c:v>RTDI tenders of an international scale</c:v>
                </c:pt>
                <c:pt idx="12">
                  <c:v>CEEPUS</c:v>
                </c:pt>
                <c:pt idx="13">
                  <c:v>ERASMUS MUNDUS (LLL etc)</c:v>
                </c:pt>
                <c:pt idx="14">
                  <c:v>Calls by Central European Initiative</c:v>
                </c:pt>
              </c:strCache>
            </c:strRef>
          </c:cat>
          <c:val>
            <c:numRef>
              <c:f>Sheet1!$B$5:$P$5</c:f>
              <c:numCache>
                <c:formatCode>General</c:formatCode>
                <c:ptCount val="15"/>
                <c:pt idx="0">
                  <c:v>1.78</c:v>
                </c:pt>
                <c:pt idx="1">
                  <c:v>2.25</c:v>
                </c:pt>
                <c:pt idx="2">
                  <c:v>2.05</c:v>
                </c:pt>
                <c:pt idx="3">
                  <c:v>1.75</c:v>
                </c:pt>
                <c:pt idx="4">
                  <c:v>2.22</c:v>
                </c:pt>
                <c:pt idx="5">
                  <c:v>1.82</c:v>
                </c:pt>
                <c:pt idx="6">
                  <c:v>2.45</c:v>
                </c:pt>
                <c:pt idx="7">
                  <c:v>2.08</c:v>
                </c:pt>
                <c:pt idx="8">
                  <c:v>2.32</c:v>
                </c:pt>
                <c:pt idx="9">
                  <c:v>1.9</c:v>
                </c:pt>
                <c:pt idx="10">
                  <c:v>1.66</c:v>
                </c:pt>
                <c:pt idx="11">
                  <c:v>1.76</c:v>
                </c:pt>
                <c:pt idx="12">
                  <c:v>2.05</c:v>
                </c:pt>
                <c:pt idx="13">
                  <c:v>2.2</c:v>
                </c:pt>
                <c:pt idx="14">
                  <c:v>1.89</c:v>
                </c:pt>
              </c:numCache>
            </c:numRef>
          </c:val>
          <c:smooth val="0"/>
        </c:ser>
        <c:ser>
          <c:idx val="3"/>
          <c:order val="3"/>
          <c:tx>
            <c:strRef>
              <c:f>Sheet1!$A$6</c:f>
              <c:strCache>
                <c:ptCount val="1"/>
                <c:pt idx="0">
                  <c:v>Neighbourhood countries</c:v>
                </c:pt>
              </c:strCache>
            </c:strRef>
          </c:tx>
          <c:spPr>
            <a:ln w="39438">
              <a:solidFill>
                <a:srgbClr val="4BACC6">
                  <a:lumMod val="75000"/>
                </a:srgbClr>
              </a:solidFill>
              <a:prstDash val="solid"/>
            </a:ln>
          </c:spPr>
          <c:marker>
            <c:symbol val="none"/>
          </c:marker>
          <c:cat>
            <c:strRef>
              <c:f>Sheet1!$B$2:$P$2</c:f>
              <c:strCache>
                <c:ptCount val="15"/>
                <c:pt idx="0">
                  <c:v>EU Framework Programmes (e.g. FP6, FP7, Horizon 2020)</c:v>
                </c:pt>
                <c:pt idx="1">
                  <c:v>Erasmus+ / Lifelong Learning Programme / Tempus (Trans-European Mobility Program for University Studies</c:v>
                </c:pt>
                <c:pt idx="2">
                  <c:v>IPA (Instrument for Pre-Accession Assistance) or ENI / ENPI (European Neighbourhood Instrument</c:v>
                </c:pt>
                <c:pt idx="3">
                  <c:v>NATO - Science for Peace program</c:v>
                </c:pt>
                <c:pt idx="4">
                  <c:v>COST (Cooperation in Science and Technology</c:v>
                </c:pt>
                <c:pt idx="5">
                  <c:v>CIP (Competitiveness and Innovation Framework Programme</c:v>
                </c:pt>
                <c:pt idx="6">
                  <c:v>Bilateral S&amp;T programmes</c:v>
                </c:pt>
                <c:pt idx="7">
                  <c:v>INTERREG or Transnational Cooperation Programmes (e.g. cross-border cooperation programmes, Central Europe or South East Europe Programme, etc.</c:v>
                </c:pt>
                <c:pt idx="8">
                  <c:v>National unilaterally funded research projects with international cooperation partners</c:v>
                </c:pt>
                <c:pt idx="9">
                  <c:v>EUREKA</c:v>
                </c:pt>
                <c:pt idx="10">
                  <c:v>RTDI programmes of major international private business corporations</c:v>
                </c:pt>
                <c:pt idx="11">
                  <c:v>RTDI tenders of an international scale</c:v>
                </c:pt>
                <c:pt idx="12">
                  <c:v>CEEPUS</c:v>
                </c:pt>
                <c:pt idx="13">
                  <c:v>ERASMUS MUNDUS (LLL etc)</c:v>
                </c:pt>
                <c:pt idx="14">
                  <c:v>Calls by Central European Initiative</c:v>
                </c:pt>
              </c:strCache>
            </c:strRef>
          </c:cat>
          <c:val>
            <c:numRef>
              <c:f>Sheet1!$B$6:$P$6</c:f>
              <c:numCache>
                <c:formatCode>General</c:formatCode>
                <c:ptCount val="15"/>
                <c:pt idx="0">
                  <c:v>2.69</c:v>
                </c:pt>
                <c:pt idx="1">
                  <c:v>3.0</c:v>
                </c:pt>
                <c:pt idx="2">
                  <c:v>3.0</c:v>
                </c:pt>
                <c:pt idx="3">
                  <c:v>3.31</c:v>
                </c:pt>
                <c:pt idx="4">
                  <c:v>2.54</c:v>
                </c:pt>
                <c:pt idx="5">
                  <c:v>2.23</c:v>
                </c:pt>
                <c:pt idx="6">
                  <c:v>3.15</c:v>
                </c:pt>
                <c:pt idx="7">
                  <c:v>2.38</c:v>
                </c:pt>
                <c:pt idx="8">
                  <c:v>3.08</c:v>
                </c:pt>
                <c:pt idx="9">
                  <c:v>2.23</c:v>
                </c:pt>
                <c:pt idx="10">
                  <c:v>2.54</c:v>
                </c:pt>
                <c:pt idx="11">
                  <c:v>2.23</c:v>
                </c:pt>
                <c:pt idx="12">
                  <c:v>2.0</c:v>
                </c:pt>
                <c:pt idx="13">
                  <c:v>2.08</c:v>
                </c:pt>
                <c:pt idx="14">
                  <c:v>2.92</c:v>
                </c:pt>
              </c:numCache>
            </c:numRef>
          </c:val>
          <c:smooth val="0"/>
        </c:ser>
        <c:dLbls>
          <c:showLegendKey val="0"/>
          <c:showVal val="0"/>
          <c:showCatName val="0"/>
          <c:showSerName val="0"/>
          <c:showPercent val="0"/>
          <c:showBubbleSize val="0"/>
        </c:dLbls>
        <c:marker val="1"/>
        <c:smooth val="0"/>
        <c:axId val="2127890664"/>
        <c:axId val="2128471560"/>
      </c:lineChart>
      <c:catAx>
        <c:axId val="2127890664"/>
        <c:scaling>
          <c:orientation val="minMax"/>
        </c:scaling>
        <c:delete val="0"/>
        <c:axPos val="b"/>
        <c:majorGridlines>
          <c:spPr>
            <a:ln w="4930">
              <a:solidFill>
                <a:srgbClr val="808080"/>
              </a:solidFill>
              <a:prstDash val="solid"/>
            </a:ln>
          </c:spPr>
        </c:majorGridlines>
        <c:numFmt formatCode="General" sourceLinked="1"/>
        <c:majorTickMark val="none"/>
        <c:minorTickMark val="none"/>
        <c:tickLblPos val="nextTo"/>
        <c:spPr>
          <a:ln w="4930">
            <a:solidFill>
              <a:srgbClr val="808080"/>
            </a:solidFill>
            <a:prstDash val="solid"/>
          </a:ln>
        </c:spPr>
        <c:txPr>
          <a:bodyPr/>
          <a:lstStyle/>
          <a:p>
            <a:pPr>
              <a:defRPr sz="1242"/>
            </a:pPr>
            <a:endParaRPr lang="en-US"/>
          </a:p>
        </c:txPr>
        <c:crossAx val="2128471560"/>
        <c:crosses val="autoZero"/>
        <c:auto val="1"/>
        <c:lblAlgn val="ctr"/>
        <c:lblOffset val="100"/>
        <c:noMultiLvlLbl val="0"/>
      </c:catAx>
      <c:valAx>
        <c:axId val="2128471560"/>
        <c:scaling>
          <c:orientation val="minMax"/>
          <c:max val="5.0"/>
          <c:min val="1.0"/>
        </c:scaling>
        <c:delete val="0"/>
        <c:axPos val="l"/>
        <c:majorGridlines>
          <c:spPr>
            <a:ln w="4930">
              <a:solidFill>
                <a:srgbClr val="808080"/>
              </a:solidFill>
              <a:prstDash val="solid"/>
            </a:ln>
          </c:spPr>
        </c:majorGridlines>
        <c:title>
          <c:tx>
            <c:rich>
              <a:bodyPr/>
              <a:lstStyle/>
              <a:p>
                <a:pPr>
                  <a:defRPr sz="1242" b="0" i="0" u="none" strike="noStrike" baseline="0">
                    <a:solidFill>
                      <a:srgbClr val="000000"/>
                    </a:solidFill>
                    <a:latin typeface="Calibri"/>
                    <a:ea typeface="Calibri"/>
                    <a:cs typeface="Calibri"/>
                  </a:defRPr>
                </a:pPr>
                <a:r>
                  <a:rPr lang="en-US"/>
                  <a:t>Level of barriers expirienced</a:t>
                </a:r>
              </a:p>
            </c:rich>
          </c:tx>
          <c:layout/>
          <c:overlay val="0"/>
          <c:spPr>
            <a:noFill/>
            <a:ln w="39438">
              <a:noFill/>
            </a:ln>
          </c:spPr>
        </c:title>
        <c:numFmt formatCode="General" sourceLinked="1"/>
        <c:majorTickMark val="none"/>
        <c:minorTickMark val="none"/>
        <c:tickLblPos val="nextTo"/>
        <c:spPr>
          <a:ln w="4930">
            <a:solidFill>
              <a:srgbClr val="808080"/>
            </a:solidFill>
            <a:prstDash val="solid"/>
          </a:ln>
        </c:spPr>
        <c:crossAx val="2127890664"/>
        <c:crosses val="autoZero"/>
        <c:crossBetween val="between"/>
        <c:majorUnit val="1.0"/>
      </c:valAx>
      <c:spPr>
        <a:solidFill>
          <a:srgbClr val="FFFFFF"/>
        </a:solidFill>
        <a:ln w="39438">
          <a:noFill/>
        </a:ln>
      </c:spPr>
    </c:plotArea>
    <c:legend>
      <c:legendPos val="r"/>
      <c:layout>
        <c:manualLayout>
          <c:xMode val="edge"/>
          <c:yMode val="edge"/>
          <c:x val="0.705106428480425"/>
          <c:y val="0.036521178446978"/>
          <c:w val="0.235812569390095"/>
          <c:h val="0.931515412486401"/>
        </c:manualLayout>
      </c:layout>
      <c:overlay val="0"/>
      <c:spPr>
        <a:noFill/>
        <a:ln w="39438">
          <a:noFill/>
        </a:ln>
      </c:spPr>
      <c:txPr>
        <a:bodyPr/>
        <a:lstStyle/>
        <a:p>
          <a:pPr>
            <a:defRPr sz="1397"/>
          </a:pPr>
          <a:endParaRPr lang="en-US"/>
        </a:p>
      </c:txPr>
    </c:legend>
    <c:plotVisOnly val="1"/>
    <c:dispBlanksAs val="gap"/>
    <c:showDLblsOverMax val="0"/>
  </c:chart>
  <c:spPr>
    <a:solidFill>
      <a:srgbClr val="FFFFFF"/>
    </a:solidFill>
    <a:ln w="4930">
      <a:solidFill>
        <a:srgbClr val="808080"/>
      </a:solidFill>
      <a:prstDash val="solid"/>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235970" cy="332155"/>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5535935" y="1"/>
            <a:ext cx="4235970" cy="332155"/>
          </a:xfrm>
          <a:prstGeom prst="rect">
            <a:avLst/>
          </a:prstGeom>
        </p:spPr>
        <p:txBody>
          <a:bodyPr vert="horz" lIns="91440" tIns="45720" rIns="91440" bIns="45720" rtlCol="0"/>
          <a:lstStyle>
            <a:lvl1pPr algn="r">
              <a:defRPr sz="1200"/>
            </a:lvl1pPr>
          </a:lstStyle>
          <a:p>
            <a:fld id="{C93C025D-7FAB-4205-82DD-6F9FEF852914}" type="datetimeFigureOut">
              <a:rPr lang="en-GB" smtClean="0"/>
              <a:t>09/06/15</a:t>
            </a:fld>
            <a:endParaRPr lang="en-GB"/>
          </a:p>
        </p:txBody>
      </p:sp>
      <p:sp>
        <p:nvSpPr>
          <p:cNvPr id="4" name="Fußzeilenplatzhalter 3"/>
          <p:cNvSpPr>
            <a:spLocks noGrp="1"/>
          </p:cNvSpPr>
          <p:nvPr>
            <p:ph type="ftr" sz="quarter" idx="2"/>
          </p:nvPr>
        </p:nvSpPr>
        <p:spPr>
          <a:xfrm>
            <a:off x="1" y="6315225"/>
            <a:ext cx="4235970" cy="332155"/>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5535935" y="6315225"/>
            <a:ext cx="4235970" cy="332155"/>
          </a:xfrm>
          <a:prstGeom prst="rect">
            <a:avLst/>
          </a:prstGeom>
        </p:spPr>
        <p:txBody>
          <a:bodyPr vert="horz" lIns="91440" tIns="45720" rIns="91440" bIns="45720" rtlCol="0" anchor="b"/>
          <a:lstStyle>
            <a:lvl1pPr algn="r">
              <a:defRPr sz="1200"/>
            </a:lvl1pPr>
          </a:lstStyle>
          <a:p>
            <a:fld id="{D4A2082E-9CDB-46C9-AF90-F060486BFD9C}" type="slidenum">
              <a:rPr lang="en-GB" smtClean="0"/>
              <a:t>‹#›</a:t>
            </a:fld>
            <a:endParaRPr lang="en-GB"/>
          </a:p>
        </p:txBody>
      </p:sp>
    </p:spTree>
    <p:extLst>
      <p:ext uri="{BB962C8B-B14F-4D97-AF65-F5344CB8AC3E}">
        <p14:creationId xmlns:p14="http://schemas.microsoft.com/office/powerpoint/2010/main" val="2512696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235503" cy="332423"/>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5536473" y="0"/>
            <a:ext cx="4235503" cy="332423"/>
          </a:xfrm>
          <a:prstGeom prst="rect">
            <a:avLst/>
          </a:prstGeom>
        </p:spPr>
        <p:txBody>
          <a:bodyPr vert="horz" lIns="91440" tIns="45720" rIns="91440" bIns="45720" rtlCol="0"/>
          <a:lstStyle>
            <a:lvl1pPr algn="r">
              <a:defRPr sz="1200"/>
            </a:lvl1pPr>
          </a:lstStyle>
          <a:p>
            <a:fld id="{4ECF76BE-7BE3-4446-AA9C-4A8AAFDD12B0}" type="datetimeFigureOut">
              <a:rPr lang="en-US" smtClean="0"/>
              <a:t>09/06/15</a:t>
            </a:fld>
            <a:endParaRPr lang="en-US"/>
          </a:p>
        </p:txBody>
      </p:sp>
      <p:sp>
        <p:nvSpPr>
          <p:cNvPr id="4" name="Folienbildplatzhalter 3"/>
          <p:cNvSpPr>
            <a:spLocks noGrp="1" noRot="1" noChangeAspect="1"/>
          </p:cNvSpPr>
          <p:nvPr>
            <p:ph type="sldImg" idx="2"/>
          </p:nvPr>
        </p:nvSpPr>
        <p:spPr>
          <a:xfrm>
            <a:off x="3225800" y="498475"/>
            <a:ext cx="3322638" cy="249237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977424" y="3158014"/>
            <a:ext cx="7819390" cy="2991802"/>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1" y="6314874"/>
            <a:ext cx="4235503" cy="332423"/>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5536473" y="6314874"/>
            <a:ext cx="4235503" cy="332423"/>
          </a:xfrm>
          <a:prstGeom prst="rect">
            <a:avLst/>
          </a:prstGeom>
        </p:spPr>
        <p:txBody>
          <a:bodyPr vert="horz" lIns="91440" tIns="45720" rIns="91440" bIns="45720" rtlCol="0" anchor="b"/>
          <a:lstStyle>
            <a:lvl1pPr algn="r">
              <a:defRPr sz="1200"/>
            </a:lvl1pPr>
          </a:lstStyle>
          <a:p>
            <a:fld id="{88F49707-CD46-47F6-9741-1B1BD428EE13}" type="slidenum">
              <a:rPr lang="en-US" smtClean="0"/>
              <a:t>‹#›</a:t>
            </a:fld>
            <a:endParaRPr lang="en-US"/>
          </a:p>
        </p:txBody>
      </p:sp>
    </p:spTree>
    <p:extLst>
      <p:ext uri="{BB962C8B-B14F-4D97-AF65-F5344CB8AC3E}">
        <p14:creationId xmlns:p14="http://schemas.microsoft.com/office/powerpoint/2010/main" val="17166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defRPr/>
            </a:pPr>
            <a:r>
              <a:rPr lang="en-US" sz="1050" dirty="0" smtClean="0"/>
              <a:t>Danube-INCO.NET offers 2 main information means: Portal and NL - both provide reliable and up-to-date info on funding possibilities such as....You can consult the Portal on daily base or wait for our bi-weekly bulletins directly in your inbox</a:t>
            </a:r>
            <a:endParaRPr lang="en-GB" sz="1050" dirty="0" smtClean="0"/>
          </a:p>
          <a:p>
            <a:pPr lvl="1">
              <a:defRPr/>
            </a:pPr>
            <a:endParaRPr lang="en-GB" sz="1050" dirty="0" smtClean="0"/>
          </a:p>
          <a:p>
            <a:pPr lvl="1">
              <a:defRPr/>
            </a:pPr>
            <a:r>
              <a:rPr lang="en-GB" sz="1050" dirty="0" smtClean="0"/>
              <a:t>in about 7 month of activity 1,452 new information items were published on the portal. It means about 9.4 articles per working day.</a:t>
            </a:r>
          </a:p>
          <a:p>
            <a:pPr lvl="1">
              <a:defRPr/>
            </a:pPr>
            <a:r>
              <a:rPr lang="en-GB" sz="1050" dirty="0" smtClean="0"/>
              <a:t>monthly visits are steadily increasing and in 2014 were about 3000</a:t>
            </a:r>
          </a:p>
          <a:p>
            <a:pPr lvl="1">
              <a:defRPr/>
            </a:pPr>
            <a:endParaRPr lang="en-GB" sz="1050" dirty="0" smtClean="0"/>
          </a:p>
          <a:p>
            <a:pPr marL="400050" lvl="1" indent="0">
              <a:buNone/>
            </a:pPr>
            <a:r>
              <a:rPr lang="en-US" sz="1050" dirty="0" smtClean="0"/>
              <a:t>&gt;&gt; 17 NL issues + 4 Energy and </a:t>
            </a:r>
            <a:r>
              <a:rPr lang="en-US" sz="1050" dirty="0" err="1" smtClean="0"/>
              <a:t>Bioeconomy</a:t>
            </a:r>
            <a:r>
              <a:rPr lang="en-US" sz="1050" dirty="0" smtClean="0"/>
              <a:t> NA sent</a:t>
            </a:r>
          </a:p>
          <a:p>
            <a:pPr marL="400050" lvl="1" indent="0">
              <a:buNone/>
            </a:pPr>
            <a:r>
              <a:rPr lang="en-US" sz="1050" dirty="0" smtClean="0"/>
              <a:t>&gt;&gt; 12.388 registered NL users + 596 stakeholders receiving NA</a:t>
            </a:r>
          </a:p>
          <a:p>
            <a:pPr lvl="1">
              <a:defRPr/>
            </a:pPr>
            <a:endParaRPr lang="en-GB" sz="1050" dirty="0" smtClean="0"/>
          </a:p>
          <a:p>
            <a:pPr>
              <a:defRPr/>
            </a:pPr>
            <a:r>
              <a:rPr lang="en-GB" sz="1050" dirty="0" smtClean="0"/>
              <a:t>newsletter recipients increased by 1507 in about 7 months</a:t>
            </a:r>
          </a:p>
          <a:p>
            <a:pPr marL="0" lvl="1" indent="0">
              <a:buFont typeface="+mj-lt"/>
              <a:buNone/>
            </a:pPr>
            <a:endParaRPr lang="en-US" sz="1050" dirty="0" smtClean="0">
              <a:solidFill>
                <a:schemeClr val="tx1"/>
              </a:solidFill>
            </a:endParaRPr>
          </a:p>
          <a:p>
            <a:pPr marL="457200" lvl="1" indent="-457200">
              <a:buFont typeface="+mj-lt"/>
              <a:buAutoNum type="arabicPeriod" startAt="3"/>
            </a:pPr>
            <a:r>
              <a:rPr lang="en-US" sz="1050" dirty="0" smtClean="0">
                <a:solidFill>
                  <a:schemeClr val="tx1"/>
                </a:solidFill>
              </a:rPr>
              <a:t>&gt;&gt; Facebook 629 fans reached – still a good trend yet</a:t>
            </a:r>
            <a:r>
              <a:rPr lang="en-US" sz="1050" dirty="0" smtClean="0">
                <a:solidFill>
                  <a:srgbClr val="FF0000"/>
                </a:solidFill>
              </a:rPr>
              <a:t/>
            </a:r>
            <a:br>
              <a:rPr lang="en-US" sz="1050" dirty="0" smtClean="0">
                <a:solidFill>
                  <a:srgbClr val="FF0000"/>
                </a:solidFill>
              </a:rPr>
            </a:br>
            <a:r>
              <a:rPr lang="en-US" sz="1050" dirty="0" smtClean="0">
                <a:solidFill>
                  <a:schemeClr val="tx1"/>
                </a:solidFill>
              </a:rPr>
              <a:t>&gt;&gt; Twitter, activity 374 tweets, 109 followers</a:t>
            </a:r>
            <a:br>
              <a:rPr lang="en-US" sz="1050" dirty="0" smtClean="0">
                <a:solidFill>
                  <a:schemeClr val="tx1"/>
                </a:solidFill>
              </a:rPr>
            </a:br>
            <a:r>
              <a:rPr lang="en-US" sz="1050" dirty="0" smtClean="0">
                <a:solidFill>
                  <a:schemeClr val="tx1"/>
                </a:solidFill>
              </a:rPr>
              <a:t>&gt;&gt; </a:t>
            </a:r>
            <a:r>
              <a:rPr lang="en-US" sz="1050" dirty="0" err="1" smtClean="0">
                <a:solidFill>
                  <a:schemeClr val="tx1"/>
                </a:solidFill>
              </a:rPr>
              <a:t>LinkedIN</a:t>
            </a:r>
            <a:r>
              <a:rPr lang="en-US" sz="1050" dirty="0" smtClean="0">
                <a:solidFill>
                  <a:schemeClr val="tx1"/>
                </a:solidFill>
              </a:rPr>
              <a:t> 100 members</a:t>
            </a:r>
            <a:endParaRPr lang="en-US" sz="1050" dirty="0"/>
          </a:p>
        </p:txBody>
      </p:sp>
      <p:sp>
        <p:nvSpPr>
          <p:cNvPr id="4" name="Foliennummernplatzhalter 3"/>
          <p:cNvSpPr>
            <a:spLocks noGrp="1"/>
          </p:cNvSpPr>
          <p:nvPr>
            <p:ph type="sldNum" sz="quarter" idx="10"/>
          </p:nvPr>
        </p:nvSpPr>
        <p:spPr/>
        <p:txBody>
          <a:bodyPr/>
          <a:lstStyle/>
          <a:p>
            <a:fld id="{28E51436-F995-435C-A2A3-1AEFE7658773}" type="slidenum">
              <a:rPr lang="it-IT" smtClean="0"/>
              <a:t>4</a:t>
            </a:fld>
            <a:endParaRPr lang="it-IT"/>
          </a:p>
        </p:txBody>
      </p:sp>
    </p:spTree>
    <p:extLst>
      <p:ext uri="{BB962C8B-B14F-4D97-AF65-F5344CB8AC3E}">
        <p14:creationId xmlns:p14="http://schemas.microsoft.com/office/powerpoint/2010/main" val="291415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16769"/>
            <a:ext cx="7772400" cy="1470025"/>
          </a:xfrm>
        </p:spPr>
        <p:txBody>
          <a:bodyPr/>
          <a:lstStyle>
            <a:lvl1pPr>
              <a:defRPr>
                <a:solidFill>
                  <a:srgbClr val="004393"/>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Untertitel 2"/>
          <p:cNvSpPr>
            <a:spLocks noGrp="1"/>
          </p:cNvSpPr>
          <p:nvPr>
            <p:ph type="subTitle" idx="1"/>
          </p:nvPr>
        </p:nvSpPr>
        <p:spPr>
          <a:xfrm>
            <a:off x="683568" y="3429000"/>
            <a:ext cx="7776864" cy="936104"/>
          </a:xfrm>
        </p:spPr>
        <p:txBody>
          <a:bodyPr>
            <a:noAutofit/>
          </a:bodyPr>
          <a:lstStyle>
            <a:lvl1pPr marL="0" indent="0" algn="ctr">
              <a:buNone/>
              <a:defRPr sz="28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err="1" smtClean="0"/>
              <a:t>Formatvorlage</a:t>
            </a:r>
            <a:r>
              <a:rPr lang="en-US" noProof="0" dirty="0" smtClean="0"/>
              <a:t> des </a:t>
            </a:r>
            <a:r>
              <a:rPr lang="en-US" noProof="0" dirty="0" err="1" smtClean="0"/>
              <a:t>Untertitelmasters</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4" name="Datumsplatzhalter 3"/>
          <p:cNvSpPr>
            <a:spLocks noGrp="1"/>
          </p:cNvSpPr>
          <p:nvPr>
            <p:ph type="dt" sz="half" idx="10"/>
          </p:nvPr>
        </p:nvSpPr>
        <p:spPr/>
        <p:txBody>
          <a:bodyPr/>
          <a:lstStyle/>
          <a:p>
            <a:fld id="{7AF1BF77-059D-43D2-8ACA-54D4773CBBC1}" type="datetimeFigureOut">
              <a:rPr lang="en-US" smtClean="0"/>
              <a:pPr/>
              <a:t>09/06/15</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29CF3467-8DF4-418F-84D3-AB8C77A8C7C8}" type="slidenum">
              <a:rPr lang="en-US" smtClean="0"/>
              <a:pPr/>
              <a:t>‹#›</a:t>
            </a:fld>
            <a:endParaRPr lang="en-US" dirty="0"/>
          </a:p>
        </p:txBody>
      </p:sp>
    </p:spTree>
    <p:extLst>
      <p:ext uri="{BB962C8B-B14F-4D97-AF65-F5344CB8AC3E}">
        <p14:creationId xmlns:p14="http://schemas.microsoft.com/office/powerpoint/2010/main" val="123221477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Vertikaler Textplatzhalter 2"/>
          <p:cNvSpPr>
            <a:spLocks noGrp="1"/>
          </p:cNvSpPr>
          <p:nvPr>
            <p:ph type="body" orient="vert" idx="1"/>
          </p:nvPr>
        </p:nvSpPr>
        <p:spPr/>
        <p:txBody>
          <a:bodyPr vert="eaVert"/>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Datumsplatzhalter 3"/>
          <p:cNvSpPr>
            <a:spLocks noGrp="1"/>
          </p:cNvSpPr>
          <p:nvPr>
            <p:ph type="dt" sz="half" idx="10"/>
          </p:nvPr>
        </p:nvSpPr>
        <p:spPr/>
        <p:txBody>
          <a:bodyPr/>
          <a:lstStyle/>
          <a:p>
            <a:fld id="{7AF1BF77-059D-43D2-8ACA-54D4773CBBC1}" type="datetimeFigureOut">
              <a:rPr lang="en-US" noProof="0" smtClean="0"/>
              <a:pPr/>
              <a:t>09/06/15</a:t>
            </a:fld>
            <a:endParaRPr lang="en-US" noProof="0" dirty="0"/>
          </a:p>
        </p:txBody>
      </p:sp>
      <p:sp>
        <p:nvSpPr>
          <p:cNvPr id="5" name="Fußzeilenplatzhalter 4"/>
          <p:cNvSpPr>
            <a:spLocks noGrp="1"/>
          </p:cNvSpPr>
          <p:nvPr>
            <p:ph type="ftr" sz="quarter" idx="11"/>
          </p:nvPr>
        </p:nvSpPr>
        <p:spPr/>
        <p:txBody>
          <a:bodyPr/>
          <a:lstStyle/>
          <a:p>
            <a:endParaRPr lang="en-US" noProof="0" dirty="0"/>
          </a:p>
        </p:txBody>
      </p:sp>
      <p:sp>
        <p:nvSpPr>
          <p:cNvPr id="6" name="Foliennummernplatzhalter 5"/>
          <p:cNvSpPr>
            <a:spLocks noGrp="1"/>
          </p:cNvSpPr>
          <p:nvPr>
            <p:ph type="sldNum" sz="quarter" idx="12"/>
          </p:nvPr>
        </p:nvSpPr>
        <p:spPr/>
        <p:txBody>
          <a:bodyPr/>
          <a:lstStyle/>
          <a:p>
            <a:fld id="{29CF3467-8DF4-418F-84D3-AB8C77A8C7C8}" type="slidenum">
              <a:rPr lang="en-US" noProof="0" smtClean="0"/>
              <a:pPr/>
              <a:t>‹#›</a:t>
            </a:fld>
            <a:endParaRPr lang="en-US" noProof="0" dirty="0"/>
          </a:p>
        </p:txBody>
      </p:sp>
    </p:spTree>
    <p:extLst>
      <p:ext uri="{BB962C8B-B14F-4D97-AF65-F5344CB8AC3E}">
        <p14:creationId xmlns:p14="http://schemas.microsoft.com/office/powerpoint/2010/main" val="9913277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4393"/>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p:txBody>
          <a:body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Datumsplatzhalter 3"/>
          <p:cNvSpPr>
            <a:spLocks noGrp="1"/>
          </p:cNvSpPr>
          <p:nvPr>
            <p:ph type="dt" sz="half" idx="10"/>
          </p:nvPr>
        </p:nvSpPr>
        <p:spPr/>
        <p:txBody>
          <a:bodyPr/>
          <a:lstStyle/>
          <a:p>
            <a:fld id="{7AF1BF77-059D-43D2-8ACA-54D4773CBBC1}" type="datetimeFigureOut">
              <a:rPr lang="en-US" smtClean="0"/>
              <a:pPr/>
              <a:t>09/06/15</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29CF3467-8DF4-418F-84D3-AB8C77A8C7C8}" type="slidenum">
              <a:rPr lang="en-US" smtClean="0"/>
              <a:pPr/>
              <a:t>‹#›</a:t>
            </a:fld>
            <a:endParaRPr lang="en-US" dirty="0"/>
          </a:p>
        </p:txBody>
      </p:sp>
    </p:spTree>
    <p:extLst>
      <p:ext uri="{BB962C8B-B14F-4D97-AF65-F5344CB8AC3E}">
        <p14:creationId xmlns:p14="http://schemas.microsoft.com/office/powerpoint/2010/main" val="299712467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none" baseline="0">
                <a:solidFill>
                  <a:srgbClr val="004393"/>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err="1" smtClean="0"/>
              <a:t>Textmasterformat</a:t>
            </a:r>
            <a:r>
              <a:rPr lang="en-US" noProof="0" dirty="0" smtClean="0"/>
              <a:t> </a:t>
            </a:r>
            <a:r>
              <a:rPr lang="en-US" noProof="0" dirty="0" err="1" smtClean="0"/>
              <a:t>bearbeiten</a:t>
            </a:r>
            <a:endParaRPr lang="en-US" noProof="0" dirty="0" smtClean="0"/>
          </a:p>
        </p:txBody>
      </p:sp>
      <p:sp>
        <p:nvSpPr>
          <p:cNvPr id="4" name="Datumsplatzhalter 3"/>
          <p:cNvSpPr>
            <a:spLocks noGrp="1"/>
          </p:cNvSpPr>
          <p:nvPr>
            <p:ph type="dt" sz="half" idx="10"/>
          </p:nvPr>
        </p:nvSpPr>
        <p:spPr/>
        <p:txBody>
          <a:bodyPr/>
          <a:lstStyle/>
          <a:p>
            <a:fld id="{7AF1BF77-059D-43D2-8ACA-54D4773CBBC1}" type="datetimeFigureOut">
              <a:rPr lang="en-US" noProof="0" smtClean="0"/>
              <a:pPr/>
              <a:t>09/06/15</a:t>
            </a:fld>
            <a:endParaRPr lang="en-US" noProof="0" dirty="0"/>
          </a:p>
        </p:txBody>
      </p:sp>
      <p:sp>
        <p:nvSpPr>
          <p:cNvPr id="5" name="Fußzeilenplatzhalter 4"/>
          <p:cNvSpPr>
            <a:spLocks noGrp="1"/>
          </p:cNvSpPr>
          <p:nvPr>
            <p:ph type="ftr" sz="quarter" idx="11"/>
          </p:nvPr>
        </p:nvSpPr>
        <p:spPr/>
        <p:txBody>
          <a:bodyPr/>
          <a:lstStyle/>
          <a:p>
            <a:endParaRPr lang="en-US" noProof="0" dirty="0"/>
          </a:p>
        </p:txBody>
      </p:sp>
      <p:sp>
        <p:nvSpPr>
          <p:cNvPr id="6" name="Foliennummernplatzhalter 5"/>
          <p:cNvSpPr>
            <a:spLocks noGrp="1"/>
          </p:cNvSpPr>
          <p:nvPr>
            <p:ph type="sldNum" sz="quarter" idx="12"/>
          </p:nvPr>
        </p:nvSpPr>
        <p:spPr/>
        <p:txBody>
          <a:bodyPr/>
          <a:lstStyle/>
          <a:p>
            <a:fld id="{29CF3467-8DF4-418F-84D3-AB8C77A8C7C8}" type="slidenum">
              <a:rPr lang="en-US" noProof="0" smtClean="0"/>
              <a:pPr/>
              <a:t>‹#›</a:t>
            </a:fld>
            <a:endParaRPr lang="en-US" noProof="0" dirty="0"/>
          </a:p>
        </p:txBody>
      </p:sp>
    </p:spTree>
    <p:extLst>
      <p:ext uri="{BB962C8B-B14F-4D97-AF65-F5344CB8AC3E}">
        <p14:creationId xmlns:p14="http://schemas.microsoft.com/office/powerpoint/2010/main" val="21752645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4393"/>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Datumsplatzhalter 4"/>
          <p:cNvSpPr>
            <a:spLocks noGrp="1"/>
          </p:cNvSpPr>
          <p:nvPr>
            <p:ph type="dt" sz="half" idx="10"/>
          </p:nvPr>
        </p:nvSpPr>
        <p:spPr/>
        <p:txBody>
          <a:bodyPr/>
          <a:lstStyle/>
          <a:p>
            <a:fld id="{7AF1BF77-059D-43D2-8ACA-54D4773CBBC1}" type="datetimeFigureOut">
              <a:rPr lang="en-US" noProof="0" smtClean="0"/>
              <a:pPr/>
              <a:t>09/06/15</a:t>
            </a:fld>
            <a:endParaRPr lang="en-US" noProof="0" dirty="0"/>
          </a:p>
        </p:txBody>
      </p:sp>
      <p:sp>
        <p:nvSpPr>
          <p:cNvPr id="6" name="Fußzeilenplatzhalter 5"/>
          <p:cNvSpPr>
            <a:spLocks noGrp="1"/>
          </p:cNvSpPr>
          <p:nvPr>
            <p:ph type="ftr" sz="quarter" idx="11"/>
          </p:nvPr>
        </p:nvSpPr>
        <p:spPr/>
        <p:txBody>
          <a:bodyPr/>
          <a:lstStyle/>
          <a:p>
            <a:endParaRPr lang="en-US" noProof="0" dirty="0"/>
          </a:p>
        </p:txBody>
      </p:sp>
      <p:sp>
        <p:nvSpPr>
          <p:cNvPr id="7" name="Foliennummernplatzhalter 6"/>
          <p:cNvSpPr>
            <a:spLocks noGrp="1"/>
          </p:cNvSpPr>
          <p:nvPr>
            <p:ph type="sldNum" sz="quarter" idx="12"/>
          </p:nvPr>
        </p:nvSpPr>
        <p:spPr/>
        <p:txBody>
          <a:bodyPr/>
          <a:lstStyle/>
          <a:p>
            <a:fld id="{29CF3467-8DF4-418F-84D3-AB8C77A8C7C8}" type="slidenum">
              <a:rPr lang="en-US" noProof="0" smtClean="0"/>
              <a:pPr/>
              <a:t>‹#›</a:t>
            </a:fld>
            <a:endParaRPr lang="en-US" noProof="0" dirty="0"/>
          </a:p>
        </p:txBody>
      </p:sp>
    </p:spTree>
    <p:extLst>
      <p:ext uri="{BB962C8B-B14F-4D97-AF65-F5344CB8AC3E}">
        <p14:creationId xmlns:p14="http://schemas.microsoft.com/office/powerpoint/2010/main" val="319775256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a:t>
            </a:r>
            <a:r>
              <a:rPr lang="en-US" noProof="0" dirty="0" smtClean="0"/>
              <a:t> </a:t>
            </a:r>
            <a:r>
              <a:rPr lang="en-US" noProof="0" dirty="0" err="1" smtClean="0"/>
              <a:t>bearbeiten</a:t>
            </a:r>
            <a:endParaRPr lang="en-US" noProof="0" dirty="0" smtClean="0"/>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a:t>
            </a:r>
            <a:r>
              <a:rPr lang="en-US" noProof="0" dirty="0" smtClean="0"/>
              <a:t> </a:t>
            </a:r>
            <a:r>
              <a:rPr lang="en-US" noProof="0" dirty="0" err="1" smtClean="0"/>
              <a:t>bearbeiten</a:t>
            </a:r>
            <a:endParaRPr lang="en-US" noProof="0" dirty="0" smtClean="0"/>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7" name="Datumsplatzhalter 6"/>
          <p:cNvSpPr>
            <a:spLocks noGrp="1"/>
          </p:cNvSpPr>
          <p:nvPr>
            <p:ph type="dt" sz="half" idx="10"/>
          </p:nvPr>
        </p:nvSpPr>
        <p:spPr/>
        <p:txBody>
          <a:bodyPr/>
          <a:lstStyle/>
          <a:p>
            <a:fld id="{7AF1BF77-059D-43D2-8ACA-54D4773CBBC1}" type="datetimeFigureOut">
              <a:rPr lang="en-US" noProof="0" smtClean="0"/>
              <a:pPr/>
              <a:t>09/06/15</a:t>
            </a:fld>
            <a:endParaRPr lang="en-US" noProof="0" dirty="0"/>
          </a:p>
        </p:txBody>
      </p:sp>
      <p:sp>
        <p:nvSpPr>
          <p:cNvPr id="8" name="Fußzeilenplatzhalter 7"/>
          <p:cNvSpPr>
            <a:spLocks noGrp="1"/>
          </p:cNvSpPr>
          <p:nvPr>
            <p:ph type="ftr" sz="quarter" idx="11"/>
          </p:nvPr>
        </p:nvSpPr>
        <p:spPr/>
        <p:txBody>
          <a:bodyPr/>
          <a:lstStyle/>
          <a:p>
            <a:endParaRPr lang="en-US" noProof="0" dirty="0"/>
          </a:p>
        </p:txBody>
      </p:sp>
      <p:sp>
        <p:nvSpPr>
          <p:cNvPr id="9" name="Foliennummernplatzhalter 8"/>
          <p:cNvSpPr>
            <a:spLocks noGrp="1"/>
          </p:cNvSpPr>
          <p:nvPr>
            <p:ph type="sldNum" sz="quarter" idx="12"/>
          </p:nvPr>
        </p:nvSpPr>
        <p:spPr/>
        <p:txBody>
          <a:bodyPr/>
          <a:lstStyle/>
          <a:p>
            <a:fld id="{29CF3467-8DF4-418F-84D3-AB8C77A8C7C8}" type="slidenum">
              <a:rPr lang="en-US" noProof="0" smtClean="0"/>
              <a:pPr/>
              <a:t>‹#›</a:t>
            </a:fld>
            <a:endParaRPr lang="en-US" noProof="0" dirty="0"/>
          </a:p>
        </p:txBody>
      </p:sp>
    </p:spTree>
    <p:extLst>
      <p:ext uri="{BB962C8B-B14F-4D97-AF65-F5344CB8AC3E}">
        <p14:creationId xmlns:p14="http://schemas.microsoft.com/office/powerpoint/2010/main" val="296368141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Datumsplatzhalter 2"/>
          <p:cNvSpPr>
            <a:spLocks noGrp="1"/>
          </p:cNvSpPr>
          <p:nvPr>
            <p:ph type="dt" sz="half" idx="10"/>
          </p:nvPr>
        </p:nvSpPr>
        <p:spPr/>
        <p:txBody>
          <a:bodyPr/>
          <a:lstStyle/>
          <a:p>
            <a:fld id="{7AF1BF77-059D-43D2-8ACA-54D4773CBBC1}" type="datetimeFigureOut">
              <a:rPr lang="en-US" noProof="0" smtClean="0"/>
              <a:pPr/>
              <a:t>09/06/15</a:t>
            </a:fld>
            <a:endParaRPr lang="en-US" noProof="0" dirty="0"/>
          </a:p>
        </p:txBody>
      </p:sp>
      <p:sp>
        <p:nvSpPr>
          <p:cNvPr id="4" name="Fußzeilenplatzhalter 3"/>
          <p:cNvSpPr>
            <a:spLocks noGrp="1"/>
          </p:cNvSpPr>
          <p:nvPr>
            <p:ph type="ftr" sz="quarter" idx="11"/>
          </p:nvPr>
        </p:nvSpPr>
        <p:spPr/>
        <p:txBody>
          <a:bodyPr/>
          <a:lstStyle/>
          <a:p>
            <a:endParaRPr lang="en-US" noProof="0" dirty="0"/>
          </a:p>
        </p:txBody>
      </p:sp>
      <p:sp>
        <p:nvSpPr>
          <p:cNvPr id="5" name="Foliennummernplatzhalter 4"/>
          <p:cNvSpPr>
            <a:spLocks noGrp="1"/>
          </p:cNvSpPr>
          <p:nvPr>
            <p:ph type="sldNum" sz="quarter" idx="12"/>
          </p:nvPr>
        </p:nvSpPr>
        <p:spPr/>
        <p:txBody>
          <a:bodyPr/>
          <a:lstStyle/>
          <a:p>
            <a:fld id="{29CF3467-8DF4-418F-84D3-AB8C77A8C7C8}" type="slidenum">
              <a:rPr lang="en-US" noProof="0" smtClean="0"/>
              <a:pPr/>
              <a:t>‹#›</a:t>
            </a:fld>
            <a:endParaRPr lang="en-US" noProof="0" dirty="0"/>
          </a:p>
        </p:txBody>
      </p:sp>
    </p:spTree>
    <p:extLst>
      <p:ext uri="{BB962C8B-B14F-4D97-AF65-F5344CB8AC3E}">
        <p14:creationId xmlns:p14="http://schemas.microsoft.com/office/powerpoint/2010/main" val="77048075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AF1BF77-059D-43D2-8ACA-54D4773CBBC1}" type="datetimeFigureOut">
              <a:rPr lang="en-US" noProof="0" smtClean="0"/>
              <a:pPr/>
              <a:t>09/06/15</a:t>
            </a:fld>
            <a:endParaRPr lang="en-US" noProof="0" dirty="0"/>
          </a:p>
        </p:txBody>
      </p:sp>
      <p:sp>
        <p:nvSpPr>
          <p:cNvPr id="3" name="Fußzeilenplatzhalter 2"/>
          <p:cNvSpPr>
            <a:spLocks noGrp="1"/>
          </p:cNvSpPr>
          <p:nvPr>
            <p:ph type="ftr" sz="quarter" idx="11"/>
          </p:nvPr>
        </p:nvSpPr>
        <p:spPr/>
        <p:txBody>
          <a:bodyPr/>
          <a:lstStyle/>
          <a:p>
            <a:endParaRPr lang="en-US" noProof="0" dirty="0"/>
          </a:p>
        </p:txBody>
      </p:sp>
      <p:sp>
        <p:nvSpPr>
          <p:cNvPr id="4" name="Foliennummernplatzhalter 3"/>
          <p:cNvSpPr>
            <a:spLocks noGrp="1"/>
          </p:cNvSpPr>
          <p:nvPr>
            <p:ph type="sldNum" sz="quarter" idx="12"/>
          </p:nvPr>
        </p:nvSpPr>
        <p:spPr/>
        <p:txBody>
          <a:bodyPr/>
          <a:lstStyle/>
          <a:p>
            <a:fld id="{29CF3467-8DF4-418F-84D3-AB8C77A8C7C8}" type="slidenum">
              <a:rPr lang="en-US" noProof="0" smtClean="0"/>
              <a:pPr/>
              <a:t>‹#›</a:t>
            </a:fld>
            <a:endParaRPr lang="en-US" noProof="0" dirty="0"/>
          </a:p>
        </p:txBody>
      </p:sp>
    </p:spTree>
    <p:extLst>
      <p:ext uri="{BB962C8B-B14F-4D97-AF65-F5344CB8AC3E}">
        <p14:creationId xmlns:p14="http://schemas.microsoft.com/office/powerpoint/2010/main" val="243160649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err="1" smtClean="0"/>
              <a:t>Textmasterformat</a:t>
            </a:r>
            <a:r>
              <a:rPr lang="en-US" noProof="0" dirty="0" smtClean="0"/>
              <a:t> </a:t>
            </a:r>
            <a:r>
              <a:rPr lang="en-US" noProof="0" dirty="0" err="1" smtClean="0"/>
              <a:t>bearbeiten</a:t>
            </a:r>
            <a:endParaRPr lang="en-US" noProof="0" dirty="0" smtClean="0"/>
          </a:p>
        </p:txBody>
      </p:sp>
      <p:sp>
        <p:nvSpPr>
          <p:cNvPr id="5" name="Datumsplatzhalter 4"/>
          <p:cNvSpPr>
            <a:spLocks noGrp="1"/>
          </p:cNvSpPr>
          <p:nvPr>
            <p:ph type="dt" sz="half" idx="10"/>
          </p:nvPr>
        </p:nvSpPr>
        <p:spPr/>
        <p:txBody>
          <a:bodyPr/>
          <a:lstStyle/>
          <a:p>
            <a:fld id="{7AF1BF77-059D-43D2-8ACA-54D4773CBBC1}" type="datetimeFigureOut">
              <a:rPr lang="en-US" noProof="0" smtClean="0"/>
              <a:pPr/>
              <a:t>09/06/15</a:t>
            </a:fld>
            <a:endParaRPr lang="en-US" noProof="0" dirty="0"/>
          </a:p>
        </p:txBody>
      </p:sp>
      <p:sp>
        <p:nvSpPr>
          <p:cNvPr id="6" name="Fußzeilenplatzhalter 5"/>
          <p:cNvSpPr>
            <a:spLocks noGrp="1"/>
          </p:cNvSpPr>
          <p:nvPr>
            <p:ph type="ftr" sz="quarter" idx="11"/>
          </p:nvPr>
        </p:nvSpPr>
        <p:spPr/>
        <p:txBody>
          <a:bodyPr/>
          <a:lstStyle/>
          <a:p>
            <a:endParaRPr lang="en-US" noProof="0" dirty="0"/>
          </a:p>
        </p:txBody>
      </p:sp>
      <p:sp>
        <p:nvSpPr>
          <p:cNvPr id="7" name="Foliennummernplatzhalter 6"/>
          <p:cNvSpPr>
            <a:spLocks noGrp="1"/>
          </p:cNvSpPr>
          <p:nvPr>
            <p:ph type="sldNum" sz="quarter" idx="12"/>
          </p:nvPr>
        </p:nvSpPr>
        <p:spPr/>
        <p:txBody>
          <a:bodyPr/>
          <a:lstStyle/>
          <a:p>
            <a:fld id="{29CF3467-8DF4-418F-84D3-AB8C77A8C7C8}" type="slidenum">
              <a:rPr lang="en-US" noProof="0" smtClean="0"/>
              <a:pPr/>
              <a:t>‹#›</a:t>
            </a:fld>
            <a:endParaRPr lang="en-US" noProof="0" dirty="0"/>
          </a:p>
        </p:txBody>
      </p:sp>
    </p:spTree>
    <p:extLst>
      <p:ext uri="{BB962C8B-B14F-4D97-AF65-F5344CB8AC3E}">
        <p14:creationId xmlns:p14="http://schemas.microsoft.com/office/powerpoint/2010/main" val="119158124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err="1" smtClean="0"/>
              <a:t>Textmasterformat</a:t>
            </a:r>
            <a:r>
              <a:rPr lang="en-US" noProof="0" dirty="0" smtClean="0"/>
              <a:t> </a:t>
            </a:r>
            <a:r>
              <a:rPr lang="en-US" noProof="0" dirty="0" err="1" smtClean="0"/>
              <a:t>bearbeiten</a:t>
            </a:r>
            <a:endParaRPr lang="en-US" noProof="0" dirty="0" smtClean="0"/>
          </a:p>
        </p:txBody>
      </p:sp>
      <p:sp>
        <p:nvSpPr>
          <p:cNvPr id="5" name="Datumsplatzhalter 4"/>
          <p:cNvSpPr>
            <a:spLocks noGrp="1"/>
          </p:cNvSpPr>
          <p:nvPr>
            <p:ph type="dt" sz="half" idx="10"/>
          </p:nvPr>
        </p:nvSpPr>
        <p:spPr/>
        <p:txBody>
          <a:bodyPr/>
          <a:lstStyle/>
          <a:p>
            <a:fld id="{7AF1BF77-059D-43D2-8ACA-54D4773CBBC1}" type="datetimeFigureOut">
              <a:rPr lang="en-US" noProof="0" smtClean="0"/>
              <a:pPr/>
              <a:t>09/06/15</a:t>
            </a:fld>
            <a:endParaRPr lang="en-US" noProof="0" dirty="0"/>
          </a:p>
        </p:txBody>
      </p:sp>
      <p:sp>
        <p:nvSpPr>
          <p:cNvPr id="6" name="Fußzeilenplatzhalter 5"/>
          <p:cNvSpPr>
            <a:spLocks noGrp="1"/>
          </p:cNvSpPr>
          <p:nvPr>
            <p:ph type="ftr" sz="quarter" idx="11"/>
          </p:nvPr>
        </p:nvSpPr>
        <p:spPr/>
        <p:txBody>
          <a:bodyPr/>
          <a:lstStyle/>
          <a:p>
            <a:endParaRPr lang="en-US" noProof="0" dirty="0"/>
          </a:p>
        </p:txBody>
      </p:sp>
      <p:sp>
        <p:nvSpPr>
          <p:cNvPr id="7" name="Foliennummernplatzhalter 6"/>
          <p:cNvSpPr>
            <a:spLocks noGrp="1"/>
          </p:cNvSpPr>
          <p:nvPr>
            <p:ph type="sldNum" sz="quarter" idx="12"/>
          </p:nvPr>
        </p:nvSpPr>
        <p:spPr/>
        <p:txBody>
          <a:bodyPr/>
          <a:lstStyle/>
          <a:p>
            <a:fld id="{29CF3467-8DF4-418F-84D3-AB8C77A8C7C8}" type="slidenum">
              <a:rPr lang="en-US" noProof="0" smtClean="0"/>
              <a:pPr/>
              <a:t>‹#›</a:t>
            </a:fld>
            <a:endParaRPr lang="en-US" noProof="0" dirty="0"/>
          </a:p>
        </p:txBody>
      </p:sp>
    </p:spTree>
    <p:extLst>
      <p:ext uri="{BB962C8B-B14F-4D97-AF65-F5344CB8AC3E}">
        <p14:creationId xmlns:p14="http://schemas.microsoft.com/office/powerpoint/2010/main" val="311289275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1BF77-059D-43D2-8ACA-54D4773CBBC1}" type="datetimeFigureOut">
              <a:rPr lang="en-US" smtClean="0"/>
              <a:pPr/>
              <a:t>09/06/15</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F3467-8DF4-418F-84D3-AB8C77A8C7C8}" type="slidenum">
              <a:rPr lang="en-US" smtClean="0"/>
              <a:pPr/>
              <a:t>‹#›</a:t>
            </a:fld>
            <a:endParaRPr lang="en-US"/>
          </a:p>
        </p:txBody>
      </p:sp>
    </p:spTree>
    <p:extLst>
      <p:ext uri="{BB962C8B-B14F-4D97-AF65-F5344CB8AC3E}">
        <p14:creationId xmlns:p14="http://schemas.microsoft.com/office/powerpoint/2010/main" val="2066871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rgbClr val="00439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0.emf"/><Relationship Id="rId5" Type="http://schemas.openxmlformats.org/officeDocument/2006/relationships/package" Target="../embeddings/Microsoft_Word_Document3.docx"/><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dall@zsi.at" TargetMode="External"/><Relationship Id="rId3" Type="http://schemas.openxmlformats.org/officeDocument/2006/relationships/hyperlink" Target="http://www.zsi.a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www.danube-inco.net/"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ctrTitle"/>
          </p:nvPr>
        </p:nvSpPr>
        <p:spPr/>
        <p:txBody>
          <a:bodyPr>
            <a:normAutofit fontScale="90000"/>
          </a:bodyPr>
          <a:lstStyle/>
          <a:p>
            <a:r>
              <a:rPr lang="en-US" b="1" dirty="0" smtClean="0"/>
              <a:t>INCO-NET for the Danube Region</a:t>
            </a:r>
            <a:r>
              <a:rPr lang="en-US" dirty="0" smtClean="0"/>
              <a:t/>
            </a:r>
            <a:br>
              <a:rPr lang="en-US" dirty="0" smtClean="0"/>
            </a:br>
            <a:r>
              <a:rPr lang="en-US" dirty="0"/>
              <a:t>S</a:t>
            </a:r>
            <a:r>
              <a:rPr lang="en-US" dirty="0" smtClean="0"/>
              <a:t>upport to the Western Balkans</a:t>
            </a:r>
            <a:endParaRPr lang="en-US" noProof="0" dirty="0"/>
          </a:p>
        </p:txBody>
      </p:sp>
      <p:sp>
        <p:nvSpPr>
          <p:cNvPr id="8" name="Untertitel 7"/>
          <p:cNvSpPr>
            <a:spLocks noGrp="1"/>
          </p:cNvSpPr>
          <p:nvPr>
            <p:ph type="subTitle" idx="1"/>
          </p:nvPr>
        </p:nvSpPr>
        <p:spPr/>
        <p:txBody>
          <a:bodyPr/>
          <a:lstStyle/>
          <a:p>
            <a:r>
              <a:rPr lang="en-US" dirty="0" smtClean="0"/>
              <a:t>Steering Platform on Research for the Western Balkan countries</a:t>
            </a:r>
          </a:p>
          <a:p>
            <a:r>
              <a:rPr lang="en-US" dirty="0" smtClean="0"/>
              <a:t>Budapest, 9 June 2015</a:t>
            </a:r>
          </a:p>
          <a:p>
            <a:r>
              <a:rPr lang="en-US" dirty="0" smtClean="0"/>
              <a:t>Elke Dall, Centre for Social Innovation</a:t>
            </a:r>
          </a:p>
        </p:txBody>
      </p:sp>
    </p:spTree>
    <p:extLst>
      <p:ext uri="{BB962C8B-B14F-4D97-AF65-F5344CB8AC3E}">
        <p14:creationId xmlns:p14="http://schemas.microsoft.com/office/powerpoint/2010/main" val="3259835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Specific support to integration to the European Research Area strongly involves WBC</a:t>
            </a:r>
            <a:endParaRPr lang="en-US" sz="3200" dirty="0"/>
          </a:p>
        </p:txBody>
      </p:sp>
      <p:sp>
        <p:nvSpPr>
          <p:cNvPr id="3" name="Content Placeholder 2"/>
          <p:cNvSpPr>
            <a:spLocks noGrp="1"/>
          </p:cNvSpPr>
          <p:nvPr>
            <p:ph idx="1"/>
          </p:nvPr>
        </p:nvSpPr>
        <p:spPr/>
        <p:txBody>
          <a:bodyPr/>
          <a:lstStyle/>
          <a:p>
            <a:r>
              <a:rPr lang="en-US" dirty="0"/>
              <a:t>Integration to ERA, e.g. participation in H2020, focus SMEs (</a:t>
            </a:r>
            <a:r>
              <a:rPr lang="en-US" dirty="0" smtClean="0"/>
              <a:t>events </a:t>
            </a:r>
            <a:r>
              <a:rPr lang="en-US" dirty="0"/>
              <a:t>in </a:t>
            </a:r>
            <a:r>
              <a:rPr lang="en-US" dirty="0" smtClean="0"/>
              <a:t>Belgrade and Kiev), development of background papers and policy recommendations (involved all non EU-MS)</a:t>
            </a:r>
            <a:endParaRPr lang="en-US" dirty="0"/>
          </a:p>
          <a:p>
            <a:r>
              <a:rPr lang="en-US" dirty="0"/>
              <a:t>Policy Mix Peer Reviews (</a:t>
            </a:r>
            <a:r>
              <a:rPr lang="en-US" dirty="0" err="1"/>
              <a:t>BiH</a:t>
            </a:r>
            <a:r>
              <a:rPr lang="en-US" dirty="0"/>
              <a:t>, Serbia) in preparation</a:t>
            </a:r>
          </a:p>
          <a:p>
            <a:endParaRPr lang="en-US" dirty="0"/>
          </a:p>
          <a:p>
            <a:endParaRPr lang="en-US" dirty="0"/>
          </a:p>
        </p:txBody>
      </p:sp>
    </p:spTree>
    <p:extLst>
      <p:ext uri="{BB962C8B-B14F-4D97-AF65-F5344CB8AC3E}">
        <p14:creationId xmlns:p14="http://schemas.microsoft.com/office/powerpoint/2010/main" val="115177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Analysis (e.g. co-publications) as input to policy discussions involved DR+3</a:t>
            </a:r>
            <a:endParaRPr lang="en-US" dirty="0"/>
          </a:p>
        </p:txBody>
      </p:sp>
      <p:graphicFrame>
        <p:nvGraphicFramePr>
          <p:cNvPr id="4" name="Diagramm 3"/>
          <p:cNvGraphicFramePr/>
          <p:nvPr>
            <p:extLst>
              <p:ext uri="{D42A27DB-BD31-4B8C-83A1-F6EECF244321}">
                <p14:modId xmlns:p14="http://schemas.microsoft.com/office/powerpoint/2010/main" val="1884082187"/>
              </p:ext>
            </p:extLst>
          </p:nvPr>
        </p:nvGraphicFramePr>
        <p:xfrm>
          <a:off x="1259632" y="1772816"/>
          <a:ext cx="6696824" cy="4256142"/>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13538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mtClean="0"/>
              <a:t>Co-publication Findings</a:t>
            </a:r>
            <a:endParaRPr lang="en-GB"/>
          </a:p>
        </p:txBody>
      </p:sp>
      <p:sp>
        <p:nvSpPr>
          <p:cNvPr id="3" name="Inhaltsplatzhalter 2"/>
          <p:cNvSpPr>
            <a:spLocks noGrp="1"/>
          </p:cNvSpPr>
          <p:nvPr>
            <p:ph idx="1"/>
          </p:nvPr>
        </p:nvSpPr>
        <p:spPr/>
        <p:txBody>
          <a:bodyPr>
            <a:noAutofit/>
          </a:bodyPr>
          <a:lstStyle/>
          <a:p>
            <a:pPr lvl="0"/>
            <a:r>
              <a:rPr lang="en-GB" sz="2400" dirty="0" smtClean="0"/>
              <a:t>Output patterns suggest </a:t>
            </a:r>
            <a:r>
              <a:rPr lang="en-GB" sz="2400" b="1" dirty="0" smtClean="0"/>
              <a:t>three country groupings</a:t>
            </a:r>
            <a:r>
              <a:rPr lang="en-GB" sz="2400" dirty="0" smtClean="0"/>
              <a:t>:</a:t>
            </a:r>
          </a:p>
          <a:p>
            <a:pPr lvl="1"/>
            <a:r>
              <a:rPr lang="en-GB" sz="2400" dirty="0" smtClean="0"/>
              <a:t>Austria, Czech Republic, Romania, Hungary and Ukraine (between 8,000 and 25,000 publications per year)</a:t>
            </a:r>
          </a:p>
          <a:p>
            <a:pPr lvl="1"/>
            <a:r>
              <a:rPr lang="en-GB" sz="2400" dirty="0" smtClean="0"/>
              <a:t>Serbia, Croatia, Slovenia, Slovakia, Bulgaria (1,000-8,000)</a:t>
            </a:r>
          </a:p>
          <a:p>
            <a:pPr lvl="1"/>
            <a:r>
              <a:rPr lang="en-GB" sz="2400" dirty="0" smtClean="0"/>
              <a:t>Bosnia and Herzegovina, FYR of Macedonia, Albania, Moldova, Montenegro (100-1,000)</a:t>
            </a:r>
          </a:p>
          <a:p>
            <a:pPr lvl="0"/>
            <a:r>
              <a:rPr lang="en-GB" sz="2400" b="1" dirty="0" smtClean="0"/>
              <a:t>Growth</a:t>
            </a:r>
            <a:r>
              <a:rPr lang="en-GB" sz="2400" dirty="0" smtClean="0"/>
              <a:t> at all levels</a:t>
            </a:r>
          </a:p>
          <a:p>
            <a:pPr lvl="0"/>
            <a:r>
              <a:rPr lang="en-GB" sz="2400" b="1" dirty="0" smtClean="0"/>
              <a:t>Particularly strong </a:t>
            </a:r>
            <a:r>
              <a:rPr lang="en-GB" sz="2400" dirty="0" smtClean="0"/>
              <a:t>growth pattern in Romania and Serbia</a:t>
            </a:r>
          </a:p>
          <a:p>
            <a:pPr lvl="0"/>
            <a:r>
              <a:rPr lang="en-GB" sz="2400" b="1" dirty="0" smtClean="0"/>
              <a:t>Relatively limited </a:t>
            </a:r>
            <a:r>
              <a:rPr lang="en-GB" sz="2400" dirty="0" smtClean="0"/>
              <a:t>output growth in Hungary and Ukraine</a:t>
            </a:r>
          </a:p>
          <a:p>
            <a:pPr lvl="1"/>
            <a:endParaRPr lang="en-GB"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15156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mtClean="0"/>
              <a:t>Co-publication Findings</a:t>
            </a:r>
            <a:endParaRPr lang="en-GB"/>
          </a:p>
        </p:txBody>
      </p:sp>
      <p:sp>
        <p:nvSpPr>
          <p:cNvPr id="3" name="Inhaltsplatzhalter 2"/>
          <p:cNvSpPr>
            <a:spLocks noGrp="1"/>
          </p:cNvSpPr>
          <p:nvPr>
            <p:ph idx="1"/>
          </p:nvPr>
        </p:nvSpPr>
        <p:spPr/>
        <p:txBody>
          <a:bodyPr>
            <a:noAutofit/>
          </a:bodyPr>
          <a:lstStyle/>
          <a:p>
            <a:pPr lvl="0"/>
            <a:r>
              <a:rPr lang="en-GB" sz="2400" smtClean="0"/>
              <a:t>In general, the shares of </a:t>
            </a:r>
            <a:r>
              <a:rPr lang="en-GB" sz="2400" b="1" smtClean="0"/>
              <a:t>internationally co-authored </a:t>
            </a:r>
            <a:r>
              <a:rPr lang="en-GB" sz="2400" smtClean="0"/>
              <a:t>publications are </a:t>
            </a:r>
            <a:r>
              <a:rPr lang="en-GB" sz="2400" b="1" smtClean="0"/>
              <a:t>between 40 % and 50 %</a:t>
            </a:r>
          </a:p>
          <a:p>
            <a:pPr lvl="0"/>
            <a:r>
              <a:rPr lang="en-GB" sz="2400" smtClean="0"/>
              <a:t>The general rule of a </a:t>
            </a:r>
            <a:r>
              <a:rPr lang="en-GB" sz="2400" i="1" smtClean="0"/>
              <a:t>higher internationalisation of smaller research communities</a:t>
            </a:r>
            <a:r>
              <a:rPr lang="en-GB" sz="2400" smtClean="0"/>
              <a:t> is confirmed</a:t>
            </a:r>
          </a:p>
          <a:p>
            <a:pPr lvl="0"/>
            <a:r>
              <a:rPr lang="en-GB" sz="2400" smtClean="0"/>
              <a:t>In most DR countries, the </a:t>
            </a:r>
            <a:r>
              <a:rPr lang="en-GB" sz="2400" b="1" smtClean="0"/>
              <a:t>share of intra-DR co-publications in all international co-publications amounts to 40-50 %. </a:t>
            </a:r>
            <a:r>
              <a:rPr lang="en-GB" sz="2400" smtClean="0"/>
              <a:t>These numbers are considerably </a:t>
            </a:r>
            <a:r>
              <a:rPr lang="en-GB" sz="2400" b="1" smtClean="0"/>
              <a:t>higher in </a:t>
            </a:r>
            <a:r>
              <a:rPr lang="en-GB" sz="2400" smtClean="0"/>
              <a:t>BiH and ME, and slightly higher for HR.</a:t>
            </a:r>
          </a:p>
          <a:p>
            <a:r>
              <a:rPr lang="en-GB" sz="2400" smtClean="0"/>
              <a:t>Little surprisingly, </a:t>
            </a:r>
            <a:r>
              <a:rPr lang="en-GB" sz="2400" b="1" smtClean="0"/>
              <a:t>DE, AT, CZ and HU </a:t>
            </a:r>
            <a:r>
              <a:rPr lang="en-GB" sz="2400" smtClean="0"/>
              <a:t>are the most important partners in most cases</a:t>
            </a:r>
          </a:p>
          <a:p>
            <a:pPr lvl="0"/>
            <a:endParaRPr lang="en-GB" sz="2400" smtClean="0"/>
          </a:p>
          <a:p>
            <a:pPr lvl="1"/>
            <a:endParaRPr lang="en-GB" sz="240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209500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mtClean="0"/>
              <a:t>Co-publication Findings</a:t>
            </a:r>
            <a:endParaRPr lang="en-GB"/>
          </a:p>
        </p:txBody>
      </p:sp>
      <p:sp>
        <p:nvSpPr>
          <p:cNvPr id="3" name="Inhaltsplatzhalter 2"/>
          <p:cNvSpPr>
            <a:spLocks noGrp="1"/>
          </p:cNvSpPr>
          <p:nvPr>
            <p:ph idx="1"/>
          </p:nvPr>
        </p:nvSpPr>
        <p:spPr/>
        <p:txBody>
          <a:bodyPr>
            <a:noAutofit/>
          </a:bodyPr>
          <a:lstStyle/>
          <a:p>
            <a:pPr lvl="0"/>
            <a:r>
              <a:rPr lang="en-GB" smtClean="0"/>
              <a:t>Comparing the thematic distribution of DR co-publications vs output allows the following observ.:</a:t>
            </a:r>
          </a:p>
          <a:p>
            <a:pPr lvl="0"/>
            <a:r>
              <a:rPr lang="en-GB" sz="2400" smtClean="0"/>
              <a:t>Relative </a:t>
            </a:r>
            <a:r>
              <a:rPr lang="en-GB" sz="2400" b="1" smtClean="0"/>
              <a:t>strength</a:t>
            </a:r>
            <a:r>
              <a:rPr lang="en-GB" sz="2400" smtClean="0"/>
              <a:t> of co-publications over publications: </a:t>
            </a:r>
          </a:p>
          <a:p>
            <a:pPr lvl="1"/>
            <a:r>
              <a:rPr lang="en-GB" sz="1800" smtClean="0"/>
              <a:t>Physics &amp; astronomy</a:t>
            </a:r>
          </a:p>
          <a:p>
            <a:pPr lvl="1"/>
            <a:r>
              <a:rPr lang="en-GB" sz="1800" smtClean="0"/>
              <a:t>Chemistry</a:t>
            </a:r>
          </a:p>
          <a:p>
            <a:pPr lvl="1"/>
            <a:r>
              <a:rPr lang="en-GB" sz="1800" smtClean="0"/>
              <a:t>Biomedical research</a:t>
            </a:r>
          </a:p>
          <a:p>
            <a:pPr lvl="1"/>
            <a:r>
              <a:rPr lang="en-GB" sz="1800" smtClean="0"/>
              <a:t>Biology</a:t>
            </a:r>
          </a:p>
          <a:p>
            <a:pPr lvl="1"/>
            <a:r>
              <a:rPr lang="en-GB" sz="1800" smtClean="0"/>
              <a:t>Earth &amp; environmental sciences</a:t>
            </a:r>
          </a:p>
          <a:p>
            <a:pPr lvl="0"/>
            <a:r>
              <a:rPr lang="en-GB" sz="2400" smtClean="0"/>
              <a:t>Relative </a:t>
            </a:r>
            <a:r>
              <a:rPr lang="en-GB" sz="2400" b="1" smtClean="0"/>
              <a:t>weakness</a:t>
            </a:r>
            <a:r>
              <a:rPr lang="en-GB" sz="2400" smtClean="0"/>
              <a:t> of co-publications over publications: </a:t>
            </a:r>
          </a:p>
          <a:p>
            <a:pPr lvl="1"/>
            <a:r>
              <a:rPr lang="en-GB" sz="1800" smtClean="0"/>
              <a:t>Engineering</a:t>
            </a:r>
          </a:p>
          <a:p>
            <a:pPr lvl="1"/>
            <a:r>
              <a:rPr lang="en-GB" sz="1800" smtClean="0"/>
              <a:t>ICTs</a:t>
            </a:r>
            <a:endParaRPr lang="en-GB" sz="180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25147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mtClean="0"/>
              <a:t>Co-publication Findings</a:t>
            </a:r>
            <a:endParaRPr lang="en-GB"/>
          </a:p>
        </p:txBody>
      </p:sp>
      <p:sp>
        <p:nvSpPr>
          <p:cNvPr id="3" name="Inhaltsplatzhalter 2"/>
          <p:cNvSpPr>
            <a:spLocks noGrp="1"/>
          </p:cNvSpPr>
          <p:nvPr>
            <p:ph idx="1"/>
          </p:nvPr>
        </p:nvSpPr>
        <p:spPr>
          <a:xfrm>
            <a:off x="457200" y="1412776"/>
            <a:ext cx="8229600" cy="4752528"/>
          </a:xfrm>
        </p:spPr>
        <p:txBody>
          <a:bodyPr>
            <a:noAutofit/>
          </a:bodyPr>
          <a:lstStyle/>
          <a:p>
            <a:r>
              <a:rPr lang="en-GB" sz="2400" smtClean="0"/>
              <a:t>Impact – country level:</a:t>
            </a:r>
          </a:p>
          <a:p>
            <a:pPr lvl="1"/>
            <a:r>
              <a:rPr lang="en-GB" sz="1600" smtClean="0"/>
              <a:t>each citable Danube region record covered in this study is </a:t>
            </a:r>
            <a:r>
              <a:rPr lang="en-GB" sz="1600" b="1" smtClean="0"/>
              <a:t>cited on average 6.7 times</a:t>
            </a:r>
            <a:r>
              <a:rPr lang="en-GB" sz="1600" smtClean="0"/>
              <a:t>. The countries with the highest average citation counts in their general output are</a:t>
            </a:r>
            <a:r>
              <a:rPr lang="en-GB" sz="1600" baseline="30000" smtClean="0"/>
              <a:t>1</a:t>
            </a:r>
            <a:r>
              <a:rPr lang="en-GB" sz="1600" smtClean="0"/>
              <a:t>: </a:t>
            </a:r>
          </a:p>
          <a:p>
            <a:pPr lvl="1"/>
            <a:r>
              <a:rPr lang="en-GB" sz="1600" smtClean="0"/>
              <a:t>Hungary: 9.16</a:t>
            </a:r>
          </a:p>
          <a:p>
            <a:pPr lvl="1"/>
            <a:r>
              <a:rPr lang="en-GB" sz="1600" smtClean="0"/>
              <a:t>Austria: 7.97</a:t>
            </a:r>
          </a:p>
          <a:p>
            <a:pPr lvl="1"/>
            <a:r>
              <a:rPr lang="en-GB" sz="1600" smtClean="0"/>
              <a:t>Slovenia: 7.55</a:t>
            </a:r>
          </a:p>
          <a:p>
            <a:r>
              <a:rPr lang="en-GB" sz="2400" smtClean="0"/>
              <a:t>DR collaboration country pairs with the highest impact </a:t>
            </a:r>
            <a:r>
              <a:rPr lang="en-GB" sz="2000" smtClean="0"/>
              <a:t>(co-published output &gt;250, 2003-2013)</a:t>
            </a:r>
            <a:r>
              <a:rPr lang="en-GB" sz="2400" smtClean="0"/>
              <a:t>:</a:t>
            </a:r>
            <a:endParaRPr lang="en-GB" sz="2400"/>
          </a:p>
        </p:txBody>
      </p:sp>
      <p:sp>
        <p:nvSpPr>
          <p:cNvPr id="4" name="Textfeld 3"/>
          <p:cNvSpPr txBox="1"/>
          <p:nvPr/>
        </p:nvSpPr>
        <p:spPr>
          <a:xfrm>
            <a:off x="673693" y="6381328"/>
            <a:ext cx="6120680" cy="615553"/>
          </a:xfrm>
          <a:prstGeom prst="rect">
            <a:avLst/>
          </a:prstGeom>
          <a:noFill/>
        </p:spPr>
        <p:txBody>
          <a:bodyPr wrap="square" rtlCol="0">
            <a:spAutoFit/>
          </a:bodyPr>
          <a:lstStyle/>
          <a:p>
            <a:pPr marL="0" lvl="1"/>
            <a:r>
              <a:rPr lang="en-GB" sz="1600" baseline="30000" smtClean="0"/>
              <a:t>1</a:t>
            </a:r>
            <a:r>
              <a:rPr lang="en-GB" sz="1600" smtClean="0"/>
              <a:t> </a:t>
            </a:r>
            <a:r>
              <a:rPr lang="en-GB" sz="1400" smtClean="0"/>
              <a:t>Germany is not considered here as not all Germany records have been retrieved</a:t>
            </a:r>
          </a:p>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661782307"/>
              </p:ext>
            </p:extLst>
          </p:nvPr>
        </p:nvGraphicFramePr>
        <p:xfrm>
          <a:off x="1475656" y="4149080"/>
          <a:ext cx="2160240" cy="2208275"/>
        </p:xfrm>
        <a:graphic>
          <a:graphicData uri="http://schemas.openxmlformats.org/drawingml/2006/table">
            <a:tbl>
              <a:tblPr firstRow="1" firstCol="1" bandRow="1">
                <a:tableStyleId>{5C22544A-7EE6-4342-B048-85BDC9FD1C3A}</a:tableStyleId>
              </a:tblPr>
              <a:tblGrid>
                <a:gridCol w="1080120"/>
                <a:gridCol w="1080120"/>
              </a:tblGrid>
              <a:tr h="490238">
                <a:tc>
                  <a:txBody>
                    <a:bodyPr/>
                    <a:lstStyle/>
                    <a:p>
                      <a:pPr algn="ctr">
                        <a:lnSpc>
                          <a:spcPct val="115000"/>
                        </a:lnSpc>
                        <a:spcAft>
                          <a:spcPts val="0"/>
                        </a:spcAft>
                      </a:pPr>
                      <a:r>
                        <a:rPr lang="en-GB" sz="1400" dirty="0">
                          <a:effectLst/>
                        </a:rPr>
                        <a:t>country pair</a:t>
                      </a:r>
                      <a:endParaRPr lang="en-IE"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avg. citations</a:t>
                      </a:r>
                      <a:endParaRPr lang="en-IE" sz="1400">
                        <a:effectLst/>
                        <a:latin typeface="Calibri"/>
                        <a:ea typeface="Calibri"/>
                        <a:cs typeface="Times New Roman"/>
                      </a:endParaRPr>
                    </a:p>
                  </a:txBody>
                  <a:tcPr marL="68580" marR="68580" marT="0" marB="0" anchor="ctr"/>
                </a:tc>
              </a:tr>
              <a:tr h="237716">
                <a:tc>
                  <a:txBody>
                    <a:bodyPr/>
                    <a:lstStyle/>
                    <a:p>
                      <a:pPr>
                        <a:lnSpc>
                          <a:spcPct val="115000"/>
                        </a:lnSpc>
                        <a:spcAft>
                          <a:spcPts val="0"/>
                        </a:spcAft>
                      </a:pPr>
                      <a:r>
                        <a:rPr lang="en-GB" sz="1400" dirty="0">
                          <a:solidFill>
                            <a:srgbClr val="FFFFFF"/>
                          </a:solidFill>
                          <a:effectLst/>
                        </a:rPr>
                        <a:t>RS-UA</a:t>
                      </a:r>
                      <a:endParaRPr lang="en-IE" sz="1400" dirty="0">
                        <a:solidFill>
                          <a:srgbClr val="FFFFFF"/>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27.8</a:t>
                      </a:r>
                      <a:endParaRPr lang="en-IE" sz="1400">
                        <a:effectLst/>
                        <a:latin typeface="Calibri"/>
                        <a:ea typeface="Calibri"/>
                        <a:cs typeface="Times New Roman"/>
                      </a:endParaRPr>
                    </a:p>
                  </a:txBody>
                  <a:tcPr marL="68580" marR="68580" marT="0" marB="0" anchor="ctr"/>
                </a:tc>
              </a:tr>
              <a:tr h="237716">
                <a:tc>
                  <a:txBody>
                    <a:bodyPr/>
                    <a:lstStyle/>
                    <a:p>
                      <a:pPr>
                        <a:lnSpc>
                          <a:spcPct val="115000"/>
                        </a:lnSpc>
                        <a:spcAft>
                          <a:spcPts val="0"/>
                        </a:spcAft>
                      </a:pPr>
                      <a:r>
                        <a:rPr lang="en-GB" sz="1400" dirty="0" smtClean="0">
                          <a:solidFill>
                            <a:srgbClr val="FFFFFF"/>
                          </a:solidFill>
                          <a:effectLst/>
                        </a:rPr>
                        <a:t>UA-HU</a:t>
                      </a:r>
                      <a:endParaRPr lang="en-IE" sz="1400" dirty="0">
                        <a:solidFill>
                          <a:srgbClr val="FFFFFF"/>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26.8</a:t>
                      </a:r>
                      <a:endParaRPr lang="en-IE" sz="1400">
                        <a:effectLst/>
                        <a:latin typeface="Calibri"/>
                        <a:ea typeface="Calibri"/>
                        <a:cs typeface="Times New Roman"/>
                      </a:endParaRPr>
                    </a:p>
                  </a:txBody>
                  <a:tcPr marL="68580" marR="68580" marT="0" marB="0" anchor="ctr"/>
                </a:tc>
              </a:tr>
              <a:tr h="243705">
                <a:tc>
                  <a:txBody>
                    <a:bodyPr/>
                    <a:lstStyle/>
                    <a:p>
                      <a:pPr>
                        <a:lnSpc>
                          <a:spcPct val="115000"/>
                        </a:lnSpc>
                        <a:spcAft>
                          <a:spcPts val="0"/>
                        </a:spcAft>
                      </a:pPr>
                      <a:r>
                        <a:rPr lang="en-GB" sz="1400" dirty="0">
                          <a:solidFill>
                            <a:srgbClr val="FFFFFF"/>
                          </a:solidFill>
                          <a:effectLst/>
                        </a:rPr>
                        <a:t>CZ-HR</a:t>
                      </a:r>
                      <a:endParaRPr lang="en-IE" sz="1400" dirty="0">
                        <a:solidFill>
                          <a:srgbClr val="FFFFFF"/>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24.7</a:t>
                      </a:r>
                      <a:endParaRPr lang="en-IE" sz="1400" dirty="0">
                        <a:effectLst/>
                        <a:latin typeface="Calibri"/>
                        <a:ea typeface="Calibri"/>
                        <a:cs typeface="Times New Roman"/>
                      </a:endParaRPr>
                    </a:p>
                  </a:txBody>
                  <a:tcPr marL="68580" marR="68580" marT="0" marB="0" anchor="ctr"/>
                </a:tc>
              </a:tr>
              <a:tr h="237716">
                <a:tc>
                  <a:txBody>
                    <a:bodyPr/>
                    <a:lstStyle/>
                    <a:p>
                      <a:pPr>
                        <a:lnSpc>
                          <a:spcPct val="115000"/>
                        </a:lnSpc>
                        <a:spcAft>
                          <a:spcPts val="0"/>
                        </a:spcAft>
                      </a:pPr>
                      <a:r>
                        <a:rPr lang="en-GB" sz="1400" dirty="0">
                          <a:solidFill>
                            <a:srgbClr val="FFFFFF"/>
                          </a:solidFill>
                          <a:effectLst/>
                        </a:rPr>
                        <a:t>HR-UA</a:t>
                      </a:r>
                      <a:endParaRPr lang="en-IE" sz="1400" dirty="0">
                        <a:solidFill>
                          <a:srgbClr val="FFFFFF"/>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24.0</a:t>
                      </a:r>
                      <a:endParaRPr lang="en-IE" sz="1400" dirty="0">
                        <a:effectLst/>
                        <a:latin typeface="Calibri"/>
                        <a:ea typeface="Calibri"/>
                        <a:cs typeface="Times New Roman"/>
                      </a:endParaRPr>
                    </a:p>
                  </a:txBody>
                  <a:tcPr marL="68580" marR="68580" marT="0" marB="0" anchor="ctr"/>
                </a:tc>
              </a:tr>
              <a:tr h="237716">
                <a:tc>
                  <a:txBody>
                    <a:bodyPr/>
                    <a:lstStyle/>
                    <a:p>
                      <a:pPr>
                        <a:lnSpc>
                          <a:spcPct val="115000"/>
                        </a:lnSpc>
                        <a:spcAft>
                          <a:spcPts val="0"/>
                        </a:spcAft>
                      </a:pPr>
                      <a:r>
                        <a:rPr lang="en-GB" sz="1400" dirty="0">
                          <a:solidFill>
                            <a:srgbClr val="FFFFFF"/>
                          </a:solidFill>
                          <a:effectLst/>
                        </a:rPr>
                        <a:t>BG-HR</a:t>
                      </a:r>
                      <a:endParaRPr lang="en-IE" sz="1400" dirty="0">
                        <a:solidFill>
                          <a:srgbClr val="FFFFFF"/>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23.6</a:t>
                      </a:r>
                      <a:endParaRPr lang="en-IE" sz="1400" dirty="0">
                        <a:effectLst/>
                        <a:latin typeface="Calibri"/>
                        <a:ea typeface="Calibri"/>
                        <a:cs typeface="Times New Roman"/>
                      </a:endParaRPr>
                    </a:p>
                  </a:txBody>
                  <a:tcPr marL="68580" marR="68580" marT="0" marB="0" anchor="ctr"/>
                </a:tc>
              </a:tr>
              <a:tr h="237716">
                <a:tc>
                  <a:txBody>
                    <a:bodyPr/>
                    <a:lstStyle/>
                    <a:p>
                      <a:pPr>
                        <a:lnSpc>
                          <a:spcPct val="115000"/>
                        </a:lnSpc>
                        <a:spcAft>
                          <a:spcPts val="0"/>
                        </a:spcAft>
                      </a:pPr>
                      <a:r>
                        <a:rPr lang="en-GB" sz="1400" dirty="0">
                          <a:solidFill>
                            <a:srgbClr val="FFFFFF"/>
                          </a:solidFill>
                          <a:effectLst/>
                        </a:rPr>
                        <a:t>CZ-HU</a:t>
                      </a:r>
                      <a:endParaRPr lang="en-IE" sz="1400" dirty="0">
                        <a:solidFill>
                          <a:srgbClr val="FFFFFF"/>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23.5</a:t>
                      </a:r>
                      <a:endParaRPr lang="en-IE" sz="1400" dirty="0">
                        <a:effectLst/>
                        <a:latin typeface="Calibri"/>
                        <a:ea typeface="Calibri"/>
                        <a:cs typeface="Times New Roman"/>
                      </a:endParaRPr>
                    </a:p>
                  </a:txBody>
                  <a:tcPr marL="68580" marR="68580" marT="0" marB="0" anchor="ctr"/>
                </a:tc>
              </a:tr>
              <a:tr h="237716">
                <a:tc>
                  <a:txBody>
                    <a:bodyPr/>
                    <a:lstStyle/>
                    <a:p>
                      <a:pPr>
                        <a:lnSpc>
                          <a:spcPct val="115000"/>
                        </a:lnSpc>
                        <a:spcAft>
                          <a:spcPts val="0"/>
                        </a:spcAft>
                      </a:pPr>
                      <a:r>
                        <a:rPr lang="en-GB" sz="1400" dirty="0">
                          <a:solidFill>
                            <a:srgbClr val="FFFFFF"/>
                          </a:solidFill>
                          <a:effectLst/>
                        </a:rPr>
                        <a:t>DE-HR</a:t>
                      </a:r>
                      <a:endParaRPr lang="en-IE" sz="1400" dirty="0">
                        <a:solidFill>
                          <a:srgbClr val="FFFFFF"/>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23.1</a:t>
                      </a:r>
                      <a:endParaRPr lang="en-IE" sz="1400" dirty="0">
                        <a:effectLst/>
                        <a:latin typeface="Calibri"/>
                        <a:ea typeface="Calibri"/>
                        <a:cs typeface="Times New Roman"/>
                      </a:endParaRPr>
                    </a:p>
                  </a:txBody>
                  <a:tcPr marL="68580" marR="68580" marT="0" marB="0" anchor="ctr"/>
                </a:tc>
              </a:tr>
            </a:tbl>
          </a:graphicData>
        </a:graphic>
      </p:graphicFrame>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78331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457200" y="274638"/>
            <a:ext cx="8229600" cy="706090"/>
          </a:xfrm>
        </p:spPr>
        <p:txBody>
          <a:bodyPr>
            <a:normAutofit fontScale="90000"/>
          </a:bodyPr>
          <a:lstStyle/>
          <a:p>
            <a:r>
              <a:rPr lang="en-GB" dirty="0" smtClean="0"/>
              <a:t>Next steps: Interactive visualisations</a:t>
            </a:r>
            <a:endParaRPr lang="en-GB" dirty="0"/>
          </a:p>
        </p:txBody>
      </p:sp>
      <p:sp>
        <p:nvSpPr>
          <p:cNvPr id="18435" name="Marcador de Posição de Conteúdo 4"/>
          <p:cNvSpPr>
            <a:spLocks noGrp="1"/>
          </p:cNvSpPr>
          <p:nvPr>
            <p:ph idx="1"/>
          </p:nvPr>
        </p:nvSpPr>
        <p:spPr/>
        <p:txBody>
          <a:bodyPr/>
          <a:lstStyle/>
          <a:p>
            <a:pPr>
              <a:buNone/>
            </a:pPr>
            <a:endParaRPr lang="en-GB" sz="1000" smtClean="0"/>
          </a:p>
          <a:p>
            <a:pPr>
              <a:buNone/>
            </a:pPr>
            <a:endParaRPr lang="en-GB" sz="1800" b="1" smtClean="0"/>
          </a:p>
          <a:p>
            <a:pPr marL="0" indent="0">
              <a:buNone/>
            </a:pPr>
            <a:endParaRPr lang="en-GB" sz="1800" smtClean="0"/>
          </a:p>
          <a:p>
            <a:pPr marL="0" indent="0">
              <a:buNone/>
            </a:pPr>
            <a:endParaRPr lang="en-GB" sz="1800" smtClean="0"/>
          </a:p>
          <a:p>
            <a:pPr marL="0" indent="0">
              <a:buNone/>
            </a:pPr>
            <a:endParaRPr lang="en-GB" sz="1800" smtClean="0"/>
          </a:p>
          <a:p>
            <a:endParaRPr lang="en-GB" sz="1800"/>
          </a:p>
        </p:txBody>
      </p:sp>
      <p:sp>
        <p:nvSpPr>
          <p:cNvPr id="18436" name="Marcador de Posição do Número do Diapositivo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24433A-C9EA-490E-B153-6A5C2DFB45A6}" type="slidenum">
              <a:rPr lang="en-GB" smtClean="0"/>
              <a:pPr fontAlgn="base">
                <a:spcBef>
                  <a:spcPct val="0"/>
                </a:spcBef>
                <a:spcAft>
                  <a:spcPct val="0"/>
                </a:spcAft>
              </a:pPr>
              <a:t>16</a:t>
            </a:fld>
            <a:endParaRPr lang="en-GB"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37524"/>
            <a:ext cx="6156176" cy="329958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278" y="3501008"/>
            <a:ext cx="4797226" cy="284128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128798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Co-patent Findings</a:t>
            </a:r>
            <a:endParaRPr lang="en-US" dirty="0"/>
          </a:p>
        </p:txBody>
      </p:sp>
      <p:sp>
        <p:nvSpPr>
          <p:cNvPr id="3" name="Inhaltsplatzhalter 2"/>
          <p:cNvSpPr>
            <a:spLocks noGrp="1"/>
          </p:cNvSpPr>
          <p:nvPr>
            <p:ph idx="1"/>
          </p:nvPr>
        </p:nvSpPr>
        <p:spPr>
          <a:xfrm>
            <a:off x="457200" y="1600200"/>
            <a:ext cx="8363272" cy="4525963"/>
          </a:xfrm>
        </p:spPr>
        <p:txBody>
          <a:bodyPr>
            <a:normAutofit lnSpcReduction="10000"/>
          </a:bodyPr>
          <a:lstStyle/>
          <a:p>
            <a:pPr marL="0" indent="0">
              <a:buNone/>
            </a:pPr>
            <a:r>
              <a:rPr lang="en-US" sz="2400" b="1" dirty="0"/>
              <a:t>Key </a:t>
            </a:r>
            <a:r>
              <a:rPr lang="en-US" sz="2400" b="1" dirty="0" smtClean="0"/>
              <a:t>concepts</a:t>
            </a:r>
            <a:r>
              <a:rPr lang="en-US" sz="2400" dirty="0" smtClean="0"/>
              <a:t>: When </a:t>
            </a:r>
            <a:r>
              <a:rPr lang="en-US" sz="2400" dirty="0"/>
              <a:t>we speak of </a:t>
            </a:r>
            <a:r>
              <a:rPr lang="en-US" sz="2400" dirty="0" smtClean="0"/>
              <a:t>‘patents’, </a:t>
            </a:r>
            <a:r>
              <a:rPr lang="en-US" sz="2400" dirty="0"/>
              <a:t>we refer to patent applications (not granted patents) unless otherwise </a:t>
            </a:r>
            <a:r>
              <a:rPr lang="en-US" sz="2400" dirty="0" smtClean="0"/>
              <a:t>stated. There </a:t>
            </a:r>
            <a:r>
              <a:rPr lang="en-US" sz="2400" dirty="0"/>
              <a:t>are two relevant types of collaborative patent </a:t>
            </a:r>
            <a:r>
              <a:rPr lang="en-US" sz="2400" dirty="0" smtClean="0"/>
              <a:t>applications:</a:t>
            </a:r>
          </a:p>
          <a:p>
            <a:pPr lvl="1">
              <a:buFont typeface="Arial" panose="020B0604020202020204" pitchFamily="34" charset="0"/>
              <a:buChar char="•"/>
            </a:pPr>
            <a:r>
              <a:rPr lang="en-US" sz="2000" dirty="0" smtClean="0"/>
              <a:t>(</a:t>
            </a:r>
            <a:r>
              <a:rPr lang="en-US" sz="2000" dirty="0"/>
              <a:t>international) co-invention = a patent application filed by inventors from at least two different </a:t>
            </a:r>
            <a:r>
              <a:rPr lang="en-US" sz="2000" dirty="0" smtClean="0"/>
              <a:t>countries</a:t>
            </a:r>
          </a:p>
          <a:p>
            <a:pPr lvl="1">
              <a:buFont typeface="Arial" panose="020B0604020202020204" pitchFamily="34" charset="0"/>
              <a:buChar char="•"/>
            </a:pPr>
            <a:r>
              <a:rPr lang="en-US" sz="2000" dirty="0" smtClean="0"/>
              <a:t>foreign-owned </a:t>
            </a:r>
            <a:r>
              <a:rPr lang="en-US" sz="2000" dirty="0"/>
              <a:t>inventions = a patent application </a:t>
            </a:r>
            <a:r>
              <a:rPr lang="en-US" sz="2000" dirty="0" smtClean="0"/>
              <a:t>with inventor(s) from one and applicant(s) from another country</a:t>
            </a:r>
            <a:endParaRPr lang="de-DE" sz="2000" dirty="0" smtClean="0"/>
          </a:p>
          <a:p>
            <a:pPr marL="57150" indent="0">
              <a:buNone/>
            </a:pPr>
            <a:r>
              <a:rPr lang="de-DE" sz="2400" dirty="0" smtClean="0"/>
              <a:t>As </a:t>
            </a:r>
            <a:r>
              <a:rPr lang="de-DE" sz="2400" dirty="0" err="1" smtClean="0"/>
              <a:t>can</a:t>
            </a:r>
            <a:r>
              <a:rPr lang="de-DE" sz="2400" dirty="0" smtClean="0"/>
              <a:t> </a:t>
            </a:r>
            <a:r>
              <a:rPr lang="de-DE" sz="2400" dirty="0" err="1" smtClean="0"/>
              <a:t>be</a:t>
            </a:r>
            <a:r>
              <a:rPr lang="de-DE" sz="2400" dirty="0" smtClean="0"/>
              <a:t> </a:t>
            </a:r>
            <a:r>
              <a:rPr lang="de-DE" sz="2400" dirty="0" err="1" smtClean="0"/>
              <a:t>expected</a:t>
            </a:r>
            <a:r>
              <a:rPr lang="de-DE" sz="2400" dirty="0" smtClean="0"/>
              <a:t>, </a:t>
            </a:r>
            <a:r>
              <a:rPr lang="de-DE" sz="2400" dirty="0" err="1" smtClean="0"/>
              <a:t>the</a:t>
            </a:r>
            <a:r>
              <a:rPr lang="de-DE" sz="2400" dirty="0" smtClean="0"/>
              <a:t> patent </a:t>
            </a:r>
            <a:r>
              <a:rPr lang="de-DE" sz="2400" dirty="0" err="1" smtClean="0"/>
              <a:t>application</a:t>
            </a:r>
            <a:r>
              <a:rPr lang="de-DE" sz="2400" dirty="0" smtClean="0"/>
              <a:t> </a:t>
            </a:r>
            <a:r>
              <a:rPr lang="de-DE" sz="2400" b="1" dirty="0" err="1" smtClean="0"/>
              <a:t>output</a:t>
            </a:r>
            <a:r>
              <a:rPr lang="de-DE" sz="2400" b="1" dirty="0" smtClean="0"/>
              <a:t> in </a:t>
            </a:r>
            <a:r>
              <a:rPr lang="de-DE" sz="2400" b="1" dirty="0" err="1" smtClean="0"/>
              <a:t>the</a:t>
            </a:r>
            <a:r>
              <a:rPr lang="de-DE" sz="2400" b="1" dirty="0" smtClean="0"/>
              <a:t> </a:t>
            </a:r>
            <a:r>
              <a:rPr lang="de-DE" sz="2400" b="1" dirty="0" err="1" smtClean="0"/>
              <a:t>Danube</a:t>
            </a:r>
            <a:r>
              <a:rPr lang="de-DE" sz="2400" b="1" dirty="0" smtClean="0"/>
              <a:t> </a:t>
            </a:r>
            <a:r>
              <a:rPr lang="de-DE" sz="2400" b="1" dirty="0" err="1" smtClean="0"/>
              <a:t>region</a:t>
            </a:r>
            <a:r>
              <a:rPr lang="de-DE" sz="2400" b="1" dirty="0" smtClean="0"/>
              <a:t> </a:t>
            </a:r>
            <a:r>
              <a:rPr lang="de-DE" sz="2400" b="1" dirty="0" err="1" smtClean="0"/>
              <a:t>varies</a:t>
            </a:r>
            <a:r>
              <a:rPr lang="de-DE" sz="2400" b="1" dirty="0" smtClean="0"/>
              <a:t> </a:t>
            </a:r>
            <a:r>
              <a:rPr lang="de-DE" sz="2400" b="1" dirty="0" err="1" smtClean="0"/>
              <a:t>considerably</a:t>
            </a:r>
            <a:r>
              <a:rPr lang="de-DE" sz="2400" dirty="0" smtClean="0"/>
              <a:t>. </a:t>
            </a:r>
            <a:r>
              <a:rPr lang="de-DE" sz="2400" dirty="0" err="1" smtClean="0"/>
              <a:t>For</a:t>
            </a:r>
            <a:r>
              <a:rPr lang="de-DE" sz="2400" dirty="0" smtClean="0"/>
              <a:t> </a:t>
            </a:r>
            <a:r>
              <a:rPr lang="de-DE" sz="2400" dirty="0" err="1" smtClean="0"/>
              <a:t>the</a:t>
            </a:r>
            <a:r>
              <a:rPr lang="de-DE" sz="2400" dirty="0" smtClean="0"/>
              <a:t> 2003-2013 </a:t>
            </a:r>
            <a:r>
              <a:rPr lang="de-DE" sz="2400" dirty="0" err="1" smtClean="0"/>
              <a:t>period</a:t>
            </a:r>
            <a:r>
              <a:rPr lang="de-DE" sz="2400" dirty="0" smtClean="0"/>
              <a:t>:</a:t>
            </a:r>
          </a:p>
          <a:p>
            <a:pPr marL="800100" lvl="2" indent="-342900"/>
            <a:r>
              <a:rPr lang="de-DE" sz="2000" dirty="0" smtClean="0"/>
              <a:t>&gt;700,000 </a:t>
            </a:r>
            <a:r>
              <a:rPr lang="de-DE" sz="2000" dirty="0" err="1" smtClean="0"/>
              <a:t>applications</a:t>
            </a:r>
            <a:r>
              <a:rPr lang="de-DE" sz="2000" dirty="0" smtClean="0"/>
              <a:t> </a:t>
            </a:r>
            <a:r>
              <a:rPr lang="de-DE" sz="2000" dirty="0" err="1" smtClean="0"/>
              <a:t>from</a:t>
            </a:r>
            <a:r>
              <a:rPr lang="de-DE" sz="2000" dirty="0" smtClean="0"/>
              <a:t> </a:t>
            </a:r>
            <a:r>
              <a:rPr lang="de-DE" sz="2000" dirty="0" err="1" smtClean="0"/>
              <a:t>inventors</a:t>
            </a:r>
            <a:r>
              <a:rPr lang="de-DE" sz="2000" dirty="0" smtClean="0"/>
              <a:t> in DE</a:t>
            </a:r>
          </a:p>
          <a:p>
            <a:pPr marL="800100" lvl="2" indent="-342900"/>
            <a:r>
              <a:rPr lang="de-DE" sz="2000" dirty="0" smtClean="0"/>
              <a:t>&gt;10,000 </a:t>
            </a:r>
            <a:r>
              <a:rPr lang="de-DE" sz="2000" dirty="0" err="1" smtClean="0"/>
              <a:t>applications</a:t>
            </a:r>
            <a:r>
              <a:rPr lang="de-DE" sz="2000" dirty="0" smtClean="0"/>
              <a:t> </a:t>
            </a:r>
            <a:r>
              <a:rPr lang="de-DE" sz="2000" dirty="0" err="1" smtClean="0"/>
              <a:t>from</a:t>
            </a:r>
            <a:r>
              <a:rPr lang="de-DE" sz="2000" dirty="0" smtClean="0"/>
              <a:t> </a:t>
            </a:r>
            <a:r>
              <a:rPr lang="de-DE" sz="2000" dirty="0" err="1" smtClean="0"/>
              <a:t>inventors</a:t>
            </a:r>
            <a:r>
              <a:rPr lang="de-DE" sz="2000" dirty="0" smtClean="0"/>
              <a:t> in AT, CZ, </a:t>
            </a:r>
            <a:r>
              <a:rPr lang="de-DE" sz="2000" b="1" dirty="0" smtClean="0"/>
              <a:t>UA</a:t>
            </a:r>
          </a:p>
          <a:p>
            <a:pPr marL="800100" lvl="2" indent="-342900"/>
            <a:r>
              <a:rPr lang="de-DE" sz="2000" dirty="0" smtClean="0"/>
              <a:t>&gt;1,000 </a:t>
            </a:r>
            <a:r>
              <a:rPr lang="de-DE" sz="2000" dirty="0" err="1" smtClean="0"/>
              <a:t>applications</a:t>
            </a:r>
            <a:r>
              <a:rPr lang="de-DE" sz="2000" dirty="0" smtClean="0"/>
              <a:t> </a:t>
            </a:r>
            <a:r>
              <a:rPr lang="de-DE" sz="2000" dirty="0" err="1" smtClean="0"/>
              <a:t>from</a:t>
            </a:r>
            <a:r>
              <a:rPr lang="de-DE" sz="2000" dirty="0" smtClean="0"/>
              <a:t> </a:t>
            </a:r>
            <a:r>
              <a:rPr lang="de-DE" sz="2000" dirty="0" err="1" smtClean="0"/>
              <a:t>inventors</a:t>
            </a:r>
            <a:r>
              <a:rPr lang="de-DE" sz="2000" dirty="0" smtClean="0"/>
              <a:t> in BG, </a:t>
            </a:r>
            <a:r>
              <a:rPr lang="de-DE" sz="2000" b="1" dirty="0" smtClean="0"/>
              <a:t>HR</a:t>
            </a:r>
            <a:r>
              <a:rPr lang="de-DE" sz="2000" dirty="0" smtClean="0"/>
              <a:t>, HU, </a:t>
            </a:r>
            <a:r>
              <a:rPr lang="de-DE" sz="2000" b="1" dirty="0" smtClean="0"/>
              <a:t>MD</a:t>
            </a:r>
            <a:r>
              <a:rPr lang="de-DE" sz="2000" dirty="0" smtClean="0"/>
              <a:t>, RO, </a:t>
            </a:r>
            <a:r>
              <a:rPr lang="de-DE" sz="2000" b="1" dirty="0" smtClean="0"/>
              <a:t>RS</a:t>
            </a:r>
            <a:r>
              <a:rPr lang="de-DE" sz="2000" dirty="0" smtClean="0"/>
              <a:t>, SI, SK</a:t>
            </a:r>
          </a:p>
          <a:p>
            <a:pPr marL="800100" lvl="2" indent="-342900"/>
            <a:r>
              <a:rPr lang="de-DE" sz="2000" dirty="0" smtClean="0"/>
              <a:t>&lt;250 </a:t>
            </a:r>
            <a:r>
              <a:rPr lang="de-DE" sz="2000" dirty="0" err="1" smtClean="0"/>
              <a:t>applications</a:t>
            </a:r>
            <a:r>
              <a:rPr lang="de-DE" sz="2000" dirty="0" smtClean="0"/>
              <a:t> </a:t>
            </a:r>
            <a:r>
              <a:rPr lang="de-DE" sz="2000" dirty="0" err="1" smtClean="0"/>
              <a:t>with</a:t>
            </a:r>
            <a:r>
              <a:rPr lang="de-DE" sz="2000" dirty="0" smtClean="0"/>
              <a:t> </a:t>
            </a:r>
            <a:r>
              <a:rPr lang="de-DE" sz="2000" dirty="0" err="1" smtClean="0"/>
              <a:t>inventors</a:t>
            </a:r>
            <a:r>
              <a:rPr lang="de-DE" sz="2000" dirty="0" smtClean="0"/>
              <a:t> </a:t>
            </a:r>
            <a:r>
              <a:rPr lang="de-DE" sz="2000" dirty="0" err="1" smtClean="0"/>
              <a:t>from</a:t>
            </a:r>
            <a:r>
              <a:rPr lang="de-DE" sz="2000" dirty="0" smtClean="0"/>
              <a:t>: </a:t>
            </a:r>
            <a:r>
              <a:rPr lang="de-DE" sz="2000" b="1" dirty="0" smtClean="0"/>
              <a:t>AL, BA, ME, MK</a:t>
            </a:r>
            <a:endParaRPr lang="en-US" sz="2000" b="1" dirty="0"/>
          </a:p>
          <a:p>
            <a:pPr marL="57150" indent="0">
              <a:buNone/>
            </a:pPr>
            <a:endParaRPr lang="de-DE"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174498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Co-patent Findings</a:t>
            </a:r>
            <a:endParaRPr lang="en-GB" dirty="0"/>
          </a:p>
        </p:txBody>
      </p:sp>
      <p:sp>
        <p:nvSpPr>
          <p:cNvPr id="3" name="Inhaltsplatzhalter 2"/>
          <p:cNvSpPr>
            <a:spLocks noGrp="1"/>
          </p:cNvSpPr>
          <p:nvPr>
            <p:ph idx="1"/>
          </p:nvPr>
        </p:nvSpPr>
        <p:spPr/>
        <p:txBody>
          <a:bodyPr>
            <a:noAutofit/>
          </a:bodyPr>
          <a:lstStyle/>
          <a:p>
            <a:pPr marL="0" lvl="0" indent="0">
              <a:buNone/>
            </a:pPr>
            <a:r>
              <a:rPr lang="en-GB" sz="2400" b="1" dirty="0" smtClean="0"/>
              <a:t>Co-inventions</a:t>
            </a:r>
            <a:r>
              <a:rPr lang="en-GB" sz="2400" dirty="0" smtClean="0"/>
              <a:t> (</a:t>
            </a:r>
            <a:r>
              <a:rPr lang="en-GB" sz="2400" i="1" dirty="0" smtClean="0"/>
              <a:t>inventors from 2 or more DR countries</a:t>
            </a:r>
            <a:r>
              <a:rPr lang="en-GB" sz="2400" dirty="0" smtClean="0"/>
              <a:t>)</a:t>
            </a:r>
          </a:p>
          <a:p>
            <a:pPr lvl="0"/>
            <a:r>
              <a:rPr lang="en-GB" sz="2400" dirty="0" smtClean="0"/>
              <a:t>Shares of co-inventions</a:t>
            </a:r>
          </a:p>
          <a:p>
            <a:pPr lvl="1"/>
            <a:r>
              <a:rPr lang="en-GB" sz="2000" dirty="0" smtClean="0"/>
              <a:t>Low share in DE (12.4 %) and SI (12.5 %)</a:t>
            </a:r>
          </a:p>
          <a:p>
            <a:pPr lvl="1"/>
            <a:r>
              <a:rPr lang="en-GB" sz="2000" dirty="0" smtClean="0"/>
              <a:t>High (&gt;25 %) in Austria, Bulgaria and Slovakia</a:t>
            </a:r>
          </a:p>
          <a:p>
            <a:pPr lvl="1"/>
            <a:r>
              <a:rPr lang="en-GB" sz="2000" dirty="0" smtClean="0"/>
              <a:t>Very high (&gt;50 %) in most smaller countries like </a:t>
            </a:r>
            <a:r>
              <a:rPr lang="en-GB" sz="2000" b="1" dirty="0" smtClean="0"/>
              <a:t>AL, BA, MK</a:t>
            </a:r>
          </a:p>
          <a:p>
            <a:pPr lvl="0"/>
            <a:r>
              <a:rPr lang="en-GB" sz="2400" dirty="0" smtClean="0"/>
              <a:t>Strongest linkages </a:t>
            </a:r>
          </a:p>
          <a:p>
            <a:pPr lvl="1"/>
            <a:r>
              <a:rPr lang="en-GB" sz="2000" dirty="0" smtClean="0"/>
              <a:t>involve Germany and, in descending order: AT, CZ, HU, RO, SK, BG, UA, HR, SI</a:t>
            </a:r>
          </a:p>
          <a:p>
            <a:pPr lvl="1"/>
            <a:r>
              <a:rPr lang="en-GB" sz="2000" dirty="0" smtClean="0"/>
              <a:t>Excluding Germany, the </a:t>
            </a:r>
            <a:r>
              <a:rPr lang="en-GB" sz="2000" dirty="0"/>
              <a:t>strongest linkages are </a:t>
            </a:r>
            <a:r>
              <a:rPr lang="en-GB" sz="2000" dirty="0" smtClean="0"/>
              <a:t/>
            </a:r>
            <a:br>
              <a:rPr lang="en-GB" sz="2000" dirty="0" smtClean="0"/>
            </a:br>
            <a:r>
              <a:rPr lang="en-GB" sz="2000" dirty="0" smtClean="0"/>
              <a:t>CZ-SK</a:t>
            </a:r>
            <a:r>
              <a:rPr lang="en-GB" sz="2000" dirty="0"/>
              <a:t>, MD-RO, AT-SK, MD-UA, AT-HU, AT-CZ, </a:t>
            </a:r>
            <a:r>
              <a:rPr lang="en-GB" sz="2000" dirty="0" smtClean="0"/>
              <a:t>AT-SI</a:t>
            </a:r>
          </a:p>
          <a:p>
            <a:r>
              <a:rPr lang="en-GB" sz="2400" dirty="0" smtClean="0"/>
              <a:t>Application authorities: </a:t>
            </a:r>
          </a:p>
          <a:p>
            <a:pPr lvl="1"/>
            <a:r>
              <a:rPr lang="en-GB" sz="2000" dirty="0" smtClean="0"/>
              <a:t>BG-DE mostly apply to the US, DE-UA to Korea and Taiwan; </a:t>
            </a:r>
          </a:p>
          <a:p>
            <a:pPr lvl="1"/>
            <a:r>
              <a:rPr lang="en-GB" sz="2000" dirty="0" smtClean="0"/>
              <a:t>all others to DE and EPO</a:t>
            </a:r>
            <a:endParaRPr lang="en-GB" sz="20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260444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953965732"/>
              </p:ext>
            </p:extLst>
          </p:nvPr>
        </p:nvGraphicFramePr>
        <p:xfrm>
          <a:off x="1547664" y="1196752"/>
          <a:ext cx="4860925" cy="4661916"/>
        </p:xfrm>
        <a:graphic>
          <a:graphicData uri="http://schemas.openxmlformats.org/drawingml/2006/table">
            <a:tbl>
              <a:tblPr firstRow="1" firstCol="1" bandRow="1" bandCol="1">
                <a:tableStyleId>{69012ECD-51FC-41F1-AA8D-1B2483CD663E}</a:tableStyleId>
              </a:tblPr>
              <a:tblGrid>
                <a:gridCol w="942340"/>
                <a:gridCol w="1577975"/>
                <a:gridCol w="1344930"/>
                <a:gridCol w="995680"/>
              </a:tblGrid>
              <a:tr h="0">
                <a:tc>
                  <a:txBody>
                    <a:bodyPr/>
                    <a:lstStyle/>
                    <a:p>
                      <a:pPr algn="ctr">
                        <a:lnSpc>
                          <a:spcPct val="115000"/>
                        </a:lnSpc>
                        <a:spcAft>
                          <a:spcPts val="0"/>
                        </a:spcAft>
                      </a:pPr>
                      <a:r>
                        <a:rPr lang="en-GB" sz="1400" dirty="0">
                          <a:effectLst/>
                        </a:rPr>
                        <a:t>Country</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Applications with inventor from country x</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International co-inventions</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Share of co-inventions</a:t>
                      </a:r>
                      <a:endParaRPr lang="en-US" sz="180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dirty="0">
                          <a:solidFill>
                            <a:srgbClr val="FF0000"/>
                          </a:solidFill>
                          <a:effectLst/>
                        </a:rPr>
                        <a:t>AL</a:t>
                      </a:r>
                      <a:endParaRPr lang="en-US" sz="180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37</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28</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rgbClr val="FF0000"/>
                          </a:solidFill>
                          <a:effectLst/>
                        </a:rPr>
                        <a:t>75.7%</a:t>
                      </a:r>
                      <a:endParaRPr lang="en-US" sz="1800" dirty="0">
                        <a:solidFill>
                          <a:srgbClr val="FF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AT</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54,836</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15,681</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28.6%</a:t>
                      </a:r>
                      <a:endParaRPr lang="en-US" sz="1800" dirty="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dirty="0">
                          <a:solidFill>
                            <a:srgbClr val="FF0000"/>
                          </a:solidFill>
                          <a:effectLst/>
                        </a:rPr>
                        <a:t>BA</a:t>
                      </a:r>
                      <a:endParaRPr lang="en-US" sz="180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244</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136</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rgbClr val="FF0000"/>
                          </a:solidFill>
                          <a:effectLst/>
                        </a:rPr>
                        <a:t>55.7%</a:t>
                      </a:r>
                      <a:endParaRPr lang="en-US" sz="1800" dirty="0">
                        <a:solidFill>
                          <a:srgbClr val="FF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BG</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2,894</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890</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30.8%</a:t>
                      </a:r>
                      <a:endParaRPr lang="en-US" sz="180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CZ</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12,174</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2,979</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24.5%</a:t>
                      </a:r>
                      <a:endParaRPr lang="en-US" sz="180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DE</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901,117</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111,408</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12.4%</a:t>
                      </a:r>
                      <a:endParaRPr lang="en-US" sz="180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HR</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3,008</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518</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17.2%</a:t>
                      </a:r>
                      <a:endParaRPr lang="en-US" sz="180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HU</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9,913</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2,526</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25.5%</a:t>
                      </a:r>
                      <a:endParaRPr lang="en-US" sz="180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dirty="0">
                          <a:effectLst/>
                        </a:rPr>
                        <a:t>MD</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2,954</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423</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14.3%</a:t>
                      </a:r>
                      <a:endParaRPr lang="en-US" sz="180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dirty="0">
                          <a:solidFill>
                            <a:srgbClr val="FF0000"/>
                          </a:solidFill>
                          <a:effectLst/>
                        </a:rPr>
                        <a:t>ME</a:t>
                      </a:r>
                      <a:endParaRPr lang="en-US" sz="180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51</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17</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rgbClr val="FF0000"/>
                          </a:solidFill>
                          <a:effectLst/>
                        </a:rPr>
                        <a:t>33.3%</a:t>
                      </a:r>
                      <a:endParaRPr lang="en-US" sz="1800" dirty="0">
                        <a:solidFill>
                          <a:srgbClr val="FF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dirty="0">
                          <a:solidFill>
                            <a:srgbClr val="FF0000"/>
                          </a:solidFill>
                          <a:effectLst/>
                        </a:rPr>
                        <a:t>MK</a:t>
                      </a:r>
                      <a:endParaRPr lang="en-US" sz="180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130</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88</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rgbClr val="FF0000"/>
                          </a:solidFill>
                          <a:effectLst/>
                        </a:rPr>
                        <a:t>67.7%</a:t>
                      </a:r>
                      <a:endParaRPr lang="en-US" sz="1800" dirty="0">
                        <a:solidFill>
                          <a:srgbClr val="FF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RO</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8,262</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1,983</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24.0%</a:t>
                      </a:r>
                      <a:endParaRPr lang="en-US" sz="1800" dirty="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dirty="0">
                          <a:solidFill>
                            <a:srgbClr val="FF0000"/>
                          </a:solidFill>
                          <a:effectLst/>
                        </a:rPr>
                        <a:t>RS</a:t>
                      </a:r>
                      <a:endParaRPr lang="en-US" sz="180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2,023</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452</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solidFill>
                            <a:srgbClr val="FF0000"/>
                          </a:solidFill>
                          <a:effectLst/>
                        </a:rPr>
                        <a:t>22.3%</a:t>
                      </a:r>
                      <a:endParaRPr lang="en-US" sz="1800" dirty="0">
                        <a:solidFill>
                          <a:srgbClr val="FF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dirty="0">
                          <a:effectLst/>
                        </a:rPr>
                        <a:t>SI</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5,196</a:t>
                      </a:r>
                      <a:endParaRPr lang="en-US" sz="1800" dirty="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651</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12.5%</a:t>
                      </a:r>
                      <a:endParaRPr lang="en-US" sz="1800" dirty="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SK</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3,138</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1,095</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34.9%</a:t>
                      </a:r>
                      <a:endParaRPr lang="en-US" sz="1800" dirty="0">
                        <a:solidFill>
                          <a:srgbClr val="333333"/>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GB" sz="1400">
                          <a:effectLst/>
                        </a:rPr>
                        <a:t>UA</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18,077</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2,863</a:t>
                      </a:r>
                      <a:endParaRPr lang="en-US" sz="1800">
                        <a:solidFill>
                          <a:srgbClr val="333333"/>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15.8%</a:t>
                      </a:r>
                      <a:endParaRPr lang="en-US" sz="1800" dirty="0">
                        <a:solidFill>
                          <a:srgbClr val="333333"/>
                        </a:solidFill>
                        <a:effectLst/>
                        <a:latin typeface="Calibri"/>
                        <a:ea typeface="Calibri"/>
                        <a:cs typeface="Times New Roman"/>
                      </a:endParaRPr>
                    </a:p>
                  </a:txBody>
                  <a:tcPr marL="68580" marR="68580" marT="0" marB="0"/>
                </a:tc>
              </a:tr>
            </a:tbl>
          </a:graphicData>
        </a:graphic>
      </p:graphicFrame>
      <p:sp>
        <p:nvSpPr>
          <p:cNvPr id="3" name="Rechteck 2"/>
          <p:cNvSpPr/>
          <p:nvPr/>
        </p:nvSpPr>
        <p:spPr>
          <a:xfrm>
            <a:off x="755576" y="476672"/>
            <a:ext cx="3561103" cy="369332"/>
          </a:xfrm>
          <a:prstGeom prst="rect">
            <a:avLst/>
          </a:prstGeom>
        </p:spPr>
        <p:txBody>
          <a:bodyPr wrap="none">
            <a:spAutoFit/>
          </a:bodyPr>
          <a:lstStyle/>
          <a:p>
            <a:r>
              <a:rPr lang="en-GB" b="1" dirty="0">
                <a:solidFill>
                  <a:srgbClr val="333333"/>
                </a:solidFill>
              </a:rPr>
              <a:t>Co-invention shares per DR country</a:t>
            </a:r>
            <a:endParaRPr lang="en-US" b="1" dirty="0">
              <a:solidFill>
                <a:srgbClr val="333333"/>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33728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Danube-INCO.NET uses an inclusive geographical definition</a:t>
            </a:r>
            <a:endParaRPr lang="en-US" sz="3600" dirty="0"/>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r>
              <a:rPr lang="en-US" dirty="0" smtClean="0"/>
              <a:t>Only few topics are directly related to the “physical” Danube</a:t>
            </a:r>
          </a:p>
          <a:p>
            <a:r>
              <a:rPr lang="en-US" dirty="0" smtClean="0"/>
              <a:t>Working on horizontal issues, it is easy to implement variable geometry</a:t>
            </a:r>
          </a:p>
          <a:p>
            <a:r>
              <a:rPr lang="en-US" dirty="0" smtClean="0"/>
              <a:t>Based on interest activities are open</a:t>
            </a:r>
            <a:endParaRPr lang="en-US" dirty="0"/>
          </a:p>
        </p:txBody>
      </p:sp>
      <p:pic>
        <p:nvPicPr>
          <p:cNvPr id="8" name="Picture 7"/>
          <p:cNvPicPr>
            <a:picLocks noChangeAspect="1"/>
          </p:cNvPicPr>
          <p:nvPr/>
        </p:nvPicPr>
        <p:blipFill>
          <a:blip r:embed="rId2"/>
          <a:stretch>
            <a:fillRect/>
          </a:stretch>
        </p:blipFill>
        <p:spPr>
          <a:xfrm>
            <a:off x="755576" y="2348880"/>
            <a:ext cx="3352800" cy="2425700"/>
          </a:xfrm>
          <a:prstGeom prst="rect">
            <a:avLst/>
          </a:prstGeom>
        </p:spPr>
      </p:pic>
    </p:spTree>
    <p:extLst>
      <p:ext uri="{BB962C8B-B14F-4D97-AF65-F5344CB8AC3E}">
        <p14:creationId xmlns:p14="http://schemas.microsoft.com/office/powerpoint/2010/main" val="62907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Co-patent Findings</a:t>
            </a:r>
            <a:endParaRPr lang="en-GB" dirty="0"/>
          </a:p>
        </p:txBody>
      </p:sp>
      <p:sp>
        <p:nvSpPr>
          <p:cNvPr id="3" name="Inhaltsplatzhalter 2"/>
          <p:cNvSpPr>
            <a:spLocks noGrp="1"/>
          </p:cNvSpPr>
          <p:nvPr>
            <p:ph idx="1"/>
          </p:nvPr>
        </p:nvSpPr>
        <p:spPr/>
        <p:txBody>
          <a:bodyPr>
            <a:noAutofit/>
          </a:bodyPr>
          <a:lstStyle/>
          <a:p>
            <a:pPr marL="0" lvl="0" indent="0">
              <a:buNone/>
            </a:pPr>
            <a:r>
              <a:rPr lang="en-GB" sz="2400" b="1" dirty="0" smtClean="0"/>
              <a:t>Co-inventions - topics</a:t>
            </a:r>
          </a:p>
          <a:p>
            <a:pPr lvl="0"/>
            <a:r>
              <a:rPr lang="en-GB" sz="2400" dirty="0" smtClean="0"/>
              <a:t>Strongest topics (CPC-1 classes) in DR co-inventions:</a:t>
            </a:r>
          </a:p>
          <a:p>
            <a:pPr lvl="1"/>
            <a:r>
              <a:rPr lang="en-US" sz="2000" dirty="0" smtClean="0"/>
              <a:t>Electricity; “Operations </a:t>
            </a:r>
            <a:r>
              <a:rPr lang="en-US" sz="2000" dirty="0"/>
              <a:t>and </a:t>
            </a:r>
            <a:r>
              <a:rPr lang="en-US" sz="2000" dirty="0" smtClean="0"/>
              <a:t>Transport”; “Chemistry </a:t>
            </a:r>
            <a:r>
              <a:rPr lang="en-US" sz="2000" dirty="0"/>
              <a:t>and </a:t>
            </a:r>
            <a:r>
              <a:rPr lang="en-US" sz="2000" dirty="0" smtClean="0"/>
              <a:t>Metallurgy”</a:t>
            </a:r>
          </a:p>
          <a:p>
            <a:r>
              <a:rPr lang="de-DE" sz="2400" dirty="0" smtClean="0"/>
              <a:t>Additional relative </a:t>
            </a:r>
            <a:r>
              <a:rPr lang="de-DE" sz="2400" dirty="0" err="1" smtClean="0"/>
              <a:t>strengths</a:t>
            </a:r>
            <a:endParaRPr lang="en-US" sz="2400" dirty="0"/>
          </a:p>
          <a:p>
            <a:pPr lvl="1"/>
            <a:r>
              <a:rPr lang="de-DE" sz="2000" dirty="0" err="1" smtClean="0"/>
              <a:t>Mechanical</a:t>
            </a:r>
            <a:r>
              <a:rPr lang="de-DE" sz="2000" dirty="0" smtClean="0"/>
              <a:t> </a:t>
            </a:r>
            <a:r>
              <a:rPr lang="de-DE" sz="2000" dirty="0" err="1" smtClean="0"/>
              <a:t>engin</a:t>
            </a:r>
            <a:r>
              <a:rPr lang="de-DE" sz="2000" dirty="0" smtClean="0"/>
              <a:t>.: CZ-DE, HU-DE, HR-DE</a:t>
            </a:r>
          </a:p>
          <a:p>
            <a:pPr lvl="1"/>
            <a:r>
              <a:rPr lang="de-DE" sz="2000" dirty="0" smtClean="0"/>
              <a:t>Chemistry </a:t>
            </a:r>
            <a:r>
              <a:rPr lang="de-DE" sz="2000" dirty="0" err="1" smtClean="0"/>
              <a:t>and</a:t>
            </a:r>
            <a:r>
              <a:rPr lang="de-DE" sz="2000" dirty="0" smtClean="0"/>
              <a:t> </a:t>
            </a:r>
            <a:r>
              <a:rPr lang="de-DE" sz="2000" dirty="0" err="1" smtClean="0"/>
              <a:t>metallurgy</a:t>
            </a:r>
            <a:r>
              <a:rPr lang="de-DE" sz="2000" dirty="0" smtClean="0"/>
              <a:t>: CZ-SK</a:t>
            </a:r>
          </a:p>
          <a:p>
            <a:pPr lvl="1"/>
            <a:r>
              <a:rPr lang="de-DE" sz="2000" dirty="0" smtClean="0"/>
              <a:t>Human </a:t>
            </a:r>
            <a:r>
              <a:rPr lang="de-DE" sz="2000" dirty="0" err="1" smtClean="0"/>
              <a:t>necessities</a:t>
            </a:r>
            <a:r>
              <a:rPr lang="de-DE" sz="2000" dirty="0" smtClean="0"/>
              <a:t>: DE-SI, AT-CZ, AT-SI, AT-SK</a:t>
            </a:r>
          </a:p>
          <a:p>
            <a:pPr lvl="1"/>
            <a:r>
              <a:rPr lang="de-DE" sz="2000" dirty="0" err="1" smtClean="0"/>
              <a:t>Physics</a:t>
            </a:r>
            <a:r>
              <a:rPr lang="de-DE" sz="2000" dirty="0" smtClean="0"/>
              <a:t>: BG-DE</a:t>
            </a:r>
          </a:p>
          <a:p>
            <a:pPr lvl="1"/>
            <a:r>
              <a:rPr lang="de-DE" sz="2000" dirty="0" smtClean="0"/>
              <a:t>Emerging </a:t>
            </a:r>
            <a:r>
              <a:rPr lang="de-DE" sz="2000" dirty="0" err="1" smtClean="0"/>
              <a:t>cross-sect</a:t>
            </a:r>
            <a:r>
              <a:rPr lang="de-DE" sz="2000" dirty="0" smtClean="0"/>
              <a:t> </a:t>
            </a:r>
            <a:r>
              <a:rPr lang="de-DE" sz="2000" dirty="0" err="1" smtClean="0"/>
              <a:t>technologies</a:t>
            </a:r>
            <a:r>
              <a:rPr lang="de-DE" sz="2000" dirty="0" smtClean="0"/>
              <a:t>: DE-UA, CZ-DE</a:t>
            </a:r>
            <a:endParaRPr lang="en-GB" sz="20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12138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Co-patent Findings</a:t>
            </a:r>
            <a:endParaRPr lang="en-GB" dirty="0"/>
          </a:p>
        </p:txBody>
      </p:sp>
      <p:sp>
        <p:nvSpPr>
          <p:cNvPr id="3" name="Inhaltsplatzhalter 2"/>
          <p:cNvSpPr>
            <a:spLocks noGrp="1"/>
          </p:cNvSpPr>
          <p:nvPr>
            <p:ph idx="1"/>
          </p:nvPr>
        </p:nvSpPr>
        <p:spPr/>
        <p:txBody>
          <a:bodyPr>
            <a:noAutofit/>
          </a:bodyPr>
          <a:lstStyle/>
          <a:p>
            <a:pPr marL="0" lvl="0" indent="0">
              <a:buNone/>
            </a:pPr>
            <a:r>
              <a:rPr lang="en-GB" sz="2400" b="1" dirty="0" smtClean="0"/>
              <a:t>Foreign ownership</a:t>
            </a:r>
          </a:p>
          <a:p>
            <a:pPr lvl="0"/>
            <a:r>
              <a:rPr lang="en-GB" sz="2400" dirty="0" smtClean="0"/>
              <a:t>Share of foreign-owned patent applications </a:t>
            </a:r>
            <a:br>
              <a:rPr lang="en-GB" sz="2400" dirty="0" smtClean="0"/>
            </a:br>
            <a:r>
              <a:rPr lang="en-GB" sz="2000" dirty="0" smtClean="0"/>
              <a:t>(applications with an inventor from country x and NO applicant from x </a:t>
            </a:r>
            <a:br>
              <a:rPr lang="en-GB" sz="2000" dirty="0" smtClean="0"/>
            </a:br>
            <a:r>
              <a:rPr lang="en-GB" sz="2000" dirty="0" smtClean="0"/>
              <a:t>as a share of all applications with inventors from country x)</a:t>
            </a:r>
          </a:p>
          <a:p>
            <a:pPr lvl="1"/>
            <a:r>
              <a:rPr lang="en-US" sz="2000" dirty="0" smtClean="0"/>
              <a:t>very </a:t>
            </a:r>
            <a:r>
              <a:rPr lang="en-US" sz="2000" dirty="0"/>
              <a:t>high </a:t>
            </a:r>
            <a:r>
              <a:rPr lang="en-US" sz="2000" dirty="0" smtClean="0"/>
              <a:t>(&gt;75 %) in </a:t>
            </a:r>
            <a:r>
              <a:rPr lang="en-US" sz="2000" dirty="0"/>
              <a:t>some small </a:t>
            </a:r>
            <a:r>
              <a:rPr lang="en-US" sz="2000" dirty="0" smtClean="0"/>
              <a:t>countries: </a:t>
            </a:r>
            <a:r>
              <a:rPr lang="en-US" sz="2000" b="1" dirty="0" smtClean="0"/>
              <a:t>AL</a:t>
            </a:r>
            <a:r>
              <a:rPr lang="en-US" sz="2000" b="1" dirty="0"/>
              <a:t>, BA, </a:t>
            </a:r>
            <a:r>
              <a:rPr lang="en-US" sz="2000" b="1" dirty="0" smtClean="0"/>
              <a:t>MK</a:t>
            </a:r>
            <a:endParaRPr lang="en-US" sz="2000" b="1" dirty="0"/>
          </a:p>
          <a:p>
            <a:pPr lvl="1"/>
            <a:r>
              <a:rPr lang="en-US" sz="2000" dirty="0" smtClean="0"/>
              <a:t>high </a:t>
            </a:r>
            <a:r>
              <a:rPr lang="en-US" sz="2000" dirty="0"/>
              <a:t>(&gt;</a:t>
            </a:r>
            <a:r>
              <a:rPr lang="en-US" sz="2000" dirty="0" smtClean="0"/>
              <a:t>30 %): AT, SK</a:t>
            </a:r>
            <a:endParaRPr lang="en-US" sz="2000" dirty="0"/>
          </a:p>
          <a:p>
            <a:pPr lvl="1"/>
            <a:r>
              <a:rPr lang="en-US" sz="2000" dirty="0" smtClean="0"/>
              <a:t>relatively </a:t>
            </a:r>
            <a:r>
              <a:rPr lang="en-US" sz="2000" dirty="0"/>
              <a:t>low (&lt;</a:t>
            </a:r>
            <a:r>
              <a:rPr lang="en-US" sz="2000" dirty="0" smtClean="0"/>
              <a:t>20 %): CZ, HR</a:t>
            </a:r>
            <a:endParaRPr lang="en-US" sz="2000" dirty="0"/>
          </a:p>
          <a:p>
            <a:pPr lvl="1"/>
            <a:r>
              <a:rPr lang="en-US" sz="2000" dirty="0" smtClean="0"/>
              <a:t>low </a:t>
            </a:r>
            <a:r>
              <a:rPr lang="en-US" sz="2000" dirty="0"/>
              <a:t>(&lt;</a:t>
            </a:r>
            <a:r>
              <a:rPr lang="en-US" sz="2000" dirty="0" smtClean="0"/>
              <a:t>15 %): DE, SI, UA</a:t>
            </a:r>
            <a:endParaRPr lang="en-US" sz="2000" dirty="0"/>
          </a:p>
          <a:p>
            <a:pPr lvl="1"/>
            <a:r>
              <a:rPr lang="en-US" sz="2000" dirty="0" smtClean="0"/>
              <a:t>very </a:t>
            </a:r>
            <a:r>
              <a:rPr lang="en-US" sz="2000" dirty="0"/>
              <a:t>low (&lt;</a:t>
            </a:r>
            <a:r>
              <a:rPr lang="en-US" sz="2000" dirty="0" smtClean="0"/>
              <a:t>5 %): MD</a:t>
            </a:r>
            <a:endParaRPr lang="en-US" sz="2000" dirty="0"/>
          </a:p>
          <a:p>
            <a:pPr lvl="0"/>
            <a:r>
              <a:rPr lang="en-GB" sz="2400" dirty="0" smtClean="0"/>
              <a:t>Strongest linkages within the DR (descending order)</a:t>
            </a:r>
          </a:p>
          <a:p>
            <a:pPr lvl="1"/>
            <a:r>
              <a:rPr lang="en-GB" sz="2000" dirty="0" smtClean="0"/>
              <a:t>AT</a:t>
            </a:r>
            <a:r>
              <a:rPr lang="en-GB" sz="2000" dirty="0" smtClean="0">
                <a:sym typeface="Wingdings" panose="05000000000000000000" pitchFamily="2" charset="2"/>
              </a:rPr>
              <a:t></a:t>
            </a:r>
            <a:r>
              <a:rPr lang="en-GB" sz="2000" dirty="0" smtClean="0"/>
              <a:t>DE</a:t>
            </a:r>
            <a:r>
              <a:rPr lang="en-GB" sz="2000" dirty="0"/>
              <a:t>, </a:t>
            </a:r>
            <a:r>
              <a:rPr lang="en-GB" sz="2000" dirty="0" smtClean="0"/>
              <a:t>DE</a:t>
            </a:r>
            <a:r>
              <a:rPr lang="en-GB" sz="2000" dirty="0" smtClean="0">
                <a:sym typeface="Wingdings" panose="05000000000000000000" pitchFamily="2" charset="2"/>
              </a:rPr>
              <a:t></a:t>
            </a:r>
            <a:r>
              <a:rPr lang="en-GB" sz="2000" dirty="0" smtClean="0"/>
              <a:t>AT</a:t>
            </a:r>
            <a:r>
              <a:rPr lang="en-GB" sz="2000" dirty="0"/>
              <a:t>, </a:t>
            </a:r>
            <a:endParaRPr lang="en-GB" sz="2000" dirty="0" smtClean="0"/>
          </a:p>
          <a:p>
            <a:pPr lvl="1"/>
            <a:r>
              <a:rPr lang="en-GB" sz="2000" dirty="0" smtClean="0"/>
              <a:t>HU/CZ/RO/SI/BG/SK/UA</a:t>
            </a:r>
            <a:r>
              <a:rPr lang="en-GB" sz="2000" dirty="0" smtClean="0">
                <a:sym typeface="Wingdings" panose="05000000000000000000" pitchFamily="2" charset="2"/>
              </a:rPr>
              <a:t></a:t>
            </a:r>
            <a:r>
              <a:rPr lang="en-GB" sz="2000" dirty="0" smtClean="0"/>
              <a:t>DE</a:t>
            </a:r>
            <a:r>
              <a:rPr lang="en-GB" sz="2000" dirty="0"/>
              <a:t>, </a:t>
            </a:r>
            <a:endParaRPr lang="en-GB" sz="2000" dirty="0" smtClean="0"/>
          </a:p>
          <a:p>
            <a:pPr lvl="1"/>
            <a:r>
              <a:rPr lang="en-GB" sz="2000" dirty="0" smtClean="0"/>
              <a:t>SK</a:t>
            </a:r>
            <a:r>
              <a:rPr lang="en-GB" sz="2000" dirty="0" smtClean="0">
                <a:sym typeface="Wingdings" panose="05000000000000000000" pitchFamily="2" charset="2"/>
              </a:rPr>
              <a:t></a:t>
            </a:r>
            <a:r>
              <a:rPr lang="en-GB" sz="2000" dirty="0" smtClean="0"/>
              <a:t>CZ</a:t>
            </a:r>
            <a:r>
              <a:rPr lang="en-GB" sz="2000" dirty="0"/>
              <a:t>, </a:t>
            </a:r>
            <a:r>
              <a:rPr lang="en-GB" sz="2000" dirty="0" smtClean="0"/>
              <a:t>DE</a:t>
            </a:r>
            <a:r>
              <a:rPr lang="en-GB" sz="2000" dirty="0" smtClean="0">
                <a:sym typeface="Wingdings" panose="05000000000000000000" pitchFamily="2" charset="2"/>
              </a:rPr>
              <a:t></a:t>
            </a:r>
            <a:r>
              <a:rPr lang="en-GB" sz="2000" dirty="0" smtClean="0"/>
              <a:t>CZ</a:t>
            </a:r>
            <a:r>
              <a:rPr lang="en-GB" sz="2000" dirty="0"/>
              <a:t>, </a:t>
            </a:r>
            <a:r>
              <a:rPr lang="en-GB" sz="2000" dirty="0" smtClean="0"/>
              <a:t>HR</a:t>
            </a:r>
            <a:r>
              <a:rPr lang="en-GB" sz="2000" dirty="0" smtClean="0">
                <a:sym typeface="Wingdings" panose="05000000000000000000" pitchFamily="2" charset="2"/>
              </a:rPr>
              <a:t>D</a:t>
            </a:r>
            <a:r>
              <a:rPr lang="en-GB" sz="2000" dirty="0" smtClean="0"/>
              <a:t>E</a:t>
            </a:r>
            <a:r>
              <a:rPr lang="en-GB" sz="2000" dirty="0"/>
              <a:t>, </a:t>
            </a:r>
            <a:r>
              <a:rPr lang="en-GB" sz="2000" dirty="0" smtClean="0"/>
              <a:t>RO</a:t>
            </a:r>
            <a:r>
              <a:rPr lang="en-GB" sz="2000" dirty="0" smtClean="0">
                <a:sym typeface="Wingdings" panose="05000000000000000000" pitchFamily="2" charset="2"/>
              </a:rPr>
              <a:t></a:t>
            </a:r>
            <a:r>
              <a:rPr lang="en-GB" sz="2000" dirty="0" smtClean="0"/>
              <a:t>MD</a:t>
            </a:r>
            <a:r>
              <a:rPr lang="en-GB" sz="2000" dirty="0"/>
              <a:t>, </a:t>
            </a:r>
            <a:r>
              <a:rPr lang="en-GB" sz="2000" dirty="0" smtClean="0"/>
              <a:t>HU</a:t>
            </a:r>
            <a:r>
              <a:rPr lang="en-GB" sz="2000" dirty="0" smtClean="0">
                <a:sym typeface="Wingdings" panose="05000000000000000000" pitchFamily="2" charset="2"/>
              </a:rPr>
              <a:t></a:t>
            </a:r>
            <a:r>
              <a:rPr lang="en-GB" sz="2000" dirty="0" smtClean="0"/>
              <a:t>AT</a:t>
            </a:r>
            <a:r>
              <a:rPr lang="en-GB" sz="2000" dirty="0"/>
              <a:t>, </a:t>
            </a:r>
            <a:r>
              <a:rPr lang="en-GB" sz="2000" dirty="0" smtClean="0"/>
              <a:t>DE</a:t>
            </a:r>
            <a:r>
              <a:rPr lang="en-GB" sz="2000" dirty="0" smtClean="0">
                <a:sym typeface="Wingdings" panose="05000000000000000000" pitchFamily="2" charset="2"/>
              </a:rPr>
              <a:t></a:t>
            </a:r>
            <a:r>
              <a:rPr lang="en-GB" sz="2000" dirty="0" smtClean="0"/>
              <a:t>HU</a:t>
            </a:r>
          </a:p>
          <a:p>
            <a:pPr lvl="1"/>
            <a:endParaRPr lang="en-GB"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93296"/>
            <a:ext cx="576460" cy="546377"/>
          </a:xfrm>
          <a:prstGeom prst="rect">
            <a:avLst/>
          </a:prstGeom>
        </p:spPr>
      </p:pic>
    </p:spTree>
    <p:extLst>
      <p:ext uri="{BB962C8B-B14F-4D97-AF65-F5344CB8AC3E}">
        <p14:creationId xmlns:p14="http://schemas.microsoft.com/office/powerpoint/2010/main" val="85037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Analysis of barriers</a:t>
            </a:r>
            <a:endParaRPr lang="en-US" dirty="0"/>
          </a:p>
        </p:txBody>
      </p:sp>
      <p:sp>
        <p:nvSpPr>
          <p:cNvPr id="3" name="Inhaltsplatzhalter 2"/>
          <p:cNvSpPr>
            <a:spLocks noGrp="1"/>
          </p:cNvSpPr>
          <p:nvPr>
            <p:ph idx="1"/>
          </p:nvPr>
        </p:nvSpPr>
        <p:spPr/>
        <p:txBody>
          <a:bodyPr/>
          <a:lstStyle/>
          <a:p>
            <a:pPr lvl="0"/>
            <a:r>
              <a:rPr lang="en-US" dirty="0"/>
              <a:t>Personal barriers</a:t>
            </a:r>
          </a:p>
          <a:p>
            <a:pPr lvl="0"/>
            <a:r>
              <a:rPr lang="en-US" dirty="0"/>
              <a:t>Administrative and bureaucratic barriers</a:t>
            </a:r>
          </a:p>
          <a:p>
            <a:pPr lvl="0"/>
            <a:r>
              <a:rPr lang="en-US" dirty="0"/>
              <a:t>Barriers related to Institutional support</a:t>
            </a:r>
          </a:p>
          <a:p>
            <a:pPr lvl="0"/>
            <a:r>
              <a:rPr lang="en-US" dirty="0"/>
              <a:t>Barriers related to overall capacity of country</a:t>
            </a:r>
          </a:p>
          <a:p>
            <a:pPr lvl="0"/>
            <a:r>
              <a:rPr lang="en-US" dirty="0"/>
              <a:t>Scientific excellence barriers</a:t>
            </a:r>
          </a:p>
          <a:p>
            <a:pPr lvl="0"/>
            <a:r>
              <a:rPr lang="en-US" dirty="0"/>
              <a:t>Socio-cultural and political barriers</a:t>
            </a:r>
          </a:p>
          <a:p>
            <a:pPr lvl="0"/>
            <a:r>
              <a:rPr lang="en-US" dirty="0"/>
              <a:t>Project management barriers</a:t>
            </a:r>
          </a:p>
          <a:p>
            <a:endParaRPr lang="en-US" dirty="0"/>
          </a:p>
        </p:txBody>
      </p:sp>
      <p:graphicFrame>
        <p:nvGraphicFramePr>
          <p:cNvPr id="4" name="Chart 4"/>
          <p:cNvGraphicFramePr>
            <a:graphicFrameLocks/>
          </p:cNvGraphicFramePr>
          <p:nvPr>
            <p:extLst>
              <p:ext uri="{D42A27DB-BD31-4B8C-83A1-F6EECF244321}">
                <p14:modId xmlns:p14="http://schemas.microsoft.com/office/powerpoint/2010/main" val="3296738462"/>
              </p:ext>
            </p:extLst>
          </p:nvPr>
        </p:nvGraphicFramePr>
        <p:xfrm>
          <a:off x="467544" y="1556792"/>
          <a:ext cx="835292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9512" y="6488668"/>
            <a:ext cx="799618" cy="369332"/>
          </a:xfrm>
          <a:prstGeom prst="rect">
            <a:avLst/>
          </a:prstGeom>
          <a:noFill/>
        </p:spPr>
        <p:txBody>
          <a:bodyPr wrap="none" rtlCol="0">
            <a:spAutoFit/>
          </a:bodyPr>
          <a:lstStyle/>
          <a:p>
            <a:r>
              <a:rPr lang="en-US" dirty="0" smtClean="0"/>
              <a:t>N=720</a:t>
            </a:r>
            <a:endParaRPr lang="en-US" dirty="0"/>
          </a:p>
        </p:txBody>
      </p:sp>
    </p:spTree>
    <p:extLst>
      <p:ext uri="{BB962C8B-B14F-4D97-AF65-F5344CB8AC3E}">
        <p14:creationId xmlns:p14="http://schemas.microsoft.com/office/powerpoint/2010/main" val="835327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30215845"/>
              </p:ext>
            </p:extLst>
          </p:nvPr>
        </p:nvGraphicFramePr>
        <p:xfrm>
          <a:off x="0" y="116632"/>
          <a:ext cx="9182356"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920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58754892"/>
              </p:ext>
            </p:extLst>
          </p:nvPr>
        </p:nvGraphicFramePr>
        <p:xfrm>
          <a:off x="755576" y="2924944"/>
          <a:ext cx="7488832" cy="2979428"/>
        </p:xfrm>
        <a:graphic>
          <a:graphicData uri="http://schemas.openxmlformats.org/presentationml/2006/ole">
            <mc:AlternateContent xmlns:mc="http://schemas.openxmlformats.org/markup-compatibility/2006">
              <mc:Choice xmlns:v="urn:schemas-microsoft-com:vml" Requires="v">
                <p:oleObj spid="_x0000_s6155" name="Document" r:id="rId3" imgW="5905500" imgH="2349500" progId="Word.Document.12">
                  <p:embed/>
                </p:oleObj>
              </mc:Choice>
              <mc:Fallback>
                <p:oleObj name="Document" r:id="rId3" imgW="5905500" imgH="2349500" progId="Word.Document.12">
                  <p:embed/>
                  <p:pic>
                    <p:nvPicPr>
                      <p:cNvPr id="0" name=""/>
                      <p:cNvPicPr/>
                      <p:nvPr/>
                    </p:nvPicPr>
                    <p:blipFill>
                      <a:blip r:embed="rId4"/>
                      <a:stretch>
                        <a:fillRect/>
                      </a:stretch>
                    </p:blipFill>
                    <p:spPr>
                      <a:xfrm>
                        <a:off x="755576" y="2924944"/>
                        <a:ext cx="7488832" cy="297942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72243760"/>
              </p:ext>
            </p:extLst>
          </p:nvPr>
        </p:nvGraphicFramePr>
        <p:xfrm>
          <a:off x="755650" y="452438"/>
          <a:ext cx="7704138" cy="1922462"/>
        </p:xfrm>
        <a:graphic>
          <a:graphicData uri="http://schemas.openxmlformats.org/presentationml/2006/ole">
            <mc:AlternateContent xmlns:mc="http://schemas.openxmlformats.org/markup-compatibility/2006">
              <mc:Choice xmlns:v="urn:schemas-microsoft-com:vml" Requires="v">
                <p:oleObj spid="_x0000_s6156" name="Document" r:id="rId5" imgW="5905500" imgH="1473200" progId="Word.Document.12">
                  <p:embed/>
                </p:oleObj>
              </mc:Choice>
              <mc:Fallback>
                <p:oleObj name="Document" r:id="rId5" imgW="5905500" imgH="1473200" progId="Word.Document.12">
                  <p:embed/>
                  <p:pic>
                    <p:nvPicPr>
                      <p:cNvPr id="0" name=""/>
                      <p:cNvPicPr/>
                      <p:nvPr/>
                    </p:nvPicPr>
                    <p:blipFill>
                      <a:blip r:embed="rId6"/>
                      <a:stretch>
                        <a:fillRect/>
                      </a:stretch>
                    </p:blipFill>
                    <p:spPr>
                      <a:xfrm>
                        <a:off x="755650" y="452438"/>
                        <a:ext cx="7704138" cy="1922462"/>
                      </a:xfrm>
                      <a:prstGeom prst="rect">
                        <a:avLst/>
                      </a:prstGeom>
                    </p:spPr>
                  </p:pic>
                </p:oleObj>
              </mc:Fallback>
            </mc:AlternateContent>
          </a:graphicData>
        </a:graphic>
      </p:graphicFrame>
    </p:spTree>
    <p:extLst>
      <p:ext uri="{BB962C8B-B14F-4D97-AF65-F5344CB8AC3E}">
        <p14:creationId xmlns:p14="http://schemas.microsoft.com/office/powerpoint/2010/main" val="11972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Object 4"/>
          <p:cNvGraphicFramePr>
            <a:graphicFrameLocks noChangeAspect="1"/>
          </p:cNvGraphicFramePr>
          <p:nvPr>
            <p:extLst>
              <p:ext uri="{D42A27DB-BD31-4B8C-83A1-F6EECF244321}">
                <p14:modId xmlns:p14="http://schemas.microsoft.com/office/powerpoint/2010/main" val="2632915255"/>
              </p:ext>
            </p:extLst>
          </p:nvPr>
        </p:nvGraphicFramePr>
        <p:xfrm>
          <a:off x="35868" y="476672"/>
          <a:ext cx="10896116" cy="60190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79512" y="2924944"/>
            <a:ext cx="1728192" cy="1200329"/>
          </a:xfrm>
          <a:prstGeom prst="rect">
            <a:avLst/>
          </a:prstGeom>
        </p:spPr>
        <p:txBody>
          <a:bodyPr wrap="square">
            <a:spAutoFit/>
          </a:bodyPr>
          <a:lstStyle/>
          <a:p>
            <a:r>
              <a:rPr lang="en-GB" b="1" dirty="0"/>
              <a:t>1 = no experience at all to 5 = lots of experience</a:t>
            </a:r>
            <a:endParaRPr lang="en-US" b="1" dirty="0"/>
          </a:p>
        </p:txBody>
      </p:sp>
    </p:spTree>
    <p:extLst>
      <p:ext uri="{BB962C8B-B14F-4D97-AF65-F5344CB8AC3E}">
        <p14:creationId xmlns:p14="http://schemas.microsoft.com/office/powerpoint/2010/main" val="26430331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1130355653"/>
              </p:ext>
            </p:extLst>
          </p:nvPr>
        </p:nvGraphicFramePr>
        <p:xfrm>
          <a:off x="302320" y="1751608"/>
          <a:ext cx="8790880" cy="447280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79512" y="3501008"/>
            <a:ext cx="1872208" cy="1477328"/>
          </a:xfrm>
          <a:prstGeom prst="rect">
            <a:avLst/>
          </a:prstGeom>
        </p:spPr>
        <p:txBody>
          <a:bodyPr wrap="square">
            <a:spAutoFit/>
          </a:bodyPr>
          <a:lstStyle/>
          <a:p>
            <a:r>
              <a:rPr lang="en-GB" dirty="0" smtClean="0"/>
              <a:t>         from </a:t>
            </a:r>
            <a:r>
              <a:rPr lang="en-GB" dirty="0"/>
              <a:t>1 = very difficult to participate to 5 = very easy to participate</a:t>
            </a:r>
            <a:r>
              <a:rPr lang="en-US" dirty="0"/>
              <a:t> </a:t>
            </a:r>
          </a:p>
        </p:txBody>
      </p:sp>
    </p:spTree>
    <p:extLst>
      <p:ext uri="{BB962C8B-B14F-4D97-AF65-F5344CB8AC3E}">
        <p14:creationId xmlns:p14="http://schemas.microsoft.com/office/powerpoint/2010/main" val="3257759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Overcoming barriers</a:t>
            </a:r>
            <a:endParaRPr lang="en-US" dirty="0"/>
          </a:p>
        </p:txBody>
      </p:sp>
      <p:sp>
        <p:nvSpPr>
          <p:cNvPr id="3" name="Inhaltsplatzhalter 2"/>
          <p:cNvSpPr>
            <a:spLocks noGrp="1"/>
          </p:cNvSpPr>
          <p:nvPr>
            <p:ph idx="1"/>
          </p:nvPr>
        </p:nvSpPr>
        <p:spPr/>
        <p:txBody>
          <a:bodyPr>
            <a:normAutofit fontScale="92500"/>
          </a:bodyPr>
          <a:lstStyle/>
          <a:p>
            <a:pPr marL="0" indent="0">
              <a:buNone/>
            </a:pPr>
            <a:r>
              <a:rPr lang="en-US" dirty="0"/>
              <a:t>The most valued activities to overcome barriers among these countries are:</a:t>
            </a:r>
          </a:p>
          <a:p>
            <a:pPr lvl="0"/>
            <a:r>
              <a:rPr lang="en-US" b="1" dirty="0"/>
              <a:t>Mobility schemes </a:t>
            </a:r>
            <a:r>
              <a:rPr lang="en-US" dirty="0"/>
              <a:t>to visit research </a:t>
            </a:r>
            <a:r>
              <a:rPr lang="en-US" dirty="0" err="1"/>
              <a:t>organisations</a:t>
            </a:r>
            <a:r>
              <a:rPr lang="en-US" dirty="0"/>
              <a:t> ad hoc to discuss and prepare joint proposals</a:t>
            </a:r>
          </a:p>
          <a:p>
            <a:pPr lvl="0"/>
            <a:r>
              <a:rPr lang="en-US" b="1" dirty="0"/>
              <a:t>Professional National Contact Point system </a:t>
            </a:r>
            <a:r>
              <a:rPr lang="en-US" dirty="0"/>
              <a:t>informing potential applicants about funding opportunities </a:t>
            </a:r>
          </a:p>
          <a:p>
            <a:pPr lvl="0"/>
            <a:r>
              <a:rPr lang="en-US" b="1" dirty="0"/>
              <a:t>“twinning” </a:t>
            </a:r>
            <a:r>
              <a:rPr lang="en-US" dirty="0"/>
              <a:t>schemes (cooperation with a similar organization in terms of research agendas, research management, etc.)</a:t>
            </a:r>
          </a:p>
          <a:p>
            <a:pPr lvl="0"/>
            <a:r>
              <a:rPr lang="en-US" b="1" dirty="0"/>
              <a:t>Participation in scientific conferences</a:t>
            </a:r>
          </a:p>
          <a:p>
            <a:endParaRPr lang="en-US" dirty="0"/>
          </a:p>
        </p:txBody>
      </p:sp>
    </p:spTree>
    <p:extLst>
      <p:ext uri="{BB962C8B-B14F-4D97-AF65-F5344CB8AC3E}">
        <p14:creationId xmlns:p14="http://schemas.microsoft.com/office/powerpoint/2010/main" val="28678743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Analysis of transferability of previous project’s </a:t>
            </a:r>
            <a:r>
              <a:rPr lang="en-US" dirty="0" smtClean="0"/>
              <a:t>results</a:t>
            </a:r>
            <a:endParaRPr lang="en-GB" noProof="0" dirty="0"/>
          </a:p>
        </p:txBody>
      </p:sp>
      <p:graphicFrame>
        <p:nvGraphicFramePr>
          <p:cNvPr id="4" name="Tabuľka 3"/>
          <p:cNvGraphicFramePr>
            <a:graphicFrameLocks noGrp="1"/>
          </p:cNvGraphicFramePr>
          <p:nvPr>
            <p:extLst>
              <p:ext uri="{D42A27DB-BD31-4B8C-83A1-F6EECF244321}">
                <p14:modId xmlns:p14="http://schemas.microsoft.com/office/powerpoint/2010/main" val="265168431"/>
              </p:ext>
            </p:extLst>
          </p:nvPr>
        </p:nvGraphicFramePr>
        <p:xfrm>
          <a:off x="786406" y="2420888"/>
          <a:ext cx="7571187" cy="3312366"/>
        </p:xfrm>
        <a:graphic>
          <a:graphicData uri="http://schemas.openxmlformats.org/drawingml/2006/table">
            <a:tbl>
              <a:tblPr firstRow="1" firstCol="1" bandRow="1">
                <a:tableStyleId>{5C22544A-7EE6-4342-B048-85BDC9FD1C3A}</a:tableStyleId>
              </a:tblPr>
              <a:tblGrid>
                <a:gridCol w="2571298"/>
                <a:gridCol w="999811"/>
                <a:gridCol w="999811"/>
                <a:gridCol w="999811"/>
                <a:gridCol w="999811"/>
                <a:gridCol w="1000645"/>
              </a:tblGrid>
              <a:tr h="490458">
                <a:tc>
                  <a:txBody>
                    <a:bodyPr/>
                    <a:lstStyle/>
                    <a:p>
                      <a:pPr algn="l">
                        <a:lnSpc>
                          <a:spcPct val="115000"/>
                        </a:lnSpc>
                        <a:spcAft>
                          <a:spcPts val="0"/>
                        </a:spcAft>
                      </a:pPr>
                      <a:r>
                        <a:rPr lang="en-GB" sz="1400" cap="all" dirty="0">
                          <a:effectLst/>
                        </a:rPr>
                        <a:t>AREA / Project</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cap="all" dirty="0">
                          <a:effectLst/>
                        </a:rPr>
                        <a:t>SEE</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cap="all">
                          <a:effectLst/>
                        </a:rPr>
                        <a:t>CE</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cap="all">
                          <a:effectLst/>
                        </a:rPr>
                        <a:t>FP7</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cap="all">
                          <a:effectLst/>
                        </a:rPr>
                        <a:t>CIP</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cap="all">
                          <a:effectLst/>
                        </a:rPr>
                        <a:t>TOTAL</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0318">
                <a:tc>
                  <a:txBody>
                    <a:bodyPr/>
                    <a:lstStyle/>
                    <a:p>
                      <a:pPr algn="l">
                        <a:lnSpc>
                          <a:spcPct val="115000"/>
                        </a:lnSpc>
                        <a:spcAft>
                          <a:spcPts val="0"/>
                        </a:spcAft>
                      </a:pPr>
                      <a:r>
                        <a:rPr lang="en-GB" sz="1400">
                          <a:effectLst/>
                        </a:rPr>
                        <a:t>Cluster development</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dirty="0">
                          <a:effectLst/>
                        </a:rPr>
                        <a:t>4</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dirty="0">
                          <a:effectLst/>
                        </a:rPr>
                        <a:t>9</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20</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1</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34</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0318">
                <a:tc>
                  <a:txBody>
                    <a:bodyPr/>
                    <a:lstStyle/>
                    <a:p>
                      <a:pPr algn="l">
                        <a:lnSpc>
                          <a:spcPct val="115000"/>
                        </a:lnSpc>
                        <a:spcAft>
                          <a:spcPts val="0"/>
                        </a:spcAft>
                      </a:pPr>
                      <a:r>
                        <a:rPr lang="en-GB" sz="1400">
                          <a:effectLst/>
                        </a:rPr>
                        <a:t>Technology transfer</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15</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dirty="0">
                          <a:effectLst/>
                        </a:rPr>
                        <a:t>14</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26</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4</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59</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0318">
                <a:tc>
                  <a:txBody>
                    <a:bodyPr/>
                    <a:lstStyle/>
                    <a:p>
                      <a:pPr algn="l">
                        <a:lnSpc>
                          <a:spcPct val="115000"/>
                        </a:lnSpc>
                        <a:spcAft>
                          <a:spcPts val="0"/>
                        </a:spcAft>
                      </a:pPr>
                      <a:r>
                        <a:rPr lang="en-GB" sz="1400" dirty="0">
                          <a:effectLst/>
                        </a:rPr>
                        <a:t>Financing tools</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3</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dirty="0">
                          <a:effectLst/>
                        </a:rPr>
                        <a:t>3</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dirty="0">
                          <a:effectLst/>
                        </a:rPr>
                        <a:t>3</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0</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9</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0318">
                <a:tc>
                  <a:txBody>
                    <a:bodyPr/>
                    <a:lstStyle/>
                    <a:p>
                      <a:pPr algn="l">
                        <a:lnSpc>
                          <a:spcPct val="115000"/>
                        </a:lnSpc>
                        <a:spcAft>
                          <a:spcPts val="0"/>
                        </a:spcAft>
                      </a:pPr>
                      <a:r>
                        <a:rPr lang="en-GB" sz="1400" dirty="0">
                          <a:effectLst/>
                        </a:rPr>
                        <a:t>Non-financing tools</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12</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dirty="0">
                          <a:effectLst/>
                        </a:rPr>
                        <a:t>15</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dirty="0">
                          <a:effectLst/>
                        </a:rPr>
                        <a:t>13</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dirty="0">
                          <a:effectLst/>
                        </a:rPr>
                        <a:t>3</a:t>
                      </a:r>
                      <a:endParaRPr lang="sk-SK"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42</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0318">
                <a:tc>
                  <a:txBody>
                    <a:bodyPr/>
                    <a:lstStyle/>
                    <a:p>
                      <a:pPr algn="l">
                        <a:lnSpc>
                          <a:spcPct val="115000"/>
                        </a:lnSpc>
                        <a:spcAft>
                          <a:spcPts val="0"/>
                        </a:spcAft>
                      </a:pPr>
                      <a:r>
                        <a:rPr lang="en-GB" sz="1400" cap="all">
                          <a:effectLst/>
                        </a:rPr>
                        <a:t>TOTAL PROJECTS</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18</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21</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32</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4</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75</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0318">
                <a:tc>
                  <a:txBody>
                    <a:bodyPr/>
                    <a:lstStyle/>
                    <a:p>
                      <a:pPr algn="l">
                        <a:lnSpc>
                          <a:spcPct val="115000"/>
                        </a:lnSpc>
                        <a:spcAft>
                          <a:spcPts val="0"/>
                        </a:spcAft>
                      </a:pPr>
                      <a:r>
                        <a:rPr lang="en-GB" sz="1400" cap="all">
                          <a:effectLst/>
                        </a:rPr>
                        <a:t>TOTAL REsults</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46</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92</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130</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a:effectLst/>
                        </a:rPr>
                        <a:t>6</a:t>
                      </a:r>
                      <a:endParaRPr lang="sk-SK" sz="14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400" b="1" dirty="0">
                          <a:effectLst/>
                        </a:rPr>
                        <a:t>274</a:t>
                      </a:r>
                      <a:endParaRPr lang="sk-SK"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hteck 2"/>
          <p:cNvSpPr/>
          <p:nvPr/>
        </p:nvSpPr>
        <p:spPr>
          <a:xfrm>
            <a:off x="611560" y="1930341"/>
            <a:ext cx="3777765" cy="369332"/>
          </a:xfrm>
          <a:prstGeom prst="rect">
            <a:avLst/>
          </a:prstGeom>
        </p:spPr>
        <p:txBody>
          <a:bodyPr wrap="none">
            <a:spAutoFit/>
          </a:bodyPr>
          <a:lstStyle/>
          <a:p>
            <a:r>
              <a:rPr lang="en-GB" dirty="0"/>
              <a:t>Number of analysed projects per area </a:t>
            </a:r>
            <a:endParaRPr lang="en-US" dirty="0"/>
          </a:p>
        </p:txBody>
      </p:sp>
    </p:spTree>
    <p:extLst>
      <p:ext uri="{BB962C8B-B14F-4D97-AF65-F5344CB8AC3E}">
        <p14:creationId xmlns:p14="http://schemas.microsoft.com/office/powerpoint/2010/main" val="23315774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en-GB" sz="3100" noProof="0" dirty="0" smtClean="0"/>
              <a:t>Examples: </a:t>
            </a:r>
            <a:r>
              <a:rPr lang="en-GB" noProof="0" dirty="0" smtClean="0"/>
              <a:t/>
            </a:r>
            <a:br>
              <a:rPr lang="en-GB" noProof="0" dirty="0" smtClean="0"/>
            </a:br>
            <a:r>
              <a:rPr lang="en-GB" noProof="0" dirty="0" smtClean="0"/>
              <a:t>Cluster development</a:t>
            </a:r>
            <a:endParaRPr lang="en-GB" noProof="0" dirty="0"/>
          </a:p>
        </p:txBody>
      </p:sp>
      <p:sp>
        <p:nvSpPr>
          <p:cNvPr id="3" name="Zástupný symbol obsahu 2"/>
          <p:cNvSpPr>
            <a:spLocks noGrp="1"/>
          </p:cNvSpPr>
          <p:nvPr>
            <p:ph idx="1"/>
          </p:nvPr>
        </p:nvSpPr>
        <p:spPr>
          <a:xfrm>
            <a:off x="457200" y="1600200"/>
            <a:ext cx="8229600" cy="4565104"/>
          </a:xfrm>
        </p:spPr>
        <p:txBody>
          <a:bodyPr>
            <a:normAutofit fontScale="92500"/>
          </a:bodyPr>
          <a:lstStyle/>
          <a:p>
            <a:r>
              <a:rPr lang="en-US" b="1" dirty="0"/>
              <a:t>New Cluster Concepts for </a:t>
            </a:r>
            <a:r>
              <a:rPr lang="sk-SK" b="1" dirty="0" smtClean="0"/>
              <a:t>C</a:t>
            </a:r>
            <a:r>
              <a:rPr lang="en-US" b="1" dirty="0" err="1" smtClean="0"/>
              <a:t>entral</a:t>
            </a:r>
            <a:r>
              <a:rPr lang="en-US" b="1" dirty="0" smtClean="0"/>
              <a:t> Europe</a:t>
            </a:r>
            <a:r>
              <a:rPr lang="sk-SK" b="1" dirty="0" smtClean="0"/>
              <a:t> </a:t>
            </a:r>
            <a:r>
              <a:rPr lang="en-US" sz="2000" b="1" dirty="0" smtClean="0"/>
              <a:t>(</a:t>
            </a:r>
            <a:r>
              <a:rPr lang="sk-SK" sz="2000" b="1" dirty="0" smtClean="0"/>
              <a:t>Report/Study</a:t>
            </a:r>
            <a:r>
              <a:rPr lang="en-US" sz="2000" b="1" dirty="0" smtClean="0"/>
              <a:t>)</a:t>
            </a:r>
            <a:r>
              <a:rPr lang="sk-SK" b="1" dirty="0"/>
              <a:t/>
            </a:r>
            <a:br>
              <a:rPr lang="sk-SK" b="1" dirty="0"/>
            </a:br>
            <a:r>
              <a:rPr lang="sk-SK" dirty="0" err="1" smtClean="0">
                <a:solidFill>
                  <a:srgbClr val="004393"/>
                </a:solidFill>
              </a:rPr>
              <a:t>CluStrat</a:t>
            </a:r>
            <a:r>
              <a:rPr lang="sk-SK" dirty="0" smtClean="0">
                <a:solidFill>
                  <a:srgbClr val="004393"/>
                </a:solidFill>
              </a:rPr>
              <a:t> (CE</a:t>
            </a:r>
            <a:r>
              <a:rPr lang="sk-SK" dirty="0">
                <a:solidFill>
                  <a:srgbClr val="004393"/>
                </a:solidFill>
              </a:rPr>
              <a:t>)</a:t>
            </a:r>
            <a:endParaRPr lang="en-US" dirty="0">
              <a:solidFill>
                <a:srgbClr val="004393"/>
              </a:solidFill>
            </a:endParaRPr>
          </a:p>
          <a:p>
            <a:pPr lvl="1"/>
            <a:r>
              <a:rPr lang="en-US" sz="2000" dirty="0"/>
              <a:t>Joint Strategy based on three founding concepts: clusters, emerging </a:t>
            </a:r>
            <a:r>
              <a:rPr lang="en-US" sz="2000" dirty="0" smtClean="0"/>
              <a:t>industries</a:t>
            </a:r>
            <a:r>
              <a:rPr lang="sk-SK" sz="2000" dirty="0" smtClean="0"/>
              <a:t> (</a:t>
            </a:r>
            <a:r>
              <a:rPr lang="en-US" sz="2000" dirty="0"/>
              <a:t>active ageing, green economy, and sustainable mobility</a:t>
            </a:r>
            <a:r>
              <a:rPr lang="sk-SK" sz="2000" dirty="0" smtClean="0"/>
              <a:t>)</a:t>
            </a:r>
            <a:r>
              <a:rPr lang="en-US" sz="2000" dirty="0" smtClean="0"/>
              <a:t>, </a:t>
            </a:r>
            <a:r>
              <a:rPr lang="en-US" sz="2000" dirty="0"/>
              <a:t>and cross-cutting </a:t>
            </a:r>
            <a:r>
              <a:rPr lang="en-US" sz="2000" dirty="0" smtClean="0"/>
              <a:t>issues</a:t>
            </a:r>
            <a:r>
              <a:rPr lang="sk-SK" sz="2000" dirty="0" smtClean="0"/>
              <a:t> (</a:t>
            </a:r>
            <a:r>
              <a:rPr lang="en-US" sz="2000" dirty="0"/>
              <a:t>knowledge transfer and knowledge co-production, </a:t>
            </a:r>
            <a:r>
              <a:rPr lang="en-US" sz="2000" dirty="0" err="1"/>
              <a:t>internationalisation</a:t>
            </a:r>
            <a:r>
              <a:rPr lang="en-US" sz="2000" dirty="0"/>
              <a:t>, and gender and innovation including diversity</a:t>
            </a:r>
            <a:r>
              <a:rPr lang="sk-SK" sz="2000" dirty="0" smtClean="0"/>
              <a:t>)</a:t>
            </a:r>
            <a:r>
              <a:rPr lang="en-US" sz="2000" dirty="0" smtClean="0"/>
              <a:t>.</a:t>
            </a:r>
            <a:r>
              <a:rPr lang="sk-SK" sz="2000" dirty="0"/>
              <a:t/>
            </a:r>
            <a:br>
              <a:rPr lang="sk-SK" sz="2000" dirty="0"/>
            </a:br>
            <a:endParaRPr lang="sk-SK" sz="2000" dirty="0"/>
          </a:p>
          <a:p>
            <a:r>
              <a:rPr lang="en-US" b="1" dirty="0"/>
              <a:t>Handbook on transnational clustering </a:t>
            </a:r>
            <a:r>
              <a:rPr lang="sk-SK" sz="2000" b="1" dirty="0" smtClean="0"/>
              <a:t>(</a:t>
            </a:r>
            <a:r>
              <a:rPr lang="en-US" sz="2000" b="1" dirty="0" smtClean="0"/>
              <a:t>Methodology)</a:t>
            </a:r>
            <a:r>
              <a:rPr lang="sk-SK" sz="2000" b="1" dirty="0" smtClean="0"/>
              <a:t> </a:t>
            </a:r>
            <a:r>
              <a:rPr lang="sk-SK" b="1" dirty="0"/>
              <a:t/>
            </a:r>
            <a:br>
              <a:rPr lang="sk-SK" b="1" dirty="0"/>
            </a:br>
            <a:r>
              <a:rPr lang="sk-SK" dirty="0" smtClean="0">
                <a:solidFill>
                  <a:srgbClr val="004393"/>
                </a:solidFill>
              </a:rPr>
              <a:t>CNCB (CE)</a:t>
            </a:r>
            <a:endParaRPr lang="sk-SK" dirty="0">
              <a:solidFill>
                <a:srgbClr val="004393"/>
              </a:solidFill>
            </a:endParaRPr>
          </a:p>
          <a:p>
            <a:pPr lvl="1"/>
            <a:r>
              <a:rPr lang="sk-SK" sz="2000" dirty="0" err="1" smtClean="0"/>
              <a:t>The</a:t>
            </a:r>
            <a:r>
              <a:rPr lang="sk-SK" sz="2000" dirty="0" smtClean="0"/>
              <a:t> </a:t>
            </a:r>
            <a:r>
              <a:rPr lang="sk-SK" sz="2000" dirty="0" err="1" smtClean="0"/>
              <a:t>document</a:t>
            </a:r>
            <a:r>
              <a:rPr lang="sk-SK" sz="2000" dirty="0" smtClean="0"/>
              <a:t> </a:t>
            </a:r>
            <a:r>
              <a:rPr lang="en-US" sz="2000" dirty="0" smtClean="0"/>
              <a:t>contains </a:t>
            </a:r>
            <a:r>
              <a:rPr lang="en-US" sz="2000" dirty="0"/>
              <a:t>concrete recommendation and action plan worked out for clusters that wish to go international. In the recommendation for development and actions, special attention is paid to the theoretical and practical side of cluster portfolio </a:t>
            </a:r>
            <a:r>
              <a:rPr lang="en-US" sz="2000" dirty="0" smtClean="0"/>
              <a:t>making</a:t>
            </a:r>
            <a:r>
              <a:rPr lang="en-GB" sz="2000" dirty="0" smtClean="0"/>
              <a:t>.</a:t>
            </a:r>
            <a:endParaRPr lang="sk-SK" sz="2000" dirty="0"/>
          </a:p>
          <a:p>
            <a:endParaRPr lang="sk-SK" dirty="0"/>
          </a:p>
          <a:p>
            <a:endParaRPr lang="sk-SK" dirty="0"/>
          </a:p>
        </p:txBody>
      </p:sp>
    </p:spTree>
    <p:extLst>
      <p:ext uri="{BB962C8B-B14F-4D97-AF65-F5344CB8AC3E}">
        <p14:creationId xmlns:p14="http://schemas.microsoft.com/office/powerpoint/2010/main" val="279012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 One information platform for …</a:t>
            </a:r>
            <a:endParaRPr lang="en-US" dirty="0"/>
          </a:p>
        </p:txBody>
      </p:sp>
      <p:sp>
        <p:nvSpPr>
          <p:cNvPr id="3" name="Inhaltsplatzhalter 2"/>
          <p:cNvSpPr>
            <a:spLocks noGrp="1"/>
          </p:cNvSpPr>
          <p:nvPr>
            <p:ph idx="1"/>
          </p:nvPr>
        </p:nvSpPr>
        <p:spPr/>
        <p:txBody>
          <a:bodyPr>
            <a:normAutofit fontScale="92500"/>
          </a:bodyPr>
          <a:lstStyle/>
          <a:p>
            <a:pPr marL="0" indent="0">
              <a:buNone/>
            </a:pPr>
            <a:r>
              <a:rPr lang="en-US" dirty="0" smtClean="0"/>
              <a:t>… news, events, calls (for proposals, for funding), documents, </a:t>
            </a:r>
            <a:r>
              <a:rPr lang="en-US" dirty="0" err="1" smtClean="0"/>
              <a:t>organisations</a:t>
            </a:r>
            <a:r>
              <a:rPr lang="en-US" dirty="0" smtClean="0"/>
              <a:t>, etc.</a:t>
            </a:r>
          </a:p>
          <a:p>
            <a:pPr marL="0" indent="0">
              <a:buNone/>
            </a:pPr>
            <a:endParaRPr lang="en-US" dirty="0"/>
          </a:p>
          <a:p>
            <a:pPr marL="0" indent="0">
              <a:buNone/>
            </a:pPr>
            <a:r>
              <a:rPr lang="en-US" dirty="0" smtClean="0"/>
              <a:t>Creating a </a:t>
            </a:r>
            <a:r>
              <a:rPr lang="en-US" b="1" dirty="0" smtClean="0"/>
              <a:t>Platform</a:t>
            </a:r>
            <a:r>
              <a:rPr lang="en-US" dirty="0" smtClean="0"/>
              <a:t> – </a:t>
            </a:r>
            <a:r>
              <a:rPr lang="en-US" u="sng" dirty="0" smtClean="0"/>
              <a:t>www.danube-inco.net</a:t>
            </a:r>
            <a:r>
              <a:rPr lang="en-US" dirty="0" smtClean="0"/>
              <a:t> – and a </a:t>
            </a:r>
            <a:r>
              <a:rPr lang="en-US" b="1" dirty="0" smtClean="0"/>
              <a:t>newsletter</a:t>
            </a:r>
            <a:r>
              <a:rPr lang="en-US" dirty="0" smtClean="0"/>
              <a:t> which improve the information exchange on Research and Innovation in the Danube Region (building on </a:t>
            </a:r>
            <a:r>
              <a:rPr lang="en-US" u="sng" dirty="0" err="1" smtClean="0"/>
              <a:t>www.wbc-inco.net</a:t>
            </a:r>
            <a:r>
              <a:rPr lang="en-US" dirty="0" smtClean="0"/>
              <a:t>)</a:t>
            </a:r>
          </a:p>
          <a:p>
            <a:pPr marL="0" indent="0">
              <a:buNone/>
            </a:pPr>
            <a:endParaRPr lang="en-US" u="sng" dirty="0"/>
          </a:p>
          <a:p>
            <a:pPr marL="0" indent="0">
              <a:buNone/>
            </a:pPr>
            <a:r>
              <a:rPr lang="en-US" b="1" dirty="0" smtClean="0"/>
              <a:t>Synergies</a:t>
            </a:r>
            <a:r>
              <a:rPr lang="en-US" dirty="0" smtClean="0"/>
              <a:t> with </a:t>
            </a:r>
            <a:r>
              <a:rPr lang="en-US" u="sng" dirty="0" err="1" smtClean="0"/>
              <a:t>wbc-rti.info</a:t>
            </a:r>
            <a:r>
              <a:rPr lang="en-US" dirty="0" smtClean="0"/>
              <a:t> which will be more focused on the region and looking more “in depth” on specific issues</a:t>
            </a:r>
            <a:endParaRPr lang="en-US" u="sng" dirty="0"/>
          </a:p>
        </p:txBody>
      </p:sp>
    </p:spTree>
    <p:extLst>
      <p:ext uri="{BB962C8B-B14F-4D97-AF65-F5344CB8AC3E}">
        <p14:creationId xmlns:p14="http://schemas.microsoft.com/office/powerpoint/2010/main" val="37481673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en-GB" sz="3100" noProof="0" dirty="0" smtClean="0"/>
              <a:t>Examples: </a:t>
            </a:r>
            <a:r>
              <a:rPr lang="en-GB" noProof="0" dirty="0" smtClean="0"/>
              <a:t/>
            </a:r>
            <a:br>
              <a:rPr lang="en-GB" noProof="0" dirty="0" smtClean="0"/>
            </a:br>
            <a:r>
              <a:rPr lang="en-GB" noProof="0" dirty="0" smtClean="0"/>
              <a:t>Technology transfer</a:t>
            </a:r>
            <a:endParaRPr lang="en-GB" noProof="0" dirty="0"/>
          </a:p>
        </p:txBody>
      </p:sp>
      <p:sp>
        <p:nvSpPr>
          <p:cNvPr id="3" name="Zástupný symbol obsahu 2"/>
          <p:cNvSpPr>
            <a:spLocks noGrp="1"/>
          </p:cNvSpPr>
          <p:nvPr>
            <p:ph idx="1"/>
          </p:nvPr>
        </p:nvSpPr>
        <p:spPr/>
        <p:txBody>
          <a:bodyPr>
            <a:normAutofit/>
          </a:bodyPr>
          <a:lstStyle/>
          <a:p>
            <a:r>
              <a:rPr lang="sk-SK" b="1" dirty="0" smtClean="0"/>
              <a:t>Patent </a:t>
            </a:r>
            <a:r>
              <a:rPr lang="sk-SK" b="1" dirty="0" err="1" smtClean="0"/>
              <a:t>Cost</a:t>
            </a:r>
            <a:r>
              <a:rPr lang="sk-SK" b="1" dirty="0" smtClean="0"/>
              <a:t> </a:t>
            </a:r>
            <a:r>
              <a:rPr lang="sk-SK" b="1" dirty="0" err="1" smtClean="0"/>
              <a:t>Calculator</a:t>
            </a:r>
            <a:r>
              <a:rPr lang="sk-SK" b="1" dirty="0" smtClean="0"/>
              <a:t> </a:t>
            </a:r>
            <a:r>
              <a:rPr lang="en-US" sz="2000" b="1" dirty="0" smtClean="0"/>
              <a:t>(Methodology/Guidelines</a:t>
            </a:r>
            <a:r>
              <a:rPr lang="en-US" sz="2000" b="1" dirty="0"/>
              <a:t>)</a:t>
            </a:r>
            <a:r>
              <a:rPr lang="sk-SK" b="1" dirty="0"/>
              <a:t/>
            </a:r>
            <a:br>
              <a:rPr lang="sk-SK" b="1" dirty="0"/>
            </a:br>
            <a:r>
              <a:rPr lang="sk-SK" dirty="0">
                <a:solidFill>
                  <a:srgbClr val="004393"/>
                </a:solidFill>
              </a:rPr>
              <a:t>FORT (CE)</a:t>
            </a:r>
            <a:endParaRPr lang="en-US" dirty="0">
              <a:solidFill>
                <a:srgbClr val="004393"/>
              </a:solidFill>
            </a:endParaRPr>
          </a:p>
          <a:p>
            <a:pPr lvl="1"/>
            <a:r>
              <a:rPr lang="en-GB" sz="2000" dirty="0" smtClean="0"/>
              <a:t>Calculator </a:t>
            </a:r>
            <a:r>
              <a:rPr lang="en-GB" sz="2000" dirty="0"/>
              <a:t>provides information on estimated costs of patenting in direct national applications, EPO and PCT application</a:t>
            </a:r>
            <a:r>
              <a:rPr lang="en-GB" sz="2000" dirty="0" smtClean="0"/>
              <a:t>.</a:t>
            </a:r>
            <a:r>
              <a:rPr lang="sk-SK" sz="2000" dirty="0"/>
              <a:t/>
            </a:r>
            <a:br>
              <a:rPr lang="sk-SK" sz="2000" dirty="0"/>
            </a:br>
            <a:endParaRPr lang="sk-SK" sz="2000" dirty="0"/>
          </a:p>
          <a:p>
            <a:r>
              <a:rPr lang="en-US" b="1" dirty="0"/>
              <a:t>Self-assessment tool for </a:t>
            </a:r>
            <a:r>
              <a:rPr lang="sk-SK" b="1" dirty="0" smtClean="0"/>
              <a:t>TT </a:t>
            </a:r>
            <a:r>
              <a:rPr lang="en-US" b="1" dirty="0" smtClean="0"/>
              <a:t>institutions </a:t>
            </a:r>
            <a:r>
              <a:rPr lang="sk-SK" sz="2000" b="1" dirty="0" smtClean="0"/>
              <a:t>(</a:t>
            </a:r>
            <a:r>
              <a:rPr lang="en-US" sz="2000" b="1" dirty="0"/>
              <a:t>Methodology/Guidelines)</a:t>
            </a:r>
            <a:r>
              <a:rPr lang="sk-SK" sz="2000" b="1" dirty="0"/>
              <a:t> </a:t>
            </a:r>
            <a:r>
              <a:rPr lang="sk-SK" b="1" dirty="0"/>
              <a:t/>
            </a:r>
            <a:br>
              <a:rPr lang="sk-SK" b="1" dirty="0"/>
            </a:br>
            <a:r>
              <a:rPr lang="sk-SK" dirty="0" smtClean="0">
                <a:solidFill>
                  <a:srgbClr val="004393"/>
                </a:solidFill>
              </a:rPr>
              <a:t>CERIM (CE)</a:t>
            </a:r>
            <a:endParaRPr lang="sk-SK" dirty="0">
              <a:solidFill>
                <a:srgbClr val="004393"/>
              </a:solidFill>
            </a:endParaRPr>
          </a:p>
          <a:p>
            <a:pPr lvl="1"/>
            <a:r>
              <a:rPr lang="en-US" sz="2000" dirty="0"/>
              <a:t>The self-assessment tool (SAT) is an </a:t>
            </a:r>
            <a:r>
              <a:rPr lang="en-US" sz="2000" dirty="0" err="1"/>
              <a:t>organisational</a:t>
            </a:r>
            <a:r>
              <a:rPr lang="en-US" sz="2000" dirty="0"/>
              <a:t> capacity assessment tool designed for the use by technology transfer institutions</a:t>
            </a:r>
            <a:r>
              <a:rPr lang="en-GB" sz="2000" dirty="0" smtClean="0"/>
              <a:t>.</a:t>
            </a:r>
            <a:endParaRPr lang="sk-SK" sz="2000" dirty="0"/>
          </a:p>
          <a:p>
            <a:endParaRPr lang="sk-SK" dirty="0"/>
          </a:p>
          <a:p>
            <a:endParaRPr lang="sk-SK" dirty="0"/>
          </a:p>
        </p:txBody>
      </p:sp>
    </p:spTree>
    <p:extLst>
      <p:ext uri="{BB962C8B-B14F-4D97-AF65-F5344CB8AC3E}">
        <p14:creationId xmlns:p14="http://schemas.microsoft.com/office/powerpoint/2010/main" val="20712715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Get in touch</a:t>
            </a:r>
            <a:endParaRPr lang="en-US" dirty="0"/>
          </a:p>
        </p:txBody>
      </p:sp>
      <p:sp>
        <p:nvSpPr>
          <p:cNvPr id="3" name="Inhaltsplatzhalter 2"/>
          <p:cNvSpPr>
            <a:spLocks noGrp="1"/>
          </p:cNvSpPr>
          <p:nvPr>
            <p:ph idx="1"/>
          </p:nvPr>
        </p:nvSpPr>
        <p:spPr/>
        <p:txBody>
          <a:bodyPr/>
          <a:lstStyle/>
          <a:p>
            <a:pPr marL="0" indent="0">
              <a:buNone/>
            </a:pPr>
            <a:r>
              <a:rPr lang="en-US" dirty="0" smtClean="0"/>
              <a:t>Reach us at </a:t>
            </a:r>
            <a:r>
              <a:rPr lang="en-US" u="sng" dirty="0" smtClean="0"/>
              <a:t>office@danube-inco.net</a:t>
            </a:r>
          </a:p>
          <a:p>
            <a:pPr marL="0" indent="0">
              <a:buNone/>
            </a:pPr>
            <a:r>
              <a:rPr lang="en-US" dirty="0" smtClean="0"/>
              <a:t>Register for the newsletter</a:t>
            </a:r>
          </a:p>
          <a:p>
            <a:pPr marL="0" indent="0">
              <a:buNone/>
            </a:pPr>
            <a:r>
              <a:rPr lang="en-US" dirty="0" smtClean="0"/>
              <a:t>Join us on social media</a:t>
            </a:r>
          </a:p>
          <a:p>
            <a:pPr lvl="1"/>
            <a:r>
              <a:rPr lang="en-US" dirty="0" smtClean="0"/>
              <a:t>Facebook</a:t>
            </a:r>
          </a:p>
          <a:p>
            <a:pPr lvl="1"/>
            <a:r>
              <a:rPr lang="en-US" dirty="0" smtClean="0"/>
              <a:t>Twitter</a:t>
            </a:r>
          </a:p>
          <a:p>
            <a:pPr lvl="1"/>
            <a:r>
              <a:rPr lang="en-US" dirty="0" smtClean="0"/>
              <a:t>LinkedIn</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651" t="25280" r="2784" b="69455"/>
          <a:stretch/>
        </p:blipFill>
        <p:spPr bwMode="auto">
          <a:xfrm>
            <a:off x="1619672" y="5005137"/>
            <a:ext cx="1897666" cy="49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5184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a:t>
            </a:r>
            <a:endParaRPr lang="en-US" dirty="0"/>
          </a:p>
        </p:txBody>
      </p:sp>
      <p:sp>
        <p:nvSpPr>
          <p:cNvPr id="6" name="Textplatzhalter 5"/>
          <p:cNvSpPr>
            <a:spLocks noGrp="1"/>
          </p:cNvSpPr>
          <p:nvPr>
            <p:ph type="body" idx="1"/>
          </p:nvPr>
        </p:nvSpPr>
        <p:spPr>
          <a:xfrm>
            <a:off x="722313" y="1772817"/>
            <a:ext cx="7772400" cy="2634084"/>
          </a:xfrm>
        </p:spPr>
        <p:txBody>
          <a:bodyPr>
            <a:normAutofit/>
          </a:bodyPr>
          <a:lstStyle/>
          <a:p>
            <a:r>
              <a:rPr lang="de-DE" dirty="0" smtClean="0"/>
              <a:t>Elke Dall</a:t>
            </a:r>
          </a:p>
          <a:p>
            <a:r>
              <a:rPr lang="de-DE" dirty="0" err="1" smtClean="0"/>
              <a:t>Centre</a:t>
            </a:r>
            <a:r>
              <a:rPr lang="de-DE" dirty="0" smtClean="0"/>
              <a:t> </a:t>
            </a:r>
            <a:r>
              <a:rPr lang="de-DE" dirty="0" err="1" smtClean="0"/>
              <a:t>for</a:t>
            </a:r>
            <a:r>
              <a:rPr lang="de-DE" dirty="0" smtClean="0"/>
              <a:t> </a:t>
            </a:r>
            <a:r>
              <a:rPr lang="de-DE" dirty="0" err="1" smtClean="0"/>
              <a:t>Social</a:t>
            </a:r>
            <a:r>
              <a:rPr lang="de-DE" dirty="0" smtClean="0"/>
              <a:t> Innovation</a:t>
            </a:r>
            <a:endParaRPr lang="de-DE" dirty="0"/>
          </a:p>
          <a:p>
            <a:r>
              <a:rPr lang="de-DE" dirty="0" smtClean="0">
                <a:hlinkClick r:id="rId2"/>
              </a:rPr>
              <a:t>dall@zsi.at</a:t>
            </a:r>
            <a:r>
              <a:rPr lang="de-DE" dirty="0" smtClean="0"/>
              <a:t>, </a:t>
            </a:r>
            <a:r>
              <a:rPr lang="de-DE" dirty="0" smtClean="0">
                <a:hlinkClick r:id="rId3"/>
              </a:rPr>
              <a:t>www.zsi.at</a:t>
            </a:r>
            <a:r>
              <a:rPr lang="de-DE" dirty="0"/>
              <a:t> </a:t>
            </a:r>
            <a:endParaRPr lang="de-DE" dirty="0" smtClean="0"/>
          </a:p>
          <a:p>
            <a:endParaRPr lang="de-DE" dirty="0" smtClean="0"/>
          </a:p>
        </p:txBody>
      </p:sp>
    </p:spTree>
    <p:extLst>
      <p:ext uri="{BB962C8B-B14F-4D97-AF65-F5344CB8AC3E}">
        <p14:creationId xmlns:p14="http://schemas.microsoft.com/office/powerpoint/2010/main" val="24456751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24980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Also non “Danube” partners from WBC are invited to share information</a:t>
            </a:r>
            <a:endParaRPr lang="en-US" dirty="0"/>
          </a:p>
        </p:txBody>
      </p:sp>
      <p:sp>
        <p:nvSpPr>
          <p:cNvPr id="10" name="Inhaltsplatzhalter 9"/>
          <p:cNvSpPr>
            <a:spLocks noGrp="1"/>
          </p:cNvSpPr>
          <p:nvPr>
            <p:ph idx="1"/>
          </p:nvPr>
        </p:nvSpPr>
        <p:spPr>
          <a:xfrm>
            <a:off x="457200" y="1711349"/>
            <a:ext cx="8229600" cy="4525963"/>
          </a:xfrm>
        </p:spPr>
        <p:txBody>
          <a:bodyPr>
            <a:normAutofit fontScale="92500" lnSpcReduction="20000"/>
          </a:bodyPr>
          <a:lstStyle/>
          <a:p>
            <a:pPr>
              <a:buFont typeface="+mj-lt"/>
              <a:buAutoNum type="arabicPeriod"/>
            </a:pPr>
            <a:r>
              <a:rPr lang="en-US" b="1" dirty="0"/>
              <a:t>Danube-INCO.NET</a:t>
            </a:r>
            <a:r>
              <a:rPr lang="en-US" dirty="0"/>
              <a:t> </a:t>
            </a:r>
            <a:r>
              <a:rPr lang="en-US" b="1" dirty="0" smtClean="0"/>
              <a:t>PORTAL </a:t>
            </a:r>
            <a:r>
              <a:rPr lang="en-US" u="sng" dirty="0" smtClean="0">
                <a:hlinkClick r:id="rId3"/>
              </a:rPr>
              <a:t>www.danube-inco.net</a:t>
            </a:r>
            <a:r>
              <a:rPr lang="en-US" b="1" dirty="0"/>
              <a:t/>
            </a:r>
            <a:br>
              <a:rPr lang="en-US" b="1" dirty="0"/>
            </a:br>
            <a:endParaRPr lang="en-GB" b="1" dirty="0">
              <a:solidFill>
                <a:srgbClr val="FF0000"/>
              </a:solidFill>
            </a:endParaRPr>
          </a:p>
          <a:p>
            <a:pPr>
              <a:buFont typeface="+mj-lt"/>
              <a:buAutoNum type="arabicPeriod"/>
            </a:pPr>
            <a:r>
              <a:rPr lang="en-US" b="1" dirty="0"/>
              <a:t>Danube-INCO.NET</a:t>
            </a:r>
            <a:r>
              <a:rPr lang="en-US" dirty="0"/>
              <a:t> </a:t>
            </a:r>
            <a:r>
              <a:rPr lang="en-US" dirty="0" smtClean="0"/>
              <a:t/>
            </a:r>
            <a:br>
              <a:rPr lang="en-US" dirty="0" smtClean="0"/>
            </a:br>
            <a:r>
              <a:rPr lang="en-US" b="1" dirty="0" smtClean="0"/>
              <a:t>NEWSLETTER &amp; </a:t>
            </a:r>
            <a:br>
              <a:rPr lang="en-US" b="1" dirty="0" smtClean="0"/>
            </a:br>
            <a:r>
              <a:rPr lang="en-US" dirty="0" smtClean="0"/>
              <a:t>Energy </a:t>
            </a:r>
            <a:r>
              <a:rPr lang="en-US" dirty="0"/>
              <a:t>&amp; </a:t>
            </a:r>
            <a:r>
              <a:rPr lang="en-US" dirty="0" err="1" smtClean="0"/>
              <a:t>Bioeconomy</a:t>
            </a:r>
            <a:r>
              <a:rPr lang="en-US" dirty="0" smtClean="0"/>
              <a:t/>
            </a:r>
            <a:br>
              <a:rPr lang="en-US" dirty="0" smtClean="0"/>
            </a:br>
            <a:r>
              <a:rPr lang="en-US" dirty="0" smtClean="0"/>
              <a:t> </a:t>
            </a:r>
            <a:r>
              <a:rPr lang="en-US" dirty="0"/>
              <a:t>News </a:t>
            </a:r>
            <a:r>
              <a:rPr lang="en-US" dirty="0" smtClean="0"/>
              <a:t>alert</a:t>
            </a:r>
          </a:p>
          <a:p>
            <a:pPr marL="0" indent="0">
              <a:buNone/>
            </a:pPr>
            <a:endParaRPr lang="en-US" dirty="0"/>
          </a:p>
          <a:p>
            <a:pPr marL="457200" lvl="1" indent="-457200">
              <a:buFont typeface="+mj-lt"/>
              <a:buAutoNum type="arabicPeriod" startAt="3"/>
            </a:pPr>
            <a:r>
              <a:rPr lang="en-US" b="1" dirty="0" smtClean="0"/>
              <a:t>Danube-INCO.NET</a:t>
            </a:r>
            <a:r>
              <a:rPr lang="en-US" dirty="0" smtClean="0"/>
              <a:t> </a:t>
            </a:r>
            <a:br>
              <a:rPr lang="en-US" dirty="0" smtClean="0"/>
            </a:br>
            <a:r>
              <a:rPr lang="en-US" b="1" dirty="0" smtClean="0"/>
              <a:t>social </a:t>
            </a:r>
            <a:r>
              <a:rPr lang="en-US" b="1" dirty="0"/>
              <a:t>media </a:t>
            </a:r>
            <a:r>
              <a:rPr lang="en-US" b="1" dirty="0" smtClean="0"/>
              <a:t/>
            </a:r>
            <a:br>
              <a:rPr lang="en-US" b="1" dirty="0" smtClean="0"/>
            </a:br>
            <a:r>
              <a:rPr lang="en-US" dirty="0" smtClean="0"/>
              <a:t>(Facebook, Twitter and</a:t>
            </a:r>
            <a:br>
              <a:rPr lang="en-US" dirty="0" smtClean="0"/>
            </a:br>
            <a:r>
              <a:rPr lang="en-US" dirty="0" smtClean="0"/>
              <a:t> </a:t>
            </a:r>
            <a:r>
              <a:rPr lang="en-US" dirty="0" err="1" smtClean="0"/>
              <a:t>LinkedIN</a:t>
            </a:r>
            <a:r>
              <a:rPr lang="en-US" dirty="0" smtClean="0"/>
              <a:t>)</a:t>
            </a:r>
            <a:r>
              <a:rPr lang="en-US" sz="2000" dirty="0">
                <a:solidFill>
                  <a:srgbClr val="FF0000"/>
                </a:solidFill>
              </a:rPr>
              <a:t/>
            </a:r>
            <a:br>
              <a:rPr lang="en-US" sz="2000" dirty="0">
                <a:solidFill>
                  <a:srgbClr val="FF0000"/>
                </a:solidFill>
              </a:rPr>
            </a:br>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016" y="2207154"/>
            <a:ext cx="4899496" cy="5645711"/>
          </a:xfrm>
          <a:prstGeom prst="rect">
            <a:avLst/>
          </a:prstGeom>
          <a:noFill/>
          <a:ln w="9525">
            <a:solidFill>
              <a:schemeClr val="tx1"/>
            </a:solidFill>
            <a:miter lim="800000"/>
            <a:headEnd/>
            <a:tailEnd/>
          </a:ln>
          <a:effectLst>
            <a:glow rad="228600">
              <a:schemeClr val="accent1">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170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Mapping of stakeholders</a:t>
            </a:r>
            <a:endParaRPr lang="en-US" noProof="0" dirty="0"/>
          </a:p>
        </p:txBody>
      </p:sp>
      <p:sp>
        <p:nvSpPr>
          <p:cNvPr id="3" name="Inhaltsplatzhalter 2"/>
          <p:cNvSpPr>
            <a:spLocks noGrp="1"/>
          </p:cNvSpPr>
          <p:nvPr>
            <p:ph idx="1"/>
          </p:nvPr>
        </p:nvSpPr>
        <p:spPr/>
        <p:txBody>
          <a:bodyPr/>
          <a:lstStyle/>
          <a:p>
            <a:r>
              <a:rPr lang="en-US" noProof="0" dirty="0" smtClean="0"/>
              <a:t>Danube-INCO.NET aims to support RI policy dialogue in the EUSDR PA SGs</a:t>
            </a:r>
          </a:p>
          <a:p>
            <a:r>
              <a:rPr lang="en-US" noProof="0" dirty="0" smtClean="0"/>
              <a:t>The mapping of stakeholders relating to research and innovation aims to:</a:t>
            </a:r>
          </a:p>
          <a:p>
            <a:pPr lvl="1"/>
            <a:r>
              <a:rPr lang="en-US" noProof="0" dirty="0" smtClean="0"/>
              <a:t>find complementarities</a:t>
            </a:r>
          </a:p>
          <a:p>
            <a:pPr lvl="1"/>
            <a:r>
              <a:rPr lang="en-US" noProof="0" dirty="0" smtClean="0"/>
              <a:t>identify transferable good practices</a:t>
            </a:r>
          </a:p>
          <a:p>
            <a:pPr lvl="1"/>
            <a:r>
              <a:rPr lang="en-US" noProof="0" dirty="0" smtClean="0"/>
              <a:t>formulate policy recommendations</a:t>
            </a:r>
          </a:p>
          <a:p>
            <a:pPr lvl="1"/>
            <a:r>
              <a:rPr lang="en-US" noProof="0" dirty="0" smtClean="0"/>
              <a:t>support strategic decisions</a:t>
            </a:r>
          </a:p>
          <a:p>
            <a:pPr lvl="1"/>
            <a:endParaRPr lang="en-US" noProof="0" dirty="0"/>
          </a:p>
        </p:txBody>
      </p:sp>
      <p:pic>
        <p:nvPicPr>
          <p:cNvPr id="4" name="Kép 3"/>
          <p:cNvPicPr>
            <a:picLocks noChangeAspect="1"/>
          </p:cNvPicPr>
          <p:nvPr/>
        </p:nvPicPr>
        <p:blipFill>
          <a:blip r:embed="rId2" cstate="print"/>
          <a:stretch>
            <a:fillRect/>
          </a:stretch>
        </p:blipFill>
        <p:spPr>
          <a:xfrm>
            <a:off x="0" y="6419050"/>
            <a:ext cx="1707028" cy="438950"/>
          </a:xfrm>
          <a:prstGeom prst="rect">
            <a:avLst/>
          </a:prstGeom>
        </p:spPr>
      </p:pic>
    </p:spTree>
    <p:extLst>
      <p:ext uri="{BB962C8B-B14F-4D97-AF65-F5344CB8AC3E}">
        <p14:creationId xmlns:p14="http://schemas.microsoft.com/office/powerpoint/2010/main" val="2928324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noProof="0" smtClean="0"/>
              <a:t>Stakeholders under investigation</a:t>
            </a:r>
            <a:endParaRPr lang="en-US" noProof="0"/>
          </a:p>
        </p:txBody>
      </p:sp>
      <p:sp>
        <p:nvSpPr>
          <p:cNvPr id="4" name="Szöveg helye 3"/>
          <p:cNvSpPr>
            <a:spLocks noGrp="1"/>
          </p:cNvSpPr>
          <p:nvPr>
            <p:ph idx="1"/>
          </p:nvPr>
        </p:nvSpPr>
        <p:spPr/>
        <p:txBody>
          <a:bodyPr>
            <a:normAutofit fontScale="92500" lnSpcReduction="10000"/>
          </a:bodyPr>
          <a:lstStyle/>
          <a:p>
            <a:r>
              <a:rPr lang="en-US" noProof="0" dirty="0" smtClean="0"/>
              <a:t>Target group of analysis</a:t>
            </a:r>
          </a:p>
          <a:p>
            <a:pPr lvl="1"/>
            <a:r>
              <a:rPr lang="en-US" dirty="0"/>
              <a:t>Stakeholders based in the Danube Region</a:t>
            </a:r>
          </a:p>
          <a:p>
            <a:pPr lvl="1"/>
            <a:r>
              <a:rPr lang="en-US" dirty="0"/>
              <a:t>Regional and/or transnational stakeholders</a:t>
            </a:r>
          </a:p>
          <a:p>
            <a:pPr lvl="1"/>
            <a:r>
              <a:rPr lang="en-US" dirty="0"/>
              <a:t>European Union (or related stakeholders)</a:t>
            </a:r>
          </a:p>
          <a:p>
            <a:pPr lvl="1"/>
            <a:r>
              <a:rPr lang="en-US" dirty="0"/>
              <a:t>Stakeholders at international </a:t>
            </a:r>
            <a:r>
              <a:rPr lang="en-US" dirty="0" smtClean="0"/>
              <a:t>level</a:t>
            </a:r>
          </a:p>
          <a:p>
            <a:r>
              <a:rPr lang="en-US" dirty="0"/>
              <a:t>Discussion on June 8, 2015 Budapest on</a:t>
            </a:r>
          </a:p>
          <a:p>
            <a:pPr lvl="1"/>
            <a:r>
              <a:rPr lang="en-US" dirty="0"/>
              <a:t>Synergies and overlaps between activities for WBC, Danube Region and Black Sea Area</a:t>
            </a:r>
          </a:p>
          <a:p>
            <a:pPr lvl="1"/>
            <a:r>
              <a:rPr lang="en-US" dirty="0"/>
              <a:t>Mapping of stakeholders and facilitation of discussions</a:t>
            </a:r>
          </a:p>
          <a:p>
            <a:endParaRPr lang="en-US" dirty="0"/>
          </a:p>
          <a:p>
            <a:endParaRPr lang="en-US" dirty="0"/>
          </a:p>
          <a:p>
            <a:endParaRPr lang="en-US" dirty="0"/>
          </a:p>
          <a:p>
            <a:endParaRPr lang="en-US" noProof="0" dirty="0"/>
          </a:p>
        </p:txBody>
      </p:sp>
      <p:pic>
        <p:nvPicPr>
          <p:cNvPr id="8" name="Kép 3"/>
          <p:cNvPicPr>
            <a:picLocks noChangeAspect="1"/>
          </p:cNvPicPr>
          <p:nvPr/>
        </p:nvPicPr>
        <p:blipFill>
          <a:blip r:embed="rId2" cstate="print"/>
          <a:stretch>
            <a:fillRect/>
          </a:stretch>
        </p:blipFill>
        <p:spPr>
          <a:xfrm>
            <a:off x="0" y="6419050"/>
            <a:ext cx="1707028" cy="438950"/>
          </a:xfrm>
          <a:prstGeom prst="rect">
            <a:avLst/>
          </a:prstGeom>
        </p:spPr>
      </p:pic>
    </p:spTree>
    <p:extLst>
      <p:ext uri="{BB962C8B-B14F-4D97-AF65-F5344CB8AC3E}">
        <p14:creationId xmlns:p14="http://schemas.microsoft.com/office/powerpoint/2010/main" val="351491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noProof="0" dirty="0" smtClean="0"/>
              <a:t>Such as …</a:t>
            </a:r>
            <a:endParaRPr lang="en-US" noProof="0" dirty="0"/>
          </a:p>
        </p:txBody>
      </p:sp>
      <p:sp>
        <p:nvSpPr>
          <p:cNvPr id="5" name="Tartalom helye 4"/>
          <p:cNvSpPr>
            <a:spLocks noGrp="1"/>
          </p:cNvSpPr>
          <p:nvPr>
            <p:ph sz="half" idx="2"/>
          </p:nvPr>
        </p:nvSpPr>
        <p:spPr>
          <a:xfrm>
            <a:off x="459804" y="4581128"/>
            <a:ext cx="4040188" cy="3951288"/>
          </a:xfrm>
        </p:spPr>
        <p:txBody>
          <a:bodyPr>
            <a:normAutofit/>
          </a:bodyPr>
          <a:lstStyle/>
          <a:p>
            <a:r>
              <a:rPr lang="en-US" sz="1300" noProof="0" dirty="0" smtClean="0"/>
              <a:t>Central Europe Transnational Cooperation </a:t>
            </a:r>
            <a:r>
              <a:rPr lang="en-US" sz="1300" noProof="0" dirty="0" err="1" smtClean="0"/>
              <a:t>Programme</a:t>
            </a:r>
            <a:endParaRPr lang="en-US" sz="1300" noProof="0" dirty="0" smtClean="0"/>
          </a:p>
          <a:p>
            <a:r>
              <a:rPr lang="en-US" sz="1300" noProof="0" dirty="0" smtClean="0"/>
              <a:t>Southeast Europe </a:t>
            </a:r>
            <a:r>
              <a:rPr lang="en-US" sz="1300" noProof="0" dirty="0" smtClean="0">
                <a:sym typeface="Wingdings" pitchFamily="2" charset="2"/>
              </a:rPr>
              <a:t> Danube </a:t>
            </a:r>
            <a:r>
              <a:rPr lang="en-US" sz="1300" noProof="0" dirty="0" smtClean="0"/>
              <a:t>Transnational Cooperation </a:t>
            </a:r>
            <a:r>
              <a:rPr lang="en-US" sz="1300" noProof="0" dirty="0" err="1" smtClean="0"/>
              <a:t>Programme</a:t>
            </a:r>
            <a:endParaRPr lang="en-US" sz="1300" noProof="0" dirty="0" smtClean="0"/>
          </a:p>
          <a:p>
            <a:r>
              <a:rPr lang="en-US" sz="1300" noProof="0" dirty="0" smtClean="0"/>
              <a:t>European Clusters Alliance</a:t>
            </a:r>
          </a:p>
          <a:p>
            <a:r>
              <a:rPr lang="en-US" sz="1300" noProof="0" dirty="0" err="1" smtClean="0"/>
              <a:t>Entreprise</a:t>
            </a:r>
            <a:r>
              <a:rPr lang="en-US" sz="1300" noProof="0" dirty="0" smtClean="0"/>
              <a:t> Europe Network</a:t>
            </a:r>
          </a:p>
        </p:txBody>
      </p:sp>
      <p:sp>
        <p:nvSpPr>
          <p:cNvPr id="7" name="Tartalom helye 6"/>
          <p:cNvSpPr>
            <a:spLocks noGrp="1"/>
          </p:cNvSpPr>
          <p:nvPr>
            <p:ph sz="quarter" idx="4"/>
          </p:nvPr>
        </p:nvSpPr>
        <p:spPr>
          <a:xfrm>
            <a:off x="4788024" y="5271219"/>
            <a:ext cx="4041775" cy="1470149"/>
          </a:xfrm>
        </p:spPr>
        <p:txBody>
          <a:bodyPr>
            <a:normAutofit/>
          </a:bodyPr>
          <a:lstStyle/>
          <a:p>
            <a:r>
              <a:rPr lang="en-US" sz="1300" noProof="0" dirty="0" smtClean="0"/>
              <a:t>United Nations Educational, Scientific and Cultural Organization (UNESCO)</a:t>
            </a:r>
          </a:p>
          <a:p>
            <a:r>
              <a:rPr lang="en-US" sz="1300" noProof="0" dirty="0" smtClean="0"/>
              <a:t>Association of the European Chambers of Commerce and Industry (</a:t>
            </a:r>
            <a:r>
              <a:rPr lang="en-US" sz="1300" noProof="0" dirty="0" err="1" smtClean="0"/>
              <a:t>Eurochambers</a:t>
            </a:r>
            <a:r>
              <a:rPr lang="en-US" sz="1300" noProof="0" dirty="0" smtClean="0"/>
              <a:t>)</a:t>
            </a:r>
          </a:p>
          <a:p>
            <a:r>
              <a:rPr lang="en-US" sz="1300" noProof="0" dirty="0" smtClean="0"/>
              <a:t>Association of Regional Development Agencies (EURADA)</a:t>
            </a:r>
          </a:p>
          <a:p>
            <a:endParaRPr lang="en-US" sz="1300" noProof="0" dirty="0"/>
          </a:p>
        </p:txBody>
      </p:sp>
      <p:pic>
        <p:nvPicPr>
          <p:cNvPr id="8" name="Kép 3"/>
          <p:cNvPicPr>
            <a:picLocks noChangeAspect="1"/>
          </p:cNvPicPr>
          <p:nvPr/>
        </p:nvPicPr>
        <p:blipFill>
          <a:blip r:embed="rId2" cstate="print"/>
          <a:stretch>
            <a:fillRect/>
          </a:stretch>
        </p:blipFill>
        <p:spPr>
          <a:xfrm>
            <a:off x="0" y="6419050"/>
            <a:ext cx="1707028" cy="438950"/>
          </a:xfrm>
          <a:prstGeom prst="rect">
            <a:avLst/>
          </a:prstGeom>
        </p:spPr>
      </p:pic>
      <p:sp>
        <p:nvSpPr>
          <p:cNvPr id="10" name="Tartalom helye 4"/>
          <p:cNvSpPr txBox="1">
            <a:spLocks/>
          </p:cNvSpPr>
          <p:nvPr/>
        </p:nvSpPr>
        <p:spPr>
          <a:xfrm>
            <a:off x="467544" y="1340768"/>
            <a:ext cx="4040188" cy="312633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Danube Rectors Conference (DRC)</a:t>
            </a:r>
          </a:p>
          <a:p>
            <a:r>
              <a:rPr lang="en-US" dirty="0" smtClean="0"/>
              <a:t>Danube Universities (DU)</a:t>
            </a:r>
          </a:p>
          <a:p>
            <a:r>
              <a:rPr lang="en-US" dirty="0" smtClean="0"/>
              <a:t>Council of Danube Cities and Regions (</a:t>
            </a:r>
            <a:r>
              <a:rPr lang="en-US" dirty="0" err="1" smtClean="0"/>
              <a:t>CoDCR</a:t>
            </a:r>
            <a:r>
              <a:rPr lang="en-US" dirty="0" smtClean="0"/>
              <a:t>)</a:t>
            </a:r>
          </a:p>
          <a:p>
            <a:r>
              <a:rPr lang="en-US" dirty="0" smtClean="0"/>
              <a:t>CLDR Romania</a:t>
            </a:r>
          </a:p>
          <a:p>
            <a:r>
              <a:rPr lang="en-US" dirty="0" smtClean="0"/>
              <a:t>Danube Alliance</a:t>
            </a:r>
          </a:p>
          <a:p>
            <a:r>
              <a:rPr lang="en-US" dirty="0" err="1" smtClean="0"/>
              <a:t>Danubiz</a:t>
            </a:r>
            <a:endParaRPr lang="en-US" dirty="0" smtClean="0"/>
          </a:p>
          <a:p>
            <a:r>
              <a:rPr lang="en-US" dirty="0" smtClean="0"/>
              <a:t>Danube Cluster Networks (</a:t>
            </a:r>
            <a:r>
              <a:rPr lang="en-US" dirty="0" err="1" smtClean="0"/>
              <a:t>DanuClus</a:t>
            </a:r>
            <a:r>
              <a:rPr lang="en-US" dirty="0" smtClean="0"/>
              <a:t>)</a:t>
            </a:r>
          </a:p>
          <a:p>
            <a:r>
              <a:rPr lang="en-US" dirty="0" smtClean="0"/>
              <a:t>Young Danube Citizens Network (YDCN)</a:t>
            </a:r>
          </a:p>
          <a:p>
            <a:r>
              <a:rPr lang="en-US" dirty="0" smtClean="0"/>
              <a:t>International Association for Danube Region  (IAD)</a:t>
            </a:r>
          </a:p>
          <a:p>
            <a:r>
              <a:rPr lang="en-US" dirty="0" smtClean="0"/>
              <a:t>Danube Chambers of Commerce Association (DCCA)</a:t>
            </a:r>
          </a:p>
          <a:p>
            <a:r>
              <a:rPr lang="en-US" dirty="0" smtClean="0"/>
              <a:t>Ulm Follow-up Group</a:t>
            </a:r>
          </a:p>
          <a:p>
            <a:r>
              <a:rPr lang="en-US" dirty="0" err="1" smtClean="0"/>
              <a:t>Steinbeis</a:t>
            </a:r>
            <a:r>
              <a:rPr lang="en-US" dirty="0" smtClean="0"/>
              <a:t> Danube Center</a:t>
            </a:r>
          </a:p>
          <a:p>
            <a:r>
              <a:rPr lang="en-US" dirty="0" smtClean="0"/>
              <a:t>Ministerial Commissioner for EUSDR of Hungary</a:t>
            </a:r>
          </a:p>
          <a:p>
            <a:r>
              <a:rPr lang="en-US" dirty="0" smtClean="0"/>
              <a:t>Danube Area Interregional Group at the Council of Regions</a:t>
            </a:r>
          </a:p>
        </p:txBody>
      </p:sp>
      <p:sp>
        <p:nvSpPr>
          <p:cNvPr id="11" name="Tartalom helye 6"/>
          <p:cNvSpPr txBox="1">
            <a:spLocks/>
          </p:cNvSpPr>
          <p:nvPr/>
        </p:nvSpPr>
        <p:spPr>
          <a:xfrm>
            <a:off x="4788024" y="1340768"/>
            <a:ext cx="4041775" cy="395128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Black Sea - Danube Regional Network for Social &amp; Economic Innovation</a:t>
            </a:r>
          </a:p>
          <a:p>
            <a:r>
              <a:rPr lang="en-US" dirty="0" smtClean="0"/>
              <a:t>CEI Network of Focal Points on Science and Technology</a:t>
            </a:r>
          </a:p>
          <a:p>
            <a:r>
              <a:rPr lang="en-US" dirty="0" smtClean="0"/>
              <a:t>CEI University Network (CEI </a:t>
            </a:r>
            <a:r>
              <a:rPr lang="en-US" dirty="0" err="1" smtClean="0"/>
              <a:t>UniNet</a:t>
            </a:r>
            <a:r>
              <a:rPr lang="en-US" dirty="0" smtClean="0"/>
              <a:t>)</a:t>
            </a:r>
          </a:p>
          <a:p>
            <a:r>
              <a:rPr lang="en-US" dirty="0" smtClean="0"/>
              <a:t>Black Sea Economic Cooperation (BSEC)</a:t>
            </a:r>
          </a:p>
          <a:p>
            <a:r>
              <a:rPr lang="en-US" dirty="0" smtClean="0"/>
              <a:t>CASEE</a:t>
            </a:r>
          </a:p>
          <a:p>
            <a:r>
              <a:rPr lang="en-US" dirty="0" smtClean="0"/>
              <a:t>Regional Cooperation Council (RCC)</a:t>
            </a:r>
          </a:p>
          <a:p>
            <a:r>
              <a:rPr lang="en-US" dirty="0" smtClean="0"/>
              <a:t>Southeast European Cooperative Initiative (SECI)</a:t>
            </a:r>
          </a:p>
          <a:p>
            <a:r>
              <a:rPr lang="en-US" dirty="0" smtClean="0"/>
              <a:t>Central European Initiative (CEI)</a:t>
            </a:r>
          </a:p>
          <a:p>
            <a:r>
              <a:rPr lang="en-US" dirty="0" smtClean="0"/>
              <a:t>South-East European Cooperation Process (SEECP)</a:t>
            </a:r>
          </a:p>
          <a:p>
            <a:r>
              <a:rPr lang="en-US" dirty="0" err="1" smtClean="0"/>
              <a:t>Visegrad</a:t>
            </a:r>
            <a:r>
              <a:rPr lang="en-US" dirty="0" smtClean="0"/>
              <a:t> 4 Cooperation (V4)</a:t>
            </a:r>
          </a:p>
          <a:p>
            <a:r>
              <a:rPr lang="en-US" dirty="0" err="1" smtClean="0"/>
              <a:t>Visegrad</a:t>
            </a:r>
            <a:r>
              <a:rPr lang="en-US" dirty="0" smtClean="0"/>
              <a:t> Fund</a:t>
            </a:r>
          </a:p>
          <a:p>
            <a:r>
              <a:rPr lang="en-US" dirty="0" smtClean="0"/>
              <a:t>Central European Exchange </a:t>
            </a:r>
            <a:r>
              <a:rPr lang="en-US" dirty="0" err="1" smtClean="0"/>
              <a:t>Programme</a:t>
            </a:r>
            <a:r>
              <a:rPr lang="en-US" dirty="0" smtClean="0"/>
              <a:t> for University Studies (CEEPUS)</a:t>
            </a:r>
          </a:p>
          <a:p>
            <a:r>
              <a:rPr lang="en-US" dirty="0" smtClean="0"/>
              <a:t>Western Balkans Research and Innovation Strategy Exercise (WISE) Facility</a:t>
            </a:r>
          </a:p>
          <a:p>
            <a:r>
              <a:rPr lang="en-US" dirty="0" smtClean="0"/>
              <a:t>Vienna Economic Forum (VEF)</a:t>
            </a:r>
          </a:p>
          <a:p>
            <a:r>
              <a:rPr lang="en-US" dirty="0" smtClean="0"/>
              <a:t>Salzburg Forum</a:t>
            </a:r>
          </a:p>
          <a:p>
            <a:r>
              <a:rPr lang="en-US" dirty="0" smtClean="0"/>
              <a:t>Southeast Europe Investment Committee (SEEIC)</a:t>
            </a:r>
          </a:p>
        </p:txBody>
      </p:sp>
    </p:spTree>
    <p:extLst>
      <p:ext uri="{BB962C8B-B14F-4D97-AF65-F5344CB8AC3E}">
        <p14:creationId xmlns:p14="http://schemas.microsoft.com/office/powerpoint/2010/main" val="132019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noProof="0" dirty="0" smtClean="0"/>
              <a:t>Main areas to work with stakeholders</a:t>
            </a:r>
            <a:endParaRPr lang="en-US" noProof="0" dirty="0"/>
          </a:p>
        </p:txBody>
      </p:sp>
      <p:sp>
        <p:nvSpPr>
          <p:cNvPr id="3" name="Tartalom helye 2"/>
          <p:cNvSpPr>
            <a:spLocks noGrp="1"/>
          </p:cNvSpPr>
          <p:nvPr>
            <p:ph idx="1"/>
          </p:nvPr>
        </p:nvSpPr>
        <p:spPr/>
        <p:txBody>
          <a:bodyPr/>
          <a:lstStyle/>
          <a:p>
            <a:pPr marL="571500" indent="-514350">
              <a:buFont typeface="+mj-lt"/>
              <a:buAutoNum type="arabicPeriod"/>
            </a:pPr>
            <a:r>
              <a:rPr lang="en-US" noProof="0" dirty="0" smtClean="0"/>
              <a:t>Reinforced Policy Dialogue among Stakeholders to Exploit Synergies and Achieve Mutual Goals</a:t>
            </a:r>
          </a:p>
          <a:p>
            <a:pPr marL="571500" indent="-514350">
              <a:buFont typeface="+mj-lt"/>
              <a:buAutoNum type="arabicPeriod"/>
            </a:pPr>
            <a:r>
              <a:rPr lang="en-US" noProof="0" dirty="0" smtClean="0"/>
              <a:t>Enhanced Involvement of Stakeholders in the Implementation of EUSDR</a:t>
            </a:r>
          </a:p>
          <a:p>
            <a:pPr marL="571500" indent="-514350">
              <a:buFont typeface="+mj-lt"/>
              <a:buAutoNum type="arabicPeriod"/>
            </a:pPr>
            <a:r>
              <a:rPr lang="en-US" noProof="0" dirty="0" smtClean="0"/>
              <a:t>Expanding Joint Programmes to Connect and Exploit the Potentials of the Region</a:t>
            </a:r>
          </a:p>
          <a:p>
            <a:pPr marL="571500" indent="-514350">
              <a:buFont typeface="+mj-lt"/>
              <a:buAutoNum type="arabicPeriod"/>
            </a:pPr>
            <a:r>
              <a:rPr lang="en-US" noProof="0" dirty="0" smtClean="0"/>
              <a:t>Support to the RI Community</a:t>
            </a:r>
          </a:p>
          <a:p>
            <a:pPr marL="571500" indent="-514350">
              <a:buFont typeface="+mj-lt"/>
              <a:buAutoNum type="arabicPeriod"/>
            </a:pPr>
            <a:r>
              <a:rPr lang="en-US" noProof="0" dirty="0" smtClean="0"/>
              <a:t>Strengthened Dialogue among the academia – industry – government</a:t>
            </a:r>
          </a:p>
          <a:p>
            <a:pPr lvl="1"/>
            <a:endParaRPr lang="en-US" noProof="0" dirty="0" smtClean="0"/>
          </a:p>
          <a:p>
            <a:pPr lvl="1"/>
            <a:endParaRPr lang="en-US" noProof="0" dirty="0" smtClean="0"/>
          </a:p>
          <a:p>
            <a:pPr lvl="1"/>
            <a:endParaRPr lang="en-US" noProof="0" dirty="0" smtClean="0"/>
          </a:p>
          <a:p>
            <a:endParaRPr lang="en-US" noProof="0" dirty="0"/>
          </a:p>
        </p:txBody>
      </p:sp>
      <p:pic>
        <p:nvPicPr>
          <p:cNvPr id="4" name="Kép 3"/>
          <p:cNvPicPr>
            <a:picLocks noChangeAspect="1"/>
          </p:cNvPicPr>
          <p:nvPr/>
        </p:nvPicPr>
        <p:blipFill>
          <a:blip r:embed="rId2" cstate="print"/>
          <a:stretch>
            <a:fillRect/>
          </a:stretch>
        </p:blipFill>
        <p:spPr>
          <a:xfrm>
            <a:off x="35745" y="6408814"/>
            <a:ext cx="1707028" cy="438950"/>
          </a:xfrm>
          <a:prstGeom prst="rect">
            <a:avLst/>
          </a:prstGeom>
        </p:spPr>
      </p:pic>
    </p:spTree>
    <p:extLst>
      <p:ext uri="{BB962C8B-B14F-4D97-AF65-F5344CB8AC3E}">
        <p14:creationId xmlns:p14="http://schemas.microsoft.com/office/powerpoint/2010/main" val="92395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Most events </a:t>
            </a:r>
            <a:r>
              <a:rPr lang="en-US" dirty="0" smtClean="0"/>
              <a:t>are open to </a:t>
            </a:r>
            <a:r>
              <a:rPr lang="en-US" dirty="0" smtClean="0"/>
              <a:t>stakeholders</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Smart </a:t>
            </a:r>
            <a:r>
              <a:rPr lang="en-US" dirty="0"/>
              <a:t>Specialization peer reviews (IPTS) – upcoming event in Moldova in November 2015</a:t>
            </a:r>
          </a:p>
          <a:p>
            <a:r>
              <a:rPr lang="en-US" dirty="0" smtClean="0"/>
              <a:t>Funding </a:t>
            </a:r>
            <a:r>
              <a:rPr lang="en-US" dirty="0"/>
              <a:t>parties </a:t>
            </a:r>
            <a:r>
              <a:rPr lang="en-US" dirty="0" smtClean="0"/>
              <a:t>platform: next event </a:t>
            </a:r>
            <a:r>
              <a:rPr lang="en-US" dirty="0" smtClean="0"/>
              <a:t>September 22 </a:t>
            </a:r>
            <a:r>
              <a:rPr lang="en-US" dirty="0" smtClean="0"/>
              <a:t>in Vienna </a:t>
            </a:r>
            <a:r>
              <a:rPr lang="en-US" dirty="0" smtClean="0"/>
              <a:t>to discuss different options to implement joint funding</a:t>
            </a:r>
          </a:p>
          <a:p>
            <a:r>
              <a:rPr lang="de-AT" dirty="0" smtClean="0"/>
              <a:t>But </a:t>
            </a:r>
            <a:r>
              <a:rPr lang="de-AT" dirty="0" err="1" smtClean="0"/>
              <a:t>yes</a:t>
            </a:r>
            <a:r>
              <a:rPr lang="de-AT" dirty="0" smtClean="0"/>
              <a:t>, </a:t>
            </a:r>
            <a:r>
              <a:rPr lang="de-AT" dirty="0" err="1" smtClean="0"/>
              <a:t>some</a:t>
            </a:r>
            <a:r>
              <a:rPr lang="de-AT" dirty="0" smtClean="0"/>
              <a:t> </a:t>
            </a:r>
            <a:r>
              <a:rPr lang="de-AT" dirty="0" err="1" smtClean="0"/>
              <a:t>activities</a:t>
            </a:r>
            <a:r>
              <a:rPr lang="de-AT" dirty="0" smtClean="0"/>
              <a:t> </a:t>
            </a:r>
            <a:r>
              <a:rPr lang="de-AT" dirty="0" err="1" smtClean="0"/>
              <a:t>are</a:t>
            </a:r>
            <a:r>
              <a:rPr lang="de-AT" dirty="0" smtClean="0"/>
              <a:t> </a:t>
            </a:r>
            <a:r>
              <a:rPr lang="de-AT" dirty="0" err="1" smtClean="0"/>
              <a:t>currently</a:t>
            </a:r>
            <a:r>
              <a:rPr lang="de-AT" dirty="0" smtClean="0"/>
              <a:t> limited </a:t>
            </a:r>
            <a:r>
              <a:rPr lang="de-AT" dirty="0" err="1" smtClean="0"/>
              <a:t>to</a:t>
            </a:r>
            <a:r>
              <a:rPr lang="de-AT" dirty="0" smtClean="0"/>
              <a:t> </a:t>
            </a:r>
            <a:r>
              <a:rPr lang="de-AT" dirty="0" err="1" smtClean="0"/>
              <a:t>the</a:t>
            </a:r>
            <a:r>
              <a:rPr lang="de-AT" dirty="0" smtClean="0"/>
              <a:t> 14 EUSDR countries: </a:t>
            </a:r>
            <a:r>
              <a:rPr lang="de-AT" dirty="0" err="1" smtClean="0"/>
              <a:t>Danube</a:t>
            </a:r>
            <a:r>
              <a:rPr lang="de-AT" dirty="0" smtClean="0"/>
              <a:t> Transfer Centers, </a:t>
            </a:r>
            <a:r>
              <a:rPr lang="de-AT" dirty="0" err="1" smtClean="0"/>
              <a:t>coordination</a:t>
            </a:r>
            <a:r>
              <a:rPr lang="de-AT" dirty="0" smtClean="0"/>
              <a:t> </a:t>
            </a:r>
            <a:r>
              <a:rPr lang="de-AT" dirty="0" err="1" smtClean="0"/>
              <a:t>of</a:t>
            </a:r>
            <a:r>
              <a:rPr lang="de-AT" dirty="0" smtClean="0"/>
              <a:t> </a:t>
            </a:r>
            <a:r>
              <a:rPr lang="de-AT" dirty="0" err="1" smtClean="0"/>
              <a:t>joint</a:t>
            </a:r>
            <a:r>
              <a:rPr lang="de-AT" dirty="0" smtClean="0"/>
              <a:t> </a:t>
            </a:r>
            <a:r>
              <a:rPr lang="de-AT" dirty="0" err="1" smtClean="0"/>
              <a:t>funding</a:t>
            </a:r>
            <a:r>
              <a:rPr lang="de-AT" dirty="0" smtClean="0"/>
              <a:t> e.g. </a:t>
            </a:r>
            <a:r>
              <a:rPr lang="de-AT" dirty="0" err="1" smtClean="0"/>
              <a:t>through</a:t>
            </a:r>
            <a:r>
              <a:rPr lang="de-AT" dirty="0" smtClean="0"/>
              <a:t> </a:t>
            </a:r>
            <a:r>
              <a:rPr lang="de-AT" dirty="0" smtClean="0"/>
              <a:t>EUREKA (</a:t>
            </a:r>
            <a:r>
              <a:rPr lang="de-AT" dirty="0" err="1" smtClean="0"/>
              <a:t>next</a:t>
            </a:r>
            <a:r>
              <a:rPr lang="de-AT" dirty="0" smtClean="0"/>
              <a:t> </a:t>
            </a:r>
            <a:r>
              <a:rPr lang="de-AT" dirty="0" err="1" smtClean="0"/>
              <a:t>call</a:t>
            </a:r>
            <a:r>
              <a:rPr lang="de-AT" dirty="0" smtClean="0"/>
              <a:t> in 2016 </a:t>
            </a:r>
            <a:r>
              <a:rPr lang="de-AT" dirty="0" err="1" smtClean="0"/>
              <a:t>discussed</a:t>
            </a:r>
            <a:r>
              <a:rPr lang="de-AT" dirty="0" smtClean="0"/>
              <a:t> in Lugano </a:t>
            </a:r>
            <a:r>
              <a:rPr lang="de-AT" smtClean="0"/>
              <a:t>on June 30), </a:t>
            </a:r>
            <a:r>
              <a:rPr lang="de-AT" dirty="0" err="1" smtClean="0"/>
              <a:t>labelling</a:t>
            </a:r>
            <a:r>
              <a:rPr lang="de-AT" dirty="0" smtClean="0"/>
              <a:t> </a:t>
            </a:r>
            <a:r>
              <a:rPr lang="de-AT" dirty="0" err="1" smtClean="0"/>
              <a:t>of</a:t>
            </a:r>
            <a:r>
              <a:rPr lang="de-AT" dirty="0" smtClean="0"/>
              <a:t> </a:t>
            </a:r>
            <a:r>
              <a:rPr lang="de-AT" dirty="0" err="1" smtClean="0"/>
              <a:t>projects</a:t>
            </a:r>
            <a:r>
              <a:rPr lang="de-AT" dirty="0" smtClean="0"/>
              <a:t> on </a:t>
            </a:r>
            <a:r>
              <a:rPr lang="de-AT" dirty="0" err="1" smtClean="0"/>
              <a:t>relevance</a:t>
            </a:r>
            <a:r>
              <a:rPr lang="de-AT" dirty="0" smtClean="0"/>
              <a:t> </a:t>
            </a:r>
            <a:r>
              <a:rPr lang="de-AT" dirty="0" err="1" smtClean="0"/>
              <a:t>for</a:t>
            </a:r>
            <a:r>
              <a:rPr lang="de-AT" dirty="0" smtClean="0"/>
              <a:t> EUSDR, </a:t>
            </a:r>
            <a:r>
              <a:rPr lang="de-AT" dirty="0" err="1" smtClean="0"/>
              <a:t>support</a:t>
            </a:r>
            <a:r>
              <a:rPr lang="de-AT" dirty="0" smtClean="0"/>
              <a:t> </a:t>
            </a:r>
            <a:r>
              <a:rPr lang="de-AT" dirty="0" err="1" smtClean="0"/>
              <a:t>to</a:t>
            </a:r>
            <a:r>
              <a:rPr lang="de-AT" dirty="0" smtClean="0"/>
              <a:t> </a:t>
            </a:r>
            <a:r>
              <a:rPr lang="de-AT" dirty="0" err="1" smtClean="0"/>
              <a:t>pilot</a:t>
            </a:r>
            <a:r>
              <a:rPr lang="de-AT" dirty="0" smtClean="0"/>
              <a:t> </a:t>
            </a:r>
            <a:r>
              <a:rPr lang="de-AT" dirty="0" err="1" smtClean="0"/>
              <a:t>projects</a:t>
            </a:r>
            <a:r>
              <a:rPr lang="de-AT" dirty="0" smtClean="0"/>
              <a:t> </a:t>
            </a:r>
            <a:r>
              <a:rPr lang="de-AT" dirty="0" err="1" smtClean="0"/>
              <a:t>for</a:t>
            </a:r>
            <a:r>
              <a:rPr lang="de-AT" dirty="0" smtClean="0"/>
              <a:t> EUSDR </a:t>
            </a:r>
            <a:r>
              <a:rPr lang="de-AT" dirty="0" err="1" smtClean="0"/>
              <a:t>implementation</a:t>
            </a:r>
            <a:r>
              <a:rPr lang="de-AT" dirty="0" smtClean="0"/>
              <a:t> in </a:t>
            </a:r>
            <a:r>
              <a:rPr lang="de-AT" dirty="0" err="1" smtClean="0"/>
              <a:t>the</a:t>
            </a:r>
            <a:r>
              <a:rPr lang="de-AT" dirty="0" smtClean="0"/>
              <a:t> </a:t>
            </a:r>
            <a:r>
              <a:rPr lang="de-AT" dirty="0" err="1" smtClean="0"/>
              <a:t>field</a:t>
            </a:r>
            <a:r>
              <a:rPr lang="de-AT" dirty="0" smtClean="0"/>
              <a:t> </a:t>
            </a:r>
            <a:r>
              <a:rPr lang="de-AT" dirty="0" err="1" smtClean="0"/>
              <a:t>of</a:t>
            </a:r>
            <a:r>
              <a:rPr lang="de-AT" dirty="0" smtClean="0"/>
              <a:t> </a:t>
            </a:r>
            <a:r>
              <a:rPr lang="de-AT" dirty="0" err="1" smtClean="0"/>
              <a:t>energy</a:t>
            </a:r>
            <a:r>
              <a:rPr lang="de-AT" dirty="0" smtClean="0"/>
              <a:t>, etc.</a:t>
            </a:r>
            <a:endParaRPr lang="en-US" dirty="0"/>
          </a:p>
          <a:p>
            <a:endParaRPr lang="de-DE" dirty="0"/>
          </a:p>
          <a:p>
            <a:endParaRPr lang="en-US" dirty="0"/>
          </a:p>
          <a:p>
            <a:endParaRPr lang="en-US" dirty="0"/>
          </a:p>
        </p:txBody>
      </p:sp>
    </p:spTree>
    <p:extLst>
      <p:ext uri="{BB962C8B-B14F-4D97-AF65-F5344CB8AC3E}">
        <p14:creationId xmlns:p14="http://schemas.microsoft.com/office/powerpoint/2010/main" val="159523977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125</TotalTime>
  <Words>1986</Words>
  <Application>Microsoft Macintosh PowerPoint</Application>
  <PresentationFormat>On-screen Show (4:3)</PresentationFormat>
  <Paragraphs>356</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Larissa</vt:lpstr>
      <vt:lpstr>Document</vt:lpstr>
      <vt:lpstr>INCO-NET for the Danube Region Support to the Western Balkans</vt:lpstr>
      <vt:lpstr>Danube-INCO.NET uses an inclusive geographical definition</vt:lpstr>
      <vt:lpstr> One information platform for …</vt:lpstr>
      <vt:lpstr>Also non “Danube” partners from WBC are invited to share information</vt:lpstr>
      <vt:lpstr>Mapping of stakeholders</vt:lpstr>
      <vt:lpstr>Stakeholders under investigation</vt:lpstr>
      <vt:lpstr>Such as …</vt:lpstr>
      <vt:lpstr>Main areas to work with stakeholders</vt:lpstr>
      <vt:lpstr>Most events are open to stakeholders</vt:lpstr>
      <vt:lpstr>Specific support to integration to the European Research Area strongly involves WBC</vt:lpstr>
      <vt:lpstr>Analysis (e.g. co-publications) as input to policy discussions involved DR+3</vt:lpstr>
      <vt:lpstr>Co-publication Findings</vt:lpstr>
      <vt:lpstr>Co-publication Findings</vt:lpstr>
      <vt:lpstr>Co-publication Findings</vt:lpstr>
      <vt:lpstr>Co-publication Findings</vt:lpstr>
      <vt:lpstr>Next steps: Interactive visualisations</vt:lpstr>
      <vt:lpstr>Co-patent Findings</vt:lpstr>
      <vt:lpstr>Co-patent Findings</vt:lpstr>
      <vt:lpstr>PowerPoint Presentation</vt:lpstr>
      <vt:lpstr>Co-patent Findings</vt:lpstr>
      <vt:lpstr>Co-patent Findings</vt:lpstr>
      <vt:lpstr>Analysis of barriers</vt:lpstr>
      <vt:lpstr>PowerPoint Presentation</vt:lpstr>
      <vt:lpstr>PowerPoint Presentation</vt:lpstr>
      <vt:lpstr>PowerPoint Presentation</vt:lpstr>
      <vt:lpstr>PowerPoint Presentation</vt:lpstr>
      <vt:lpstr>Overcoming barriers</vt:lpstr>
      <vt:lpstr>Analysis of transferability of previous project’s results</vt:lpstr>
      <vt:lpstr>Examples:  Cluster development</vt:lpstr>
      <vt:lpstr>Examples:  Technology transfer</vt:lpstr>
      <vt:lpstr>Get in touch</vt:lpstr>
      <vt:lpstr>Thank you for your attention!</vt:lpstr>
      <vt:lpstr>PowerPoint Presentation</vt:lpstr>
    </vt:vector>
  </TitlesOfParts>
  <Company>Zentrum für soziale Innovation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dall</dc:creator>
  <cp:lastModifiedBy>Elke Dall</cp:lastModifiedBy>
  <cp:revision>103</cp:revision>
  <cp:lastPrinted>2015-05-25T12:27:00Z</cp:lastPrinted>
  <dcterms:created xsi:type="dcterms:W3CDTF">2014-01-21T14:42:02Z</dcterms:created>
  <dcterms:modified xsi:type="dcterms:W3CDTF">2015-06-09T06:49:56Z</dcterms:modified>
</cp:coreProperties>
</file>